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4050" y="750569"/>
            <a:ext cx="8235899" cy="11836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07542" y="144526"/>
            <a:ext cx="2190750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93844" y="2258186"/>
            <a:ext cx="3921759" cy="1463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Relationship Id="rId3" Type="http://schemas.openxmlformats.org/officeDocument/2006/relationships/image" Target="../media/image22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Relationship Id="rId3" Type="http://schemas.openxmlformats.org/officeDocument/2006/relationships/image" Target="../media/image24.jpg"/><Relationship Id="rId4" Type="http://schemas.openxmlformats.org/officeDocument/2006/relationships/image" Target="../media/image25.png"/><Relationship Id="rId5" Type="http://schemas.openxmlformats.org/officeDocument/2006/relationships/image" Target="../media/image26.jpg"/><Relationship Id="rId6" Type="http://schemas.openxmlformats.org/officeDocument/2006/relationships/image" Target="../media/image27.png"/><Relationship Id="rId7" Type="http://schemas.openxmlformats.org/officeDocument/2006/relationships/image" Target="../media/image28.jpg"/><Relationship Id="rId8" Type="http://schemas.openxmlformats.org/officeDocument/2006/relationships/image" Target="../media/image29.png"/><Relationship Id="rId9" Type="http://schemas.openxmlformats.org/officeDocument/2006/relationships/image" Target="../media/image30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5" Type="http://schemas.openxmlformats.org/officeDocument/2006/relationships/image" Target="../media/image45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jpg"/><Relationship Id="rId3" Type="http://schemas.openxmlformats.org/officeDocument/2006/relationships/image" Target="../media/image48.jpg"/><Relationship Id="rId4" Type="http://schemas.openxmlformats.org/officeDocument/2006/relationships/image" Target="../media/image49.jpg"/><Relationship Id="rId5" Type="http://schemas.openxmlformats.org/officeDocument/2006/relationships/image" Target="../media/image50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jpg"/><Relationship Id="rId3" Type="http://schemas.openxmlformats.org/officeDocument/2006/relationships/hyperlink" Target="https://support.10xgenomics.com/single-cell-gene-expression/software/pipelines/latest/what-is-cell-ranger" TargetMode="Externa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g"/><Relationship Id="rId3" Type="http://schemas.openxmlformats.org/officeDocument/2006/relationships/image" Target="../media/image55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jpg"/><Relationship Id="rId3" Type="http://schemas.openxmlformats.org/officeDocument/2006/relationships/image" Target="../media/image60.png"/><Relationship Id="rId4" Type="http://schemas.openxmlformats.org/officeDocument/2006/relationships/image" Target="../media/image61.jpg"/><Relationship Id="rId5" Type="http://schemas.openxmlformats.org/officeDocument/2006/relationships/image" Target="../media/image62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biorxiv.org/content/10.1101/2021.11.28.470236v1.full" TargetMode="External"/><Relationship Id="rId3" Type="http://schemas.openxmlformats.org/officeDocument/2006/relationships/hyperlink" Target="https://bmcbioinformatics.biomedcentral.com/articles/10.1186/s12859-019-3211-9" TargetMode="External"/><Relationship Id="rId4" Type="http://schemas.openxmlformats.org/officeDocument/2006/relationships/hyperlink" Target="https://www.frontiersin.org/articles/10.3389/fgene.2022.855076/full" TargetMode="External"/><Relationship Id="rId5" Type="http://schemas.openxmlformats.org/officeDocument/2006/relationships/hyperlink" Target="https://www.pnas.org/doi/10.1073/pnas.2100293118" TargetMode="External"/><Relationship Id="rId6" Type="http://schemas.openxmlformats.org/officeDocument/2006/relationships/image" Target="../media/image66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8.jpg"/><Relationship Id="rId3" Type="http://schemas.openxmlformats.org/officeDocument/2006/relationships/image" Target="../media/image69.png"/><Relationship Id="rId4" Type="http://schemas.openxmlformats.org/officeDocument/2006/relationships/image" Target="../media/image70.jpg"/><Relationship Id="rId5" Type="http://schemas.openxmlformats.org/officeDocument/2006/relationships/image" Target="../media/image71.png"/><Relationship Id="rId6" Type="http://schemas.openxmlformats.org/officeDocument/2006/relationships/image" Target="../media/image72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g"/><Relationship Id="rId3" Type="http://schemas.openxmlformats.org/officeDocument/2006/relationships/image" Target="../media/image74.jpg"/><Relationship Id="rId4" Type="http://schemas.openxmlformats.org/officeDocument/2006/relationships/image" Target="../media/image75.png"/><Relationship Id="rId5" Type="http://schemas.openxmlformats.org/officeDocument/2006/relationships/image" Target="../media/image76.jpg"/><Relationship Id="rId6" Type="http://schemas.openxmlformats.org/officeDocument/2006/relationships/hyperlink" Target="https://github.com/chris-mcginnis-ucsf/DoubletFinder" TargetMode="External"/><Relationship Id="rId7" Type="http://schemas.openxmlformats.org/officeDocument/2006/relationships/hyperlink" Target="https://www.biorxiv.org/content/early/2018/06/20/352484" TargetMode="External"/><Relationship Id="rId8" Type="http://schemas.openxmlformats.org/officeDocument/2006/relationships/hyperlink" Target="https://github.com/EDePasquale/DoubletDecon" TargetMode="External"/><Relationship Id="rId9" Type="http://schemas.openxmlformats.org/officeDocument/2006/relationships/hyperlink" Target="https://github.com/JonathanShor/DoubletDetection" TargetMode="External"/><Relationship Id="rId10" Type="http://schemas.openxmlformats.org/officeDocument/2006/relationships/hyperlink" Target="https://github.com/TomKellyGenetics/DoubletDetection" TargetMode="External"/><Relationship Id="rId11" Type="http://schemas.openxmlformats.org/officeDocument/2006/relationships/hyperlink" Target="https://github.com/seandavi/awesome-single-cell/blob/master/github.com/AllonKleinLab/scrublet" TargetMode="External"/><Relationship Id="rId12" Type="http://schemas.openxmlformats.org/officeDocument/2006/relationships/hyperlink" Target="https://www.biorxiv.org/content/early/2018/07/09/357368" TargetMode="External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7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jpg"/><Relationship Id="rId3" Type="http://schemas.openxmlformats.org/officeDocument/2006/relationships/image" Target="../media/image79.jpg"/><Relationship Id="rId4" Type="http://schemas.openxmlformats.org/officeDocument/2006/relationships/image" Target="../media/image80.jpg"/><Relationship Id="rId5" Type="http://schemas.openxmlformats.org/officeDocument/2006/relationships/image" Target="../media/image81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0" Type="http://schemas.openxmlformats.org/officeDocument/2006/relationships/image" Target="../media/image94.png"/><Relationship Id="rId11" Type="http://schemas.openxmlformats.org/officeDocument/2006/relationships/image" Target="../media/image95.png"/><Relationship Id="rId12" Type="http://schemas.openxmlformats.org/officeDocument/2006/relationships/image" Target="../media/image96.png"/><Relationship Id="rId13" Type="http://schemas.openxmlformats.org/officeDocument/2006/relationships/image" Target="../media/image97.png"/><Relationship Id="rId14" Type="http://schemas.openxmlformats.org/officeDocument/2006/relationships/image" Target="../media/image98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100.jpg"/><Relationship Id="rId4" Type="http://schemas.openxmlformats.org/officeDocument/2006/relationships/image" Target="../media/image101.jpg"/><Relationship Id="rId5" Type="http://schemas.openxmlformats.org/officeDocument/2006/relationships/image" Target="../media/image102.png"/><Relationship Id="rId6" Type="http://schemas.openxmlformats.org/officeDocument/2006/relationships/image" Target="../media/image103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jpg"/><Relationship Id="rId3" Type="http://schemas.openxmlformats.org/officeDocument/2006/relationships/hyperlink" Target="https://www.biorxiv.org/content/10.1101/303727v1" TargetMode="External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0.jpg"/><Relationship Id="rId3" Type="http://schemas.openxmlformats.org/officeDocument/2006/relationships/image" Target="../media/image111.jpg"/><Relationship Id="rId4" Type="http://schemas.openxmlformats.org/officeDocument/2006/relationships/image" Target="../media/image112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3.jpg"/><Relationship Id="rId3" Type="http://schemas.openxmlformats.org/officeDocument/2006/relationships/image" Target="../media/image114.jpg"/><Relationship Id="rId4" Type="http://schemas.openxmlformats.org/officeDocument/2006/relationships/image" Target="../media/image115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jpg"/><Relationship Id="rId3" Type="http://schemas.openxmlformats.org/officeDocument/2006/relationships/hyperlink" Target="https://satijalab.org/seurat/" TargetMode="External"/><Relationship Id="rId4" Type="http://schemas.openxmlformats.org/officeDocument/2006/relationships/image" Target="../media/image117.jpg"/><Relationship Id="rId5" Type="http://schemas.openxmlformats.org/officeDocument/2006/relationships/hyperlink" Target="https://scanpy.readthedocs.io/en/latest/" TargetMode="External"/><Relationship Id="rId6" Type="http://schemas.openxmlformats.org/officeDocument/2006/relationships/image" Target="../media/image118.jpg"/><Relationship Id="rId7" Type="http://schemas.openxmlformats.org/officeDocument/2006/relationships/image" Target="../media/image119.jpg"/><Relationship Id="rId8" Type="http://schemas.openxmlformats.org/officeDocument/2006/relationships/image" Target="../media/image120.jpg"/><Relationship Id="rId9" Type="http://schemas.openxmlformats.org/officeDocument/2006/relationships/hyperlink" Target="https://github.com/seandavi/awesome-single-cell" TargetMode="External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jpg"/><Relationship Id="rId3" Type="http://schemas.openxmlformats.org/officeDocument/2006/relationships/hyperlink" Target="https://support.10xgenomics.com/single-cell-gene-expression/software/downloads/latest" TargetMode="Externa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jpg"/><Relationship Id="rId3" Type="http://schemas.openxmlformats.org/officeDocument/2006/relationships/image" Target="../media/image123.jpg"/><Relationship Id="rId4" Type="http://schemas.openxmlformats.org/officeDocument/2006/relationships/image" Target="../media/image124.jpg"/><Relationship Id="rId5" Type="http://schemas.openxmlformats.org/officeDocument/2006/relationships/hyperlink" Target="https://github.com/Teichlab/scg_lib_structs" TargetMode="External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jpg"/><Relationship Id="rId3" Type="http://schemas.openxmlformats.org/officeDocument/2006/relationships/image" Target="../media/image125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jpg"/><Relationship Id="rId3" Type="http://schemas.openxmlformats.org/officeDocument/2006/relationships/image" Target="../media/image127.jp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Relationship Id="rId3" Type="http://schemas.openxmlformats.org/officeDocument/2006/relationships/image" Target="../media/image126.jp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jpg"/><Relationship Id="rId3" Type="http://schemas.openxmlformats.org/officeDocument/2006/relationships/image" Target="../media/image130.jpg"/><Relationship Id="rId4" Type="http://schemas.openxmlformats.org/officeDocument/2006/relationships/image" Target="../media/image131.jp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Relationship Id="rId9" Type="http://schemas.openxmlformats.org/officeDocument/2006/relationships/image" Target="../media/image142.png"/><Relationship Id="rId10" Type="http://schemas.openxmlformats.org/officeDocument/2006/relationships/image" Target="../media/image143.jpg"/><Relationship Id="rId11" Type="http://schemas.openxmlformats.org/officeDocument/2006/relationships/image" Target="../media/image144.png"/><Relationship Id="rId12" Type="http://schemas.openxmlformats.org/officeDocument/2006/relationships/image" Target="../media/image145.png"/><Relationship Id="rId13" Type="http://schemas.openxmlformats.org/officeDocument/2006/relationships/image" Target="../media/image146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jpg"/><Relationship Id="rId3" Type="http://schemas.openxmlformats.org/officeDocument/2006/relationships/image" Target="../media/image148.jp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9.jp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jpg"/><Relationship Id="rId3" Type="http://schemas.openxmlformats.org/officeDocument/2006/relationships/image" Target="../media/image151.jp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jpg"/><Relationship Id="rId3" Type="http://schemas.openxmlformats.org/officeDocument/2006/relationships/image" Target="../media/image153.jpg"/><Relationship Id="rId4" Type="http://schemas.openxmlformats.org/officeDocument/2006/relationships/image" Target="../media/image154.jpg"/><Relationship Id="rId5" Type="http://schemas.openxmlformats.org/officeDocument/2006/relationships/image" Target="../media/image155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6.jp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Relationship Id="rId8" Type="http://schemas.openxmlformats.org/officeDocument/2006/relationships/image" Target="../media/image162.png"/><Relationship Id="rId9" Type="http://schemas.openxmlformats.org/officeDocument/2006/relationships/image" Target="../media/image163.png"/><Relationship Id="rId10" Type="http://schemas.openxmlformats.org/officeDocument/2006/relationships/image" Target="../media/image164.png"/><Relationship Id="rId11" Type="http://schemas.openxmlformats.org/officeDocument/2006/relationships/image" Target="../media/image165.png"/><Relationship Id="rId12" Type="http://schemas.openxmlformats.org/officeDocument/2006/relationships/image" Target="../media/image166.jp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jp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75.jpg"/><Relationship Id="rId8" Type="http://schemas.openxmlformats.org/officeDocument/2006/relationships/image" Target="../media/image176.jpg"/><Relationship Id="rId9" Type="http://schemas.openxmlformats.org/officeDocument/2006/relationships/image" Target="../media/image177.png"/><Relationship Id="rId10" Type="http://schemas.openxmlformats.org/officeDocument/2006/relationships/image" Target="../media/image178.png"/><Relationship Id="rId11" Type="http://schemas.openxmlformats.org/officeDocument/2006/relationships/image" Target="../media/image179.png"/><Relationship Id="rId12" Type="http://schemas.openxmlformats.org/officeDocument/2006/relationships/image" Target="../media/image180.png"/><Relationship Id="rId13" Type="http://schemas.openxmlformats.org/officeDocument/2006/relationships/image" Target="../media/image181.png"/><Relationship Id="rId14" Type="http://schemas.openxmlformats.org/officeDocument/2006/relationships/image" Target="../media/image182.png"/><Relationship Id="rId15" Type="http://schemas.openxmlformats.org/officeDocument/2006/relationships/image" Target="../media/image183.png"/><Relationship Id="rId16" Type="http://schemas.openxmlformats.org/officeDocument/2006/relationships/image" Target="../media/image184.png"/><Relationship Id="rId17" Type="http://schemas.openxmlformats.org/officeDocument/2006/relationships/image" Target="../media/image185.png"/><Relationship Id="rId18" Type="http://schemas.openxmlformats.org/officeDocument/2006/relationships/image" Target="../media/image186.png"/><Relationship Id="rId19" Type="http://schemas.openxmlformats.org/officeDocument/2006/relationships/image" Target="../media/image187.png"/><Relationship Id="rId20" Type="http://schemas.openxmlformats.org/officeDocument/2006/relationships/image" Target="../media/image188.png"/><Relationship Id="rId21" Type="http://schemas.openxmlformats.org/officeDocument/2006/relationships/image" Target="../media/image189.png"/><Relationship Id="rId22" Type="http://schemas.openxmlformats.org/officeDocument/2006/relationships/image" Target="../media/image190.png"/><Relationship Id="rId23" Type="http://schemas.openxmlformats.org/officeDocument/2006/relationships/image" Target="../media/image191.png"/><Relationship Id="rId24" Type="http://schemas.openxmlformats.org/officeDocument/2006/relationships/image" Target="../media/image192.png"/><Relationship Id="rId25" Type="http://schemas.openxmlformats.org/officeDocument/2006/relationships/image" Target="../media/image193.jpg"/><Relationship Id="rId26" Type="http://schemas.openxmlformats.org/officeDocument/2006/relationships/image" Target="../media/image194.png"/><Relationship Id="rId27" Type="http://schemas.openxmlformats.org/officeDocument/2006/relationships/image" Target="../media/image195.png"/><Relationship Id="rId28" Type="http://schemas.openxmlformats.org/officeDocument/2006/relationships/image" Target="../media/image196.png"/><Relationship Id="rId29" Type="http://schemas.openxmlformats.org/officeDocument/2006/relationships/image" Target="../media/image197.png"/><Relationship Id="rId30" Type="http://schemas.openxmlformats.org/officeDocument/2006/relationships/image" Target="../media/image198.png"/><Relationship Id="rId31" Type="http://schemas.openxmlformats.org/officeDocument/2006/relationships/image" Target="../media/image199.png"/><Relationship Id="rId32" Type="http://schemas.openxmlformats.org/officeDocument/2006/relationships/image" Target="../media/image200.png"/><Relationship Id="rId33" Type="http://schemas.openxmlformats.org/officeDocument/2006/relationships/image" Target="../media/image201.png"/><Relationship Id="rId34" Type="http://schemas.openxmlformats.org/officeDocument/2006/relationships/image" Target="../media/image202.png"/><Relationship Id="rId35" Type="http://schemas.openxmlformats.org/officeDocument/2006/relationships/image" Target="../media/image203.png"/><Relationship Id="rId36" Type="http://schemas.openxmlformats.org/officeDocument/2006/relationships/image" Target="../media/image204.png"/><Relationship Id="rId37" Type="http://schemas.openxmlformats.org/officeDocument/2006/relationships/image" Target="../media/image205.png"/><Relationship Id="rId38" Type="http://schemas.openxmlformats.org/officeDocument/2006/relationships/image" Target="../media/image206.png"/><Relationship Id="rId39" Type="http://schemas.openxmlformats.org/officeDocument/2006/relationships/image" Target="../media/image207.png"/><Relationship Id="rId40" Type="http://schemas.openxmlformats.org/officeDocument/2006/relationships/image" Target="../media/image208.png"/><Relationship Id="rId41" Type="http://schemas.openxmlformats.org/officeDocument/2006/relationships/image" Target="../media/image209.jp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png"/><Relationship Id="rId3" Type="http://schemas.openxmlformats.org/officeDocument/2006/relationships/image" Target="../media/image211.png"/><Relationship Id="rId4" Type="http://schemas.openxmlformats.org/officeDocument/2006/relationships/image" Target="../media/image212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3.jpg"/><Relationship Id="rId3" Type="http://schemas.openxmlformats.org/officeDocument/2006/relationships/image" Target="../media/image214.png"/><Relationship Id="rId4" Type="http://schemas.openxmlformats.org/officeDocument/2006/relationships/image" Target="../media/image215.png"/><Relationship Id="rId5" Type="http://schemas.openxmlformats.org/officeDocument/2006/relationships/image" Target="../media/image216.png"/><Relationship Id="rId6" Type="http://schemas.openxmlformats.org/officeDocument/2006/relationships/image" Target="../media/image217.png"/><Relationship Id="rId7" Type="http://schemas.openxmlformats.org/officeDocument/2006/relationships/image" Target="../media/image218.jpg"/><Relationship Id="rId8" Type="http://schemas.openxmlformats.org/officeDocument/2006/relationships/image" Target="../media/image219.png"/><Relationship Id="rId9" Type="http://schemas.openxmlformats.org/officeDocument/2006/relationships/image" Target="../media/image220.png"/><Relationship Id="rId10" Type="http://schemas.openxmlformats.org/officeDocument/2006/relationships/image" Target="../media/image221.png"/><Relationship Id="rId11" Type="http://schemas.openxmlformats.org/officeDocument/2006/relationships/image" Target="../media/image222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3.jpg"/><Relationship Id="rId3" Type="http://schemas.openxmlformats.org/officeDocument/2006/relationships/image" Target="../media/image224.jp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5.jp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6.png"/><Relationship Id="rId3" Type="http://schemas.openxmlformats.org/officeDocument/2006/relationships/image" Target="../media/image227.png"/><Relationship Id="rId4" Type="http://schemas.openxmlformats.org/officeDocument/2006/relationships/image" Target="../media/image228.jpg"/><Relationship Id="rId5" Type="http://schemas.openxmlformats.org/officeDocument/2006/relationships/image" Target="../media/image229.jp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0.jpg"/><Relationship Id="rId3" Type="http://schemas.openxmlformats.org/officeDocument/2006/relationships/image" Target="../media/image231.jp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2.jpg"/><Relationship Id="rId3" Type="http://schemas.openxmlformats.org/officeDocument/2006/relationships/image" Target="../media/image233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4.jpg"/><Relationship Id="rId3" Type="http://schemas.openxmlformats.org/officeDocument/2006/relationships/image" Target="../media/image235.png"/><Relationship Id="rId4" Type="http://schemas.openxmlformats.org/officeDocument/2006/relationships/image" Target="../media/image236.jpg"/><Relationship Id="rId5" Type="http://schemas.openxmlformats.org/officeDocument/2006/relationships/image" Target="../media/image237.png"/><Relationship Id="rId6" Type="http://schemas.openxmlformats.org/officeDocument/2006/relationships/image" Target="../media/image238.png"/><Relationship Id="rId7" Type="http://schemas.openxmlformats.org/officeDocument/2006/relationships/image" Target="../media/image239.png"/><Relationship Id="rId8" Type="http://schemas.openxmlformats.org/officeDocument/2006/relationships/image" Target="../media/image240.pn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1.jp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2.jpg"/><Relationship Id="rId3" Type="http://schemas.openxmlformats.org/officeDocument/2006/relationships/image" Target="../media/image243.jp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4.jp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5.jpg"/><Relationship Id="rId3" Type="http://schemas.openxmlformats.org/officeDocument/2006/relationships/image" Target="../media/image246.png"/><Relationship Id="rId4" Type="http://schemas.openxmlformats.org/officeDocument/2006/relationships/image" Target="../media/image247.pn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8.jpg"/><Relationship Id="rId3" Type="http://schemas.openxmlformats.org/officeDocument/2006/relationships/image" Target="../media/image249.jpg"/><Relationship Id="rId4" Type="http://schemas.openxmlformats.org/officeDocument/2006/relationships/image" Target="../media/image250.jpg"/><Relationship Id="rId5" Type="http://schemas.openxmlformats.org/officeDocument/2006/relationships/image" Target="../media/image251.jpg"/><Relationship Id="rId6" Type="http://schemas.openxmlformats.org/officeDocument/2006/relationships/image" Target="../media/image252.jpg"/><Relationship Id="rId7" Type="http://schemas.openxmlformats.org/officeDocument/2006/relationships/image" Target="../media/image253.pn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4.jpg"/><Relationship Id="rId3" Type="http://schemas.openxmlformats.org/officeDocument/2006/relationships/image" Target="../media/image255.jp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6.jp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7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8.png"/><Relationship Id="rId3" Type="http://schemas.openxmlformats.org/officeDocument/2006/relationships/image" Target="../media/image259.png"/><Relationship Id="rId4" Type="http://schemas.openxmlformats.org/officeDocument/2006/relationships/image" Target="../media/image260.png"/><Relationship Id="rId5" Type="http://schemas.openxmlformats.org/officeDocument/2006/relationships/image" Target="../media/image261.jp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2.jp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3.jpg"/><Relationship Id="rId3" Type="http://schemas.openxmlformats.org/officeDocument/2006/relationships/image" Target="../media/image264.jpg"/><Relationship Id="rId4" Type="http://schemas.openxmlformats.org/officeDocument/2006/relationships/image" Target="../media/image265.jp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6.jpg"/><Relationship Id="rId3" Type="http://schemas.openxmlformats.org/officeDocument/2006/relationships/image" Target="../media/image267.jpg"/><Relationship Id="rId4" Type="http://schemas.openxmlformats.org/officeDocument/2006/relationships/image" Target="../media/image268.jp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9.jpg"/><Relationship Id="rId3" Type="http://schemas.openxmlformats.org/officeDocument/2006/relationships/image" Target="../media/image270.jpg"/><Relationship Id="rId4" Type="http://schemas.openxmlformats.org/officeDocument/2006/relationships/image" Target="../media/image271.jpg"/><Relationship Id="rId5" Type="http://schemas.openxmlformats.org/officeDocument/2006/relationships/hyperlink" Target="https://descartes.brotmanbaty.org/" TargetMode="External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2.jpg"/><Relationship Id="rId3" Type="http://schemas.openxmlformats.org/officeDocument/2006/relationships/image" Target="../media/image273.pn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4.jpg"/><Relationship Id="rId3" Type="http://schemas.openxmlformats.org/officeDocument/2006/relationships/image" Target="../media/image275.jpg"/><Relationship Id="rId4" Type="http://schemas.openxmlformats.org/officeDocument/2006/relationships/image" Target="../media/image276.png"/><Relationship Id="rId5" Type="http://schemas.openxmlformats.org/officeDocument/2006/relationships/image" Target="../media/image277.png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8.jpg"/><Relationship Id="rId3" Type="http://schemas.openxmlformats.org/officeDocument/2006/relationships/image" Target="../media/image279.jpg"/><Relationship Id="rId4" Type="http://schemas.openxmlformats.org/officeDocument/2006/relationships/image" Target="../media/image280.jpg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1.jpg"/><Relationship Id="rId3" Type="http://schemas.openxmlformats.org/officeDocument/2006/relationships/image" Target="../media/image282.jp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3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jpg"/><Relationship Id="rId3" Type="http://schemas.openxmlformats.org/officeDocument/2006/relationships/image" Target="../media/image18.jpg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4.jpg"/><Relationship Id="rId3" Type="http://schemas.openxmlformats.org/officeDocument/2006/relationships/image" Target="../media/image285.jpg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6.jpg"/><Relationship Id="rId3" Type="http://schemas.openxmlformats.org/officeDocument/2006/relationships/image" Target="../media/image287.jpg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8.jpg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9.jpg"/><Relationship Id="rId3" Type="http://schemas.openxmlformats.org/officeDocument/2006/relationships/image" Target="../media/image290.jpg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1.jpg"/><Relationship Id="rId3" Type="http://schemas.openxmlformats.org/officeDocument/2006/relationships/image" Target="../media/image292.jpg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3.jpg"/><Relationship Id="rId3" Type="http://schemas.openxmlformats.org/officeDocument/2006/relationships/image" Target="../media/image294.jpg"/><Relationship Id="rId4" Type="http://schemas.openxmlformats.org/officeDocument/2006/relationships/image" Target="../media/image295.jpg"/><Relationship Id="rId5" Type="http://schemas.openxmlformats.org/officeDocument/2006/relationships/image" Target="../media/image296.jp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7.jpg"/><Relationship Id="rId3" Type="http://schemas.openxmlformats.org/officeDocument/2006/relationships/image" Target="../media/image298.jpg"/><Relationship Id="rId4" Type="http://schemas.openxmlformats.org/officeDocument/2006/relationships/image" Target="../media/image299.jpg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0.jpg"/><Relationship Id="rId3" Type="http://schemas.openxmlformats.org/officeDocument/2006/relationships/image" Target="../media/image301.jpg"/><Relationship Id="rId4" Type="http://schemas.openxmlformats.org/officeDocument/2006/relationships/image" Target="../media/image302.jpg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3.jpg"/><Relationship Id="rId3" Type="http://schemas.openxmlformats.org/officeDocument/2006/relationships/image" Target="../media/image304.jpg"/><Relationship Id="rId4" Type="http://schemas.openxmlformats.org/officeDocument/2006/relationships/image" Target="../media/image305.jpg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6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7.jpg"/><Relationship Id="rId3" Type="http://schemas.openxmlformats.org/officeDocument/2006/relationships/image" Target="../media/image308.jpg"/><Relationship Id="rId4" Type="http://schemas.openxmlformats.org/officeDocument/2006/relationships/image" Target="../media/image309.png"/><Relationship Id="rId5" Type="http://schemas.openxmlformats.org/officeDocument/2006/relationships/image" Target="../media/image310.jpg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1.jpg"/><Relationship Id="rId3" Type="http://schemas.openxmlformats.org/officeDocument/2006/relationships/image" Target="../media/image312.jpg"/></Relationships>
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3.jpg"/><Relationship Id="rId3" Type="http://schemas.openxmlformats.org/officeDocument/2006/relationships/image" Target="../media/image314.jpg"/></Relationships>
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5.jpg"/><Relationship Id="rId3" Type="http://schemas.openxmlformats.org/officeDocument/2006/relationships/image" Target="../media/image316.jpg"/><Relationship Id="rId4" Type="http://schemas.openxmlformats.org/officeDocument/2006/relationships/image" Target="../media/image317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99826" y="1783484"/>
            <a:ext cx="4889059" cy="48925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54683" y="0"/>
            <a:ext cx="6836409" cy="1749425"/>
          </a:xfrm>
          <a:prstGeom prst="rect"/>
        </p:spPr>
        <p:txBody>
          <a:bodyPr wrap="square" lIns="0" tIns="42418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340"/>
              </a:spcBef>
            </a:pPr>
            <a:r>
              <a:rPr dirty="0" sz="6000" spc="-409"/>
              <a:t>Single </a:t>
            </a:r>
            <a:r>
              <a:rPr dirty="0" sz="6000" spc="-385"/>
              <a:t>Cell</a:t>
            </a:r>
            <a:r>
              <a:rPr dirty="0" sz="6000" spc="-260"/>
              <a:t> </a:t>
            </a:r>
            <a:r>
              <a:rPr dirty="0" sz="6000" spc="-390"/>
              <a:t>Sequencing</a:t>
            </a:r>
            <a:endParaRPr sz="6000"/>
          </a:p>
          <a:p>
            <a:pPr algn="ctr">
              <a:lnSpc>
                <a:spcPct val="100000"/>
              </a:lnSpc>
              <a:spcBef>
                <a:spcPts val="975"/>
              </a:spcBef>
            </a:pPr>
            <a:r>
              <a:rPr dirty="0" sz="1800" spc="-5">
                <a:latin typeface="Carlito"/>
                <a:cs typeface="Carlito"/>
              </a:rPr>
              <a:t>CSHL </a:t>
            </a:r>
            <a:r>
              <a:rPr dirty="0" sz="1800" spc="-10">
                <a:latin typeface="Carlito"/>
                <a:cs typeface="Carlito"/>
              </a:rPr>
              <a:t>Course: </a:t>
            </a:r>
            <a:r>
              <a:rPr dirty="0" sz="1800" spc="-5">
                <a:latin typeface="Carlito"/>
                <a:cs typeface="Carlito"/>
              </a:rPr>
              <a:t>Advanced Sequencing </a:t>
            </a:r>
            <a:r>
              <a:rPr dirty="0" sz="1800" spc="-15">
                <a:latin typeface="Carlito"/>
                <a:cs typeface="Carlito"/>
              </a:rPr>
              <a:t>Technologies</a:t>
            </a:r>
            <a:r>
              <a:rPr dirty="0" sz="1800" spc="120">
                <a:latin typeface="Carlito"/>
                <a:cs typeface="Carlito"/>
              </a:rPr>
              <a:t> </a:t>
            </a:r>
            <a:r>
              <a:rPr dirty="0" sz="1800" spc="-10">
                <a:latin typeface="Carlito"/>
                <a:cs typeface="Carlito"/>
              </a:rPr>
              <a:t>&amp;Applications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9670" y="5882436"/>
            <a:ext cx="282067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1917064">
              <a:lnSpc>
                <a:spcPct val="100000"/>
              </a:lnSpc>
              <a:spcBef>
                <a:spcPts val="100"/>
              </a:spcBef>
            </a:pPr>
            <a:r>
              <a:rPr dirty="0" sz="1800" spc="-160">
                <a:latin typeface="Arial"/>
                <a:cs typeface="Arial"/>
              </a:rPr>
              <a:t>Jon </a:t>
            </a:r>
            <a:r>
              <a:rPr dirty="0" sz="1800" spc="-100">
                <a:latin typeface="Arial"/>
                <a:cs typeface="Arial"/>
              </a:rPr>
              <a:t>Preall  </a:t>
            </a:r>
            <a:r>
              <a:rPr dirty="0" sz="1800" spc="-150">
                <a:latin typeface="Arial"/>
                <a:cs typeface="Arial"/>
              </a:rPr>
              <a:t>Research </a:t>
            </a:r>
            <a:r>
              <a:rPr dirty="0" sz="1800" spc="-114">
                <a:latin typeface="Arial"/>
                <a:cs typeface="Arial"/>
              </a:rPr>
              <a:t>Associate </a:t>
            </a:r>
            <a:r>
              <a:rPr dirty="0" sz="1800" spc="-110">
                <a:latin typeface="Arial"/>
                <a:cs typeface="Arial"/>
              </a:rPr>
              <a:t>Professor  </a:t>
            </a:r>
            <a:r>
              <a:rPr dirty="0" sz="1800" spc="-125">
                <a:latin typeface="Arial"/>
                <a:cs typeface="Arial"/>
              </a:rPr>
              <a:t>Cold </a:t>
            </a:r>
            <a:r>
              <a:rPr dirty="0" sz="1800" spc="-110">
                <a:latin typeface="Arial"/>
                <a:cs typeface="Arial"/>
              </a:rPr>
              <a:t>Spring </a:t>
            </a:r>
            <a:r>
              <a:rPr dirty="0" sz="1800" spc="-75">
                <a:latin typeface="Arial"/>
                <a:cs typeface="Arial"/>
              </a:rPr>
              <a:t>Harbor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80">
                <a:latin typeface="Arial"/>
                <a:cs typeface="Arial"/>
              </a:rPr>
              <a:t>Laboratory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575" y="2148261"/>
            <a:ext cx="3710864" cy="3559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434966" y="1448561"/>
          <a:ext cx="4114800" cy="429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9150"/>
                <a:gridCol w="819150"/>
                <a:gridCol w="819150"/>
                <a:gridCol w="819150"/>
                <a:gridCol w="819150"/>
              </a:tblGrid>
              <a:tr h="752348">
                <a:tc>
                  <a:txBody>
                    <a:bodyPr/>
                    <a:lstStyle/>
                    <a:p>
                      <a:pPr algn="ctr" marL="67945" marR="59055">
                        <a:lnSpc>
                          <a:spcPct val="100000"/>
                        </a:lnSpc>
                        <a:spcBef>
                          <a:spcPts val="944"/>
                        </a:spcBef>
                      </a:pPr>
                      <a:r>
                        <a:rPr dirty="0" sz="1100" b="1">
                          <a:solidFill>
                            <a:srgbClr val="202020"/>
                          </a:solidFill>
                          <a:latin typeface="Carlito"/>
                          <a:cs typeface="Carlito"/>
                        </a:rPr>
                        <a:t>T</a:t>
                      </a:r>
                      <a:r>
                        <a:rPr dirty="0" sz="1100" spc="-5" b="1">
                          <a:solidFill>
                            <a:srgbClr val="202020"/>
                          </a:solidFill>
                          <a:latin typeface="Carlito"/>
                          <a:cs typeface="Carlito"/>
                        </a:rPr>
                        <a:t>h</a:t>
                      </a:r>
                      <a:r>
                        <a:rPr dirty="0" sz="1100" b="1">
                          <a:solidFill>
                            <a:srgbClr val="202020"/>
                          </a:solidFill>
                          <a:latin typeface="Carlito"/>
                          <a:cs typeface="Carlito"/>
                        </a:rPr>
                        <a:t>r</a:t>
                      </a:r>
                      <a:r>
                        <a:rPr dirty="0" sz="1100" spc="-10" b="1">
                          <a:solidFill>
                            <a:srgbClr val="202020"/>
                          </a:solidFill>
                          <a:latin typeface="Carlito"/>
                          <a:cs typeface="Carlito"/>
                        </a:rPr>
                        <a:t>o</a:t>
                      </a:r>
                      <a:r>
                        <a:rPr dirty="0" sz="1100" spc="-5" b="1">
                          <a:solidFill>
                            <a:srgbClr val="202020"/>
                          </a:solidFill>
                          <a:latin typeface="Carlito"/>
                          <a:cs typeface="Carlito"/>
                        </a:rPr>
                        <a:t>u</a:t>
                      </a:r>
                      <a:r>
                        <a:rPr dirty="0" sz="1100" b="1">
                          <a:solidFill>
                            <a:srgbClr val="202020"/>
                          </a:solidFill>
                          <a:latin typeface="Carlito"/>
                          <a:cs typeface="Carlito"/>
                        </a:rPr>
                        <a:t>g</a:t>
                      </a:r>
                      <a:r>
                        <a:rPr dirty="0" sz="1100" spc="-5" b="1">
                          <a:solidFill>
                            <a:srgbClr val="202020"/>
                          </a:solidFill>
                          <a:latin typeface="Carlito"/>
                          <a:cs typeface="Carlito"/>
                        </a:rPr>
                        <a:t>hpu</a:t>
                      </a:r>
                      <a:r>
                        <a:rPr dirty="0" sz="1100" b="1">
                          <a:solidFill>
                            <a:srgbClr val="202020"/>
                          </a:solidFill>
                          <a:latin typeface="Carlito"/>
                          <a:cs typeface="Carlito"/>
                        </a:rPr>
                        <a:t>t  </a:t>
                      </a:r>
                      <a:r>
                        <a:rPr dirty="0" sz="1100" spc="-5" b="1">
                          <a:solidFill>
                            <a:srgbClr val="202020"/>
                          </a:solidFill>
                          <a:latin typeface="Carlito"/>
                          <a:cs typeface="Carlito"/>
                        </a:rPr>
                        <a:t>(cost/labor  per</a:t>
                      </a:r>
                      <a:r>
                        <a:rPr dirty="0" sz="1100" spc="-30" b="1">
                          <a:solidFill>
                            <a:srgbClr val="202020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100" b="1">
                          <a:solidFill>
                            <a:srgbClr val="202020"/>
                          </a:solidFill>
                          <a:latin typeface="Carlito"/>
                          <a:cs typeface="Carlito"/>
                        </a:rPr>
                        <a:t>cell)</a:t>
                      </a:r>
                      <a:endParaRPr sz="1100">
                        <a:latin typeface="Carlito"/>
                        <a:cs typeface="Carlito"/>
                      </a:endParaRPr>
                    </a:p>
                  </a:txBody>
                  <a:tcPr marL="0" marR="0" marB="0" marT="120014">
                    <a:lnL w="12700">
                      <a:solidFill>
                        <a:srgbClr val="9E9E9E"/>
                      </a:solidFill>
                      <a:prstDash val="solid"/>
                    </a:lnL>
                    <a:lnR w="12700">
                      <a:solidFill>
                        <a:srgbClr val="9E9E9E"/>
                      </a:solidFill>
                      <a:prstDash val="solid"/>
                    </a:lnR>
                    <a:lnT w="12700">
                      <a:solidFill>
                        <a:srgbClr val="9E9E9E"/>
                      </a:solidFill>
                      <a:prstDash val="solid"/>
                    </a:lnT>
                    <a:lnB w="12700">
                      <a:solidFill>
                        <a:srgbClr val="9E9E9E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100" b="1">
                          <a:solidFill>
                            <a:srgbClr val="202020"/>
                          </a:solidFill>
                          <a:latin typeface="Carlito"/>
                          <a:cs typeface="Carlito"/>
                        </a:rPr>
                        <a:t>Flexibility</a:t>
                      </a:r>
                      <a:endParaRPr sz="11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9E9E9E"/>
                      </a:solidFill>
                      <a:prstDash val="solid"/>
                    </a:lnL>
                    <a:lnR w="12700">
                      <a:solidFill>
                        <a:srgbClr val="9E9E9E"/>
                      </a:solidFill>
                      <a:prstDash val="solid"/>
                    </a:lnR>
                    <a:lnT w="12700">
                      <a:solidFill>
                        <a:srgbClr val="9E9E9E"/>
                      </a:solidFill>
                      <a:prstDash val="solid"/>
                    </a:lnT>
                    <a:lnB w="12700">
                      <a:solidFill>
                        <a:srgbClr val="9E9E9E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89535" marR="54610" indent="-27940">
                        <a:lnSpc>
                          <a:spcPct val="100000"/>
                        </a:lnSpc>
                      </a:pPr>
                      <a:r>
                        <a:rPr dirty="0" sz="1100" spc="-5" b="1">
                          <a:solidFill>
                            <a:srgbClr val="202020"/>
                          </a:solidFill>
                          <a:latin typeface="Carlito"/>
                          <a:cs typeface="Carlito"/>
                        </a:rPr>
                        <a:t>Sensitivity</a:t>
                      </a:r>
                      <a:r>
                        <a:rPr dirty="0" sz="1100" spc="-35" b="1">
                          <a:solidFill>
                            <a:srgbClr val="202020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100" b="1">
                          <a:solidFill>
                            <a:srgbClr val="202020"/>
                          </a:solidFill>
                          <a:latin typeface="Carlito"/>
                          <a:cs typeface="Carlito"/>
                        </a:rPr>
                        <a:t>/  </a:t>
                      </a:r>
                      <a:r>
                        <a:rPr dirty="0" sz="1100" spc="-5" b="1">
                          <a:solidFill>
                            <a:srgbClr val="202020"/>
                          </a:solidFill>
                          <a:latin typeface="Carlito"/>
                          <a:cs typeface="Carlito"/>
                        </a:rPr>
                        <a:t>Max</a:t>
                      </a:r>
                      <a:r>
                        <a:rPr dirty="0" sz="1100" spc="-55" b="1">
                          <a:solidFill>
                            <a:srgbClr val="202020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100" spc="-5" b="1">
                          <a:solidFill>
                            <a:srgbClr val="202020"/>
                          </a:solidFill>
                          <a:latin typeface="Carlito"/>
                          <a:cs typeface="Carlito"/>
                        </a:rPr>
                        <a:t>Depth</a:t>
                      </a:r>
                      <a:endParaRPr sz="1100">
                        <a:latin typeface="Carlito"/>
                        <a:cs typeface="Carlito"/>
                      </a:endParaRPr>
                    </a:p>
                  </a:txBody>
                  <a:tcPr marL="0" marR="0" marB="0" marT="6350">
                    <a:lnL w="12700">
                      <a:solidFill>
                        <a:srgbClr val="9E9E9E"/>
                      </a:solidFill>
                      <a:prstDash val="solid"/>
                    </a:lnL>
                    <a:lnR w="12700">
                      <a:solidFill>
                        <a:srgbClr val="9E9E9E"/>
                      </a:solidFill>
                      <a:prstDash val="solid"/>
                    </a:lnR>
                    <a:lnT w="12700">
                      <a:solidFill>
                        <a:srgbClr val="9E9E9E"/>
                      </a:solidFill>
                      <a:prstDash val="solid"/>
                    </a:lnT>
                    <a:lnB w="12700">
                      <a:solidFill>
                        <a:srgbClr val="9E9E9E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1435" marR="43180" indent="635">
                        <a:lnSpc>
                          <a:spcPct val="100000"/>
                        </a:lnSpc>
                        <a:spcBef>
                          <a:spcPts val="944"/>
                        </a:spcBef>
                      </a:pPr>
                      <a:r>
                        <a:rPr dirty="0" sz="1100" spc="-5" b="1">
                          <a:solidFill>
                            <a:srgbClr val="202020"/>
                          </a:solidFill>
                          <a:latin typeface="Carlito"/>
                          <a:cs typeface="Carlito"/>
                        </a:rPr>
                        <a:t>Protocol  </a:t>
                      </a:r>
                      <a:r>
                        <a:rPr dirty="0" sz="1100" b="1">
                          <a:solidFill>
                            <a:srgbClr val="202020"/>
                          </a:solidFill>
                          <a:latin typeface="Carlito"/>
                          <a:cs typeface="Carlito"/>
                        </a:rPr>
                        <a:t>Simplicity /  </a:t>
                      </a:r>
                      <a:r>
                        <a:rPr dirty="0" sz="1100" b="1">
                          <a:solidFill>
                            <a:srgbClr val="202020"/>
                          </a:solidFill>
                          <a:latin typeface="Carlito"/>
                          <a:cs typeface="Carlito"/>
                        </a:rPr>
                        <a:t>A</a:t>
                      </a:r>
                      <a:r>
                        <a:rPr dirty="0" sz="1100" spc="5" b="1">
                          <a:solidFill>
                            <a:srgbClr val="202020"/>
                          </a:solidFill>
                          <a:latin typeface="Carlito"/>
                          <a:cs typeface="Carlito"/>
                        </a:rPr>
                        <a:t>c</a:t>
                      </a:r>
                      <a:r>
                        <a:rPr dirty="0" sz="1100" b="1">
                          <a:solidFill>
                            <a:srgbClr val="202020"/>
                          </a:solidFill>
                          <a:latin typeface="Carlito"/>
                          <a:cs typeface="Carlito"/>
                        </a:rPr>
                        <a:t>c</a:t>
                      </a:r>
                      <a:r>
                        <a:rPr dirty="0" sz="1100" spc="-5" b="1">
                          <a:solidFill>
                            <a:srgbClr val="202020"/>
                          </a:solidFill>
                          <a:latin typeface="Carlito"/>
                          <a:cs typeface="Carlito"/>
                        </a:rPr>
                        <a:t>e</a:t>
                      </a:r>
                      <a:r>
                        <a:rPr dirty="0" sz="1100" b="1">
                          <a:solidFill>
                            <a:srgbClr val="202020"/>
                          </a:solidFill>
                          <a:latin typeface="Carlito"/>
                          <a:cs typeface="Carlito"/>
                        </a:rPr>
                        <a:t>ssi</a:t>
                      </a:r>
                      <a:r>
                        <a:rPr dirty="0" sz="1100" spc="-10" b="1">
                          <a:solidFill>
                            <a:srgbClr val="202020"/>
                          </a:solidFill>
                          <a:latin typeface="Carlito"/>
                          <a:cs typeface="Carlito"/>
                        </a:rPr>
                        <a:t>b</a:t>
                      </a:r>
                      <a:r>
                        <a:rPr dirty="0" sz="1100" b="1">
                          <a:solidFill>
                            <a:srgbClr val="202020"/>
                          </a:solidFill>
                          <a:latin typeface="Carlito"/>
                          <a:cs typeface="Carlito"/>
                        </a:rPr>
                        <a:t>ility</a:t>
                      </a:r>
                      <a:endParaRPr sz="1100">
                        <a:latin typeface="Carlito"/>
                        <a:cs typeface="Carlito"/>
                      </a:endParaRPr>
                    </a:p>
                  </a:txBody>
                  <a:tcPr marL="0" marR="0" marB="0" marT="120014">
                    <a:lnL w="12700">
                      <a:solidFill>
                        <a:srgbClr val="9E9E9E"/>
                      </a:solidFill>
                      <a:prstDash val="solid"/>
                    </a:lnL>
                    <a:lnR w="12700">
                      <a:solidFill>
                        <a:srgbClr val="9E9E9E"/>
                      </a:solidFill>
                      <a:prstDash val="solid"/>
                    </a:lnR>
                    <a:lnT w="12700">
                      <a:solidFill>
                        <a:srgbClr val="9E9E9E"/>
                      </a:solidFill>
                      <a:prstDash val="solid"/>
                    </a:lnT>
                    <a:lnB w="12700">
                      <a:solidFill>
                        <a:srgbClr val="9E9E9E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2710" marR="8509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dirty="0" sz="1100" spc="-5" b="1">
                          <a:solidFill>
                            <a:srgbClr val="202020"/>
                          </a:solidFill>
                          <a:latin typeface="Carlito"/>
                          <a:cs typeface="Carlito"/>
                        </a:rPr>
                        <a:t>Adoption</a:t>
                      </a:r>
                      <a:r>
                        <a:rPr dirty="0" sz="1100" spc="-80" b="1">
                          <a:solidFill>
                            <a:srgbClr val="202020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100" b="1">
                          <a:solidFill>
                            <a:srgbClr val="202020"/>
                          </a:solidFill>
                          <a:latin typeface="Carlito"/>
                          <a:cs typeface="Carlito"/>
                        </a:rPr>
                        <a:t>/  </a:t>
                      </a:r>
                      <a:r>
                        <a:rPr dirty="0" sz="1100" spc="-5" b="1">
                          <a:solidFill>
                            <a:srgbClr val="202020"/>
                          </a:solidFill>
                          <a:latin typeface="Carlito"/>
                          <a:cs typeface="Carlito"/>
                        </a:rPr>
                        <a:t>Available  public  datasets</a:t>
                      </a:r>
                      <a:endParaRPr sz="1100">
                        <a:latin typeface="Carlito"/>
                        <a:cs typeface="Carlito"/>
                      </a:endParaRPr>
                    </a:p>
                  </a:txBody>
                  <a:tcPr marL="0" marR="0" marB="0" marT="36195">
                    <a:lnL w="12700">
                      <a:solidFill>
                        <a:srgbClr val="9E9E9E"/>
                      </a:solidFill>
                      <a:prstDash val="solid"/>
                    </a:lnL>
                    <a:lnR w="12700">
                      <a:solidFill>
                        <a:srgbClr val="9E9E9E"/>
                      </a:solidFill>
                      <a:prstDash val="solid"/>
                    </a:lnR>
                    <a:lnT w="12700">
                      <a:solidFill>
                        <a:srgbClr val="9E9E9E"/>
                      </a:solidFill>
                      <a:prstDash val="solid"/>
                    </a:lnT>
                    <a:lnB w="12700">
                      <a:solidFill>
                        <a:srgbClr val="9E9E9E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</a:tr>
              <a:tr h="88226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dirty="0" sz="2600">
                          <a:solidFill>
                            <a:srgbClr val="6FAC46"/>
                          </a:solidFill>
                          <a:latin typeface="Carlito"/>
                          <a:cs typeface="Carlito"/>
                        </a:rPr>
                        <a:t>+</a:t>
                      </a:r>
                      <a:endParaRPr sz="2600">
                        <a:latin typeface="Carlito"/>
                        <a:cs typeface="Carlito"/>
                      </a:endParaRPr>
                    </a:p>
                  </a:txBody>
                  <a:tcPr marL="0" marR="0" marB="0" marT="227965">
                    <a:lnL w="12700">
                      <a:solidFill>
                        <a:srgbClr val="9E9E9E"/>
                      </a:solidFill>
                      <a:prstDash val="solid"/>
                    </a:lnL>
                    <a:lnR w="12700">
                      <a:solidFill>
                        <a:srgbClr val="9E9E9E"/>
                      </a:solidFill>
                      <a:prstDash val="solid"/>
                    </a:lnR>
                    <a:lnT w="12700">
                      <a:solidFill>
                        <a:srgbClr val="9E9E9E"/>
                      </a:solidFill>
                      <a:prstDash val="solid"/>
                    </a:lnT>
                    <a:lnB w="12700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dirty="0" sz="2600" spc="20">
                          <a:solidFill>
                            <a:srgbClr val="6FAC46"/>
                          </a:solidFill>
                          <a:latin typeface="Carlito"/>
                          <a:cs typeface="Carlito"/>
                        </a:rPr>
                        <a:t>+++</a:t>
                      </a:r>
                      <a:endParaRPr sz="2600">
                        <a:latin typeface="Carlito"/>
                        <a:cs typeface="Carlito"/>
                      </a:endParaRPr>
                    </a:p>
                  </a:txBody>
                  <a:tcPr marL="0" marR="0" marB="0" marT="227965">
                    <a:lnL w="12700">
                      <a:solidFill>
                        <a:srgbClr val="9E9E9E"/>
                      </a:solidFill>
                      <a:prstDash val="solid"/>
                    </a:lnL>
                    <a:lnR w="12700">
                      <a:solidFill>
                        <a:srgbClr val="9E9E9E"/>
                      </a:solidFill>
                      <a:prstDash val="solid"/>
                    </a:lnR>
                    <a:lnT w="12700">
                      <a:solidFill>
                        <a:srgbClr val="9E9E9E"/>
                      </a:solidFill>
                      <a:prstDash val="solid"/>
                    </a:lnT>
                    <a:lnB w="12700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dirty="0" sz="2600" spc="20">
                          <a:solidFill>
                            <a:srgbClr val="6FAC46"/>
                          </a:solidFill>
                          <a:latin typeface="Carlito"/>
                          <a:cs typeface="Carlito"/>
                        </a:rPr>
                        <a:t>+++</a:t>
                      </a:r>
                      <a:endParaRPr sz="2600">
                        <a:latin typeface="Carlito"/>
                        <a:cs typeface="Carlito"/>
                      </a:endParaRPr>
                    </a:p>
                  </a:txBody>
                  <a:tcPr marL="0" marR="0" marB="0" marT="227965">
                    <a:lnL w="12700">
                      <a:solidFill>
                        <a:srgbClr val="9E9E9E"/>
                      </a:solidFill>
                      <a:prstDash val="solid"/>
                    </a:lnL>
                    <a:lnR w="12700">
                      <a:solidFill>
                        <a:srgbClr val="9E9E9E"/>
                      </a:solidFill>
                      <a:prstDash val="solid"/>
                    </a:lnR>
                    <a:lnT w="12700">
                      <a:solidFill>
                        <a:srgbClr val="9E9E9E"/>
                      </a:solidFill>
                      <a:prstDash val="solid"/>
                    </a:lnT>
                    <a:lnB w="12700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dirty="0" sz="2600" spc="20">
                          <a:solidFill>
                            <a:srgbClr val="6FAC46"/>
                          </a:solidFill>
                          <a:latin typeface="Carlito"/>
                          <a:cs typeface="Carlito"/>
                        </a:rPr>
                        <a:t>++</a:t>
                      </a:r>
                      <a:endParaRPr sz="2600">
                        <a:latin typeface="Carlito"/>
                        <a:cs typeface="Carlito"/>
                      </a:endParaRPr>
                    </a:p>
                  </a:txBody>
                  <a:tcPr marL="0" marR="0" marB="0" marT="227965">
                    <a:lnL w="12700">
                      <a:solidFill>
                        <a:srgbClr val="9E9E9E"/>
                      </a:solidFill>
                      <a:prstDash val="solid"/>
                    </a:lnL>
                    <a:lnR w="12700">
                      <a:solidFill>
                        <a:srgbClr val="9E9E9E"/>
                      </a:solidFill>
                      <a:prstDash val="solid"/>
                    </a:lnR>
                    <a:lnT w="12700">
                      <a:solidFill>
                        <a:srgbClr val="9E9E9E"/>
                      </a:solidFill>
                      <a:prstDash val="solid"/>
                    </a:lnT>
                    <a:lnB w="12700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dirty="0" sz="2600" spc="20">
                          <a:solidFill>
                            <a:srgbClr val="6FAC46"/>
                          </a:solidFill>
                          <a:latin typeface="Carlito"/>
                          <a:cs typeface="Carlito"/>
                        </a:rPr>
                        <a:t>++</a:t>
                      </a:r>
                      <a:endParaRPr sz="2600">
                        <a:latin typeface="Carlito"/>
                        <a:cs typeface="Carlito"/>
                      </a:endParaRPr>
                    </a:p>
                  </a:txBody>
                  <a:tcPr marL="0" marR="0" marB="0" marT="227965">
                    <a:lnL w="12700">
                      <a:solidFill>
                        <a:srgbClr val="9E9E9E"/>
                      </a:solidFill>
                      <a:prstDash val="solid"/>
                    </a:lnL>
                    <a:lnR w="12700">
                      <a:solidFill>
                        <a:srgbClr val="9E9E9E"/>
                      </a:solidFill>
                      <a:prstDash val="solid"/>
                    </a:lnR>
                    <a:lnT w="12700">
                      <a:solidFill>
                        <a:srgbClr val="9E9E9E"/>
                      </a:solidFill>
                      <a:prstDash val="solid"/>
                    </a:lnT>
                    <a:lnB w="12700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882269"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dirty="0" sz="2600" spc="20">
                          <a:solidFill>
                            <a:srgbClr val="6FAC46"/>
                          </a:solidFill>
                          <a:latin typeface="Carlito"/>
                          <a:cs typeface="Carlito"/>
                        </a:rPr>
                        <a:t>++</a:t>
                      </a:r>
                      <a:endParaRPr sz="2600">
                        <a:latin typeface="Carlito"/>
                        <a:cs typeface="Carlito"/>
                      </a:endParaRPr>
                    </a:p>
                  </a:txBody>
                  <a:tcPr marL="0" marR="0" marB="0" marT="227965">
                    <a:lnL w="12700">
                      <a:solidFill>
                        <a:srgbClr val="9E9E9E"/>
                      </a:solidFill>
                      <a:prstDash val="solid"/>
                    </a:lnL>
                    <a:lnR w="12700">
                      <a:solidFill>
                        <a:srgbClr val="9E9E9E"/>
                      </a:solidFill>
                      <a:prstDash val="solid"/>
                    </a:lnR>
                    <a:lnT w="12700">
                      <a:solidFill>
                        <a:srgbClr val="9E9E9E"/>
                      </a:solidFill>
                      <a:prstDash val="solid"/>
                    </a:lnT>
                    <a:lnB w="12700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dirty="0" sz="2600">
                          <a:solidFill>
                            <a:srgbClr val="6FAC46"/>
                          </a:solidFill>
                          <a:latin typeface="Carlito"/>
                          <a:cs typeface="Carlito"/>
                        </a:rPr>
                        <a:t>+</a:t>
                      </a:r>
                      <a:endParaRPr sz="2600">
                        <a:latin typeface="Carlito"/>
                        <a:cs typeface="Carlito"/>
                      </a:endParaRPr>
                    </a:p>
                  </a:txBody>
                  <a:tcPr marL="0" marR="0" marB="0" marT="227965">
                    <a:lnL w="12700">
                      <a:solidFill>
                        <a:srgbClr val="9E9E9E"/>
                      </a:solidFill>
                      <a:prstDash val="solid"/>
                    </a:lnL>
                    <a:lnR w="12700">
                      <a:solidFill>
                        <a:srgbClr val="9E9E9E"/>
                      </a:solidFill>
                      <a:prstDash val="solid"/>
                    </a:lnR>
                    <a:lnT w="12700">
                      <a:solidFill>
                        <a:srgbClr val="9E9E9E"/>
                      </a:solidFill>
                      <a:prstDash val="solid"/>
                    </a:lnT>
                    <a:lnB w="12700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dirty="0" sz="2600" spc="20">
                          <a:solidFill>
                            <a:srgbClr val="6FAC46"/>
                          </a:solidFill>
                          <a:latin typeface="Carlito"/>
                          <a:cs typeface="Carlito"/>
                        </a:rPr>
                        <a:t>++</a:t>
                      </a:r>
                      <a:endParaRPr sz="2600">
                        <a:latin typeface="Carlito"/>
                        <a:cs typeface="Carlito"/>
                      </a:endParaRPr>
                    </a:p>
                  </a:txBody>
                  <a:tcPr marL="0" marR="0" marB="0" marT="227965">
                    <a:lnL w="12700">
                      <a:solidFill>
                        <a:srgbClr val="9E9E9E"/>
                      </a:solidFill>
                      <a:prstDash val="solid"/>
                    </a:lnL>
                    <a:lnR w="12700">
                      <a:solidFill>
                        <a:srgbClr val="9E9E9E"/>
                      </a:solidFill>
                      <a:prstDash val="solid"/>
                    </a:lnR>
                    <a:lnT w="12700">
                      <a:solidFill>
                        <a:srgbClr val="9E9E9E"/>
                      </a:solidFill>
                      <a:prstDash val="solid"/>
                    </a:lnT>
                    <a:lnB w="12700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dirty="0" sz="2600" spc="20">
                          <a:solidFill>
                            <a:srgbClr val="6FAC46"/>
                          </a:solidFill>
                          <a:latin typeface="Carlito"/>
                          <a:cs typeface="Carlito"/>
                        </a:rPr>
                        <a:t>+++</a:t>
                      </a:r>
                      <a:endParaRPr sz="2600">
                        <a:latin typeface="Carlito"/>
                        <a:cs typeface="Carlito"/>
                      </a:endParaRPr>
                    </a:p>
                  </a:txBody>
                  <a:tcPr marL="0" marR="0" marB="0" marT="227965">
                    <a:lnL w="12700">
                      <a:solidFill>
                        <a:srgbClr val="9E9E9E"/>
                      </a:solidFill>
                      <a:prstDash val="solid"/>
                    </a:lnL>
                    <a:lnR w="12700">
                      <a:solidFill>
                        <a:srgbClr val="9E9E9E"/>
                      </a:solidFill>
                      <a:prstDash val="solid"/>
                    </a:lnR>
                    <a:lnT w="12700">
                      <a:solidFill>
                        <a:srgbClr val="9E9E9E"/>
                      </a:solidFill>
                      <a:prstDash val="solid"/>
                    </a:lnT>
                    <a:lnB w="12700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dirty="0" sz="2600" spc="20">
                          <a:solidFill>
                            <a:srgbClr val="6FAC46"/>
                          </a:solidFill>
                          <a:latin typeface="Carlito"/>
                          <a:cs typeface="Carlito"/>
                        </a:rPr>
                        <a:t>+++</a:t>
                      </a:r>
                      <a:endParaRPr sz="2600">
                        <a:latin typeface="Carlito"/>
                        <a:cs typeface="Carlito"/>
                      </a:endParaRPr>
                    </a:p>
                  </a:txBody>
                  <a:tcPr marL="0" marR="0" marB="0" marT="227965">
                    <a:lnL w="12700">
                      <a:solidFill>
                        <a:srgbClr val="9E9E9E"/>
                      </a:solidFill>
                      <a:prstDash val="solid"/>
                    </a:lnL>
                    <a:lnR w="12700">
                      <a:solidFill>
                        <a:srgbClr val="9E9E9E"/>
                      </a:solidFill>
                      <a:prstDash val="solid"/>
                    </a:lnR>
                    <a:lnT w="12700">
                      <a:solidFill>
                        <a:srgbClr val="9E9E9E"/>
                      </a:solidFill>
                      <a:prstDash val="solid"/>
                    </a:lnT>
                    <a:lnB w="12700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882141"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1800"/>
                        </a:spcBef>
                      </a:pPr>
                      <a:r>
                        <a:rPr dirty="0" sz="2600" spc="20">
                          <a:solidFill>
                            <a:srgbClr val="6FAC46"/>
                          </a:solidFill>
                          <a:latin typeface="Carlito"/>
                          <a:cs typeface="Carlito"/>
                        </a:rPr>
                        <a:t>++</a:t>
                      </a:r>
                      <a:endParaRPr sz="2600">
                        <a:latin typeface="Carlito"/>
                        <a:cs typeface="Carlito"/>
                      </a:endParaRPr>
                    </a:p>
                  </a:txBody>
                  <a:tcPr marL="0" marR="0" marB="0" marT="228600">
                    <a:lnL w="12700">
                      <a:solidFill>
                        <a:srgbClr val="9E9E9E"/>
                      </a:solidFill>
                      <a:prstDash val="solid"/>
                    </a:lnL>
                    <a:lnR w="12700">
                      <a:solidFill>
                        <a:srgbClr val="9E9E9E"/>
                      </a:solidFill>
                      <a:prstDash val="solid"/>
                    </a:lnR>
                    <a:lnT w="12700">
                      <a:solidFill>
                        <a:srgbClr val="9E9E9E"/>
                      </a:solidFill>
                      <a:prstDash val="solid"/>
                    </a:lnT>
                    <a:lnB w="12700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1800"/>
                        </a:spcBef>
                      </a:pPr>
                      <a:r>
                        <a:rPr dirty="0" sz="2600" spc="20">
                          <a:solidFill>
                            <a:srgbClr val="6FAC46"/>
                          </a:solidFill>
                          <a:latin typeface="Carlito"/>
                          <a:cs typeface="Carlito"/>
                        </a:rPr>
                        <a:t>++</a:t>
                      </a:r>
                      <a:endParaRPr sz="2600">
                        <a:latin typeface="Carlito"/>
                        <a:cs typeface="Carlito"/>
                      </a:endParaRPr>
                    </a:p>
                  </a:txBody>
                  <a:tcPr marL="0" marR="0" marB="0" marT="228600">
                    <a:lnL w="12700">
                      <a:solidFill>
                        <a:srgbClr val="9E9E9E"/>
                      </a:solidFill>
                      <a:prstDash val="solid"/>
                    </a:lnL>
                    <a:lnR w="12700">
                      <a:solidFill>
                        <a:srgbClr val="9E9E9E"/>
                      </a:solidFill>
                      <a:prstDash val="solid"/>
                    </a:lnR>
                    <a:lnT w="12700">
                      <a:solidFill>
                        <a:srgbClr val="9E9E9E"/>
                      </a:solidFill>
                      <a:prstDash val="solid"/>
                    </a:lnT>
                    <a:lnB w="12700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1800"/>
                        </a:spcBef>
                      </a:pPr>
                      <a:r>
                        <a:rPr dirty="0" sz="2600" spc="20">
                          <a:solidFill>
                            <a:srgbClr val="6FAC46"/>
                          </a:solidFill>
                          <a:latin typeface="Carlito"/>
                          <a:cs typeface="Carlito"/>
                        </a:rPr>
                        <a:t>++</a:t>
                      </a:r>
                      <a:endParaRPr sz="2600">
                        <a:latin typeface="Carlito"/>
                        <a:cs typeface="Carlito"/>
                      </a:endParaRPr>
                    </a:p>
                  </a:txBody>
                  <a:tcPr marL="0" marR="0" marB="0" marT="228600">
                    <a:lnL w="12700">
                      <a:solidFill>
                        <a:srgbClr val="9E9E9E"/>
                      </a:solidFill>
                      <a:prstDash val="solid"/>
                    </a:lnL>
                    <a:lnR w="12700">
                      <a:solidFill>
                        <a:srgbClr val="9E9E9E"/>
                      </a:solidFill>
                      <a:prstDash val="solid"/>
                    </a:lnR>
                    <a:lnT w="12700">
                      <a:solidFill>
                        <a:srgbClr val="9E9E9E"/>
                      </a:solidFill>
                      <a:prstDash val="solid"/>
                    </a:lnT>
                    <a:lnB w="12700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0"/>
                        </a:spcBef>
                      </a:pPr>
                      <a:r>
                        <a:rPr dirty="0" sz="2600">
                          <a:solidFill>
                            <a:srgbClr val="6FAC46"/>
                          </a:solidFill>
                          <a:latin typeface="Carlito"/>
                          <a:cs typeface="Carlito"/>
                        </a:rPr>
                        <a:t>+</a:t>
                      </a:r>
                      <a:endParaRPr sz="2600">
                        <a:latin typeface="Carlito"/>
                        <a:cs typeface="Carlito"/>
                      </a:endParaRPr>
                    </a:p>
                  </a:txBody>
                  <a:tcPr marL="0" marR="0" marB="0" marT="228600">
                    <a:lnL w="12700">
                      <a:solidFill>
                        <a:srgbClr val="9E9E9E"/>
                      </a:solidFill>
                      <a:prstDash val="solid"/>
                    </a:lnL>
                    <a:lnR w="12700">
                      <a:solidFill>
                        <a:srgbClr val="9E9E9E"/>
                      </a:solidFill>
                      <a:prstDash val="solid"/>
                    </a:lnR>
                    <a:lnT w="12700">
                      <a:solidFill>
                        <a:srgbClr val="9E9E9E"/>
                      </a:solidFill>
                      <a:prstDash val="solid"/>
                    </a:lnT>
                    <a:lnB w="12700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800"/>
                        </a:spcBef>
                      </a:pPr>
                      <a:r>
                        <a:rPr dirty="0" sz="2600">
                          <a:solidFill>
                            <a:srgbClr val="6FAC46"/>
                          </a:solidFill>
                          <a:latin typeface="Carlito"/>
                          <a:cs typeface="Carlito"/>
                        </a:rPr>
                        <a:t>+</a:t>
                      </a:r>
                      <a:endParaRPr sz="2600">
                        <a:latin typeface="Carlito"/>
                        <a:cs typeface="Carlito"/>
                      </a:endParaRPr>
                    </a:p>
                  </a:txBody>
                  <a:tcPr marL="0" marR="0" marB="0" marT="228600">
                    <a:lnL w="12700">
                      <a:solidFill>
                        <a:srgbClr val="9E9E9E"/>
                      </a:solidFill>
                      <a:prstDash val="solid"/>
                    </a:lnL>
                    <a:lnR w="12700">
                      <a:solidFill>
                        <a:srgbClr val="9E9E9E"/>
                      </a:solidFill>
                      <a:prstDash val="solid"/>
                    </a:lnR>
                    <a:lnT w="12700">
                      <a:solidFill>
                        <a:srgbClr val="9E9E9E"/>
                      </a:solidFill>
                      <a:prstDash val="solid"/>
                    </a:lnT>
                    <a:lnB w="12700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882281"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1800"/>
                        </a:spcBef>
                      </a:pPr>
                      <a:r>
                        <a:rPr dirty="0" sz="2600" spc="20">
                          <a:solidFill>
                            <a:srgbClr val="6FAC46"/>
                          </a:solidFill>
                          <a:latin typeface="Carlito"/>
                          <a:cs typeface="Carlito"/>
                        </a:rPr>
                        <a:t>+++</a:t>
                      </a:r>
                      <a:endParaRPr sz="2600">
                        <a:latin typeface="Carlito"/>
                        <a:cs typeface="Carlito"/>
                      </a:endParaRPr>
                    </a:p>
                  </a:txBody>
                  <a:tcPr marL="0" marR="0" marB="0" marT="228600">
                    <a:lnL w="12700">
                      <a:solidFill>
                        <a:srgbClr val="9E9E9E"/>
                      </a:solidFill>
                      <a:prstDash val="solid"/>
                    </a:lnL>
                    <a:lnR w="12700">
                      <a:solidFill>
                        <a:srgbClr val="9E9E9E"/>
                      </a:solidFill>
                      <a:prstDash val="solid"/>
                    </a:lnR>
                    <a:lnT w="12700">
                      <a:solidFill>
                        <a:srgbClr val="9E9E9E"/>
                      </a:solidFill>
                      <a:prstDash val="solid"/>
                    </a:lnT>
                    <a:lnB w="12700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1800"/>
                        </a:spcBef>
                      </a:pPr>
                      <a:r>
                        <a:rPr dirty="0" sz="2600" spc="20">
                          <a:solidFill>
                            <a:srgbClr val="6FAC46"/>
                          </a:solidFill>
                          <a:latin typeface="Carlito"/>
                          <a:cs typeface="Carlito"/>
                        </a:rPr>
                        <a:t>++</a:t>
                      </a:r>
                      <a:endParaRPr sz="2600">
                        <a:latin typeface="Carlito"/>
                        <a:cs typeface="Carlito"/>
                      </a:endParaRPr>
                    </a:p>
                  </a:txBody>
                  <a:tcPr marL="0" marR="0" marB="0" marT="228600">
                    <a:lnL w="12700">
                      <a:solidFill>
                        <a:srgbClr val="9E9E9E"/>
                      </a:solidFill>
                      <a:prstDash val="solid"/>
                    </a:lnL>
                    <a:lnR w="12700">
                      <a:solidFill>
                        <a:srgbClr val="9E9E9E"/>
                      </a:solidFill>
                      <a:prstDash val="solid"/>
                    </a:lnR>
                    <a:lnT w="12700">
                      <a:solidFill>
                        <a:srgbClr val="9E9E9E"/>
                      </a:solidFill>
                      <a:prstDash val="solid"/>
                    </a:lnT>
                    <a:lnB w="12700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1800"/>
                        </a:spcBef>
                      </a:pPr>
                      <a:r>
                        <a:rPr dirty="0" sz="2600" spc="20">
                          <a:solidFill>
                            <a:srgbClr val="6FAC46"/>
                          </a:solidFill>
                          <a:latin typeface="Carlito"/>
                          <a:cs typeface="Carlito"/>
                        </a:rPr>
                        <a:t>++</a:t>
                      </a:r>
                      <a:endParaRPr sz="2600">
                        <a:latin typeface="Carlito"/>
                        <a:cs typeface="Carlito"/>
                      </a:endParaRPr>
                    </a:p>
                  </a:txBody>
                  <a:tcPr marL="0" marR="0" marB="0" marT="228600">
                    <a:lnL w="12700">
                      <a:solidFill>
                        <a:srgbClr val="9E9E9E"/>
                      </a:solidFill>
                      <a:prstDash val="solid"/>
                    </a:lnL>
                    <a:lnR w="12700">
                      <a:solidFill>
                        <a:srgbClr val="9E9E9E"/>
                      </a:solidFill>
                      <a:prstDash val="solid"/>
                    </a:lnR>
                    <a:lnT w="12700">
                      <a:solidFill>
                        <a:srgbClr val="9E9E9E"/>
                      </a:solidFill>
                      <a:prstDash val="solid"/>
                    </a:lnT>
                    <a:lnB w="12700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1800"/>
                        </a:spcBef>
                      </a:pPr>
                      <a:r>
                        <a:rPr dirty="0" sz="2600" spc="20">
                          <a:solidFill>
                            <a:srgbClr val="6FAC46"/>
                          </a:solidFill>
                          <a:latin typeface="Carlito"/>
                          <a:cs typeface="Carlito"/>
                        </a:rPr>
                        <a:t>++</a:t>
                      </a:r>
                      <a:endParaRPr sz="2600">
                        <a:latin typeface="Carlito"/>
                        <a:cs typeface="Carlito"/>
                      </a:endParaRPr>
                    </a:p>
                  </a:txBody>
                  <a:tcPr marL="0" marR="0" marB="0" marT="228600">
                    <a:lnL w="12700">
                      <a:solidFill>
                        <a:srgbClr val="9E9E9E"/>
                      </a:solidFill>
                      <a:prstDash val="solid"/>
                    </a:lnL>
                    <a:lnR w="12700">
                      <a:solidFill>
                        <a:srgbClr val="9E9E9E"/>
                      </a:solidFill>
                      <a:prstDash val="solid"/>
                    </a:lnR>
                    <a:lnT w="12700">
                      <a:solidFill>
                        <a:srgbClr val="9E9E9E"/>
                      </a:solidFill>
                      <a:prstDash val="solid"/>
                    </a:lnT>
                    <a:lnB w="12700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1800"/>
                        </a:spcBef>
                      </a:pPr>
                      <a:r>
                        <a:rPr dirty="0" sz="2600" spc="20">
                          <a:solidFill>
                            <a:srgbClr val="6FAC46"/>
                          </a:solidFill>
                          <a:latin typeface="Carlito"/>
                          <a:cs typeface="Carlito"/>
                        </a:rPr>
                        <a:t>++</a:t>
                      </a:r>
                      <a:endParaRPr sz="2600">
                        <a:latin typeface="Carlito"/>
                        <a:cs typeface="Carlito"/>
                      </a:endParaRPr>
                    </a:p>
                  </a:txBody>
                  <a:tcPr marL="0" marR="0" marB="0" marT="228600">
                    <a:lnL w="12700">
                      <a:solidFill>
                        <a:srgbClr val="9E9E9E"/>
                      </a:solidFill>
                      <a:prstDash val="solid"/>
                    </a:lnL>
                    <a:lnR w="12700">
                      <a:solidFill>
                        <a:srgbClr val="9E9E9E"/>
                      </a:solidFill>
                      <a:prstDash val="solid"/>
                    </a:lnR>
                    <a:lnT w="12700">
                      <a:solidFill>
                        <a:srgbClr val="9E9E9E"/>
                      </a:solidFill>
                      <a:prstDash val="solid"/>
                    </a:lnT>
                    <a:lnB w="12700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04036" y="661797"/>
            <a:ext cx="2031364" cy="1183640"/>
          </a:xfrm>
          <a:prstGeom prst="rect"/>
        </p:spPr>
        <p:txBody>
          <a:bodyPr wrap="square" lIns="0" tIns="81280" rIns="0" bIns="0" rtlCol="0" vert="horz">
            <a:spAutoFit/>
          </a:bodyPr>
          <a:lstStyle/>
          <a:p>
            <a:pPr marL="40005" marR="5080" indent="-27940">
              <a:lnSpc>
                <a:spcPts val="4320"/>
              </a:lnSpc>
              <a:spcBef>
                <a:spcPts val="640"/>
              </a:spcBef>
            </a:pPr>
            <a:r>
              <a:rPr dirty="0" sz="4000" spc="-450">
                <a:solidFill>
                  <a:srgbClr val="6FAC46"/>
                </a:solidFill>
              </a:rPr>
              <a:t>scRN</a:t>
            </a:r>
            <a:r>
              <a:rPr dirty="0" sz="4000" spc="-475">
                <a:solidFill>
                  <a:srgbClr val="6FAC46"/>
                </a:solidFill>
              </a:rPr>
              <a:t>A</a:t>
            </a:r>
            <a:r>
              <a:rPr dirty="0" sz="4000" spc="-229">
                <a:solidFill>
                  <a:srgbClr val="6FAC46"/>
                </a:solidFill>
              </a:rPr>
              <a:t>seq  </a:t>
            </a:r>
            <a:r>
              <a:rPr dirty="0" sz="4000" spc="-180">
                <a:solidFill>
                  <a:srgbClr val="6FAC46"/>
                </a:solidFill>
              </a:rPr>
              <a:t>Platforms</a:t>
            </a:r>
            <a:endParaRPr sz="4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3616" y="699070"/>
            <a:ext cx="5892800" cy="609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254753" y="6356705"/>
            <a:ext cx="420243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333333"/>
                </a:solidFill>
                <a:latin typeface="Carlito"/>
                <a:cs typeface="Carlito"/>
              </a:rPr>
              <a:t>Ding </a:t>
            </a:r>
            <a:r>
              <a:rPr dirty="0" sz="1400" spc="-10">
                <a:solidFill>
                  <a:srgbClr val="333333"/>
                </a:solidFill>
                <a:latin typeface="Carlito"/>
                <a:cs typeface="Carlito"/>
              </a:rPr>
              <a:t>et </a:t>
            </a:r>
            <a:r>
              <a:rPr dirty="0" sz="1400">
                <a:solidFill>
                  <a:srgbClr val="333333"/>
                </a:solidFill>
                <a:latin typeface="Carlito"/>
                <a:cs typeface="Carlito"/>
              </a:rPr>
              <a:t>al. </a:t>
            </a:r>
            <a:r>
              <a:rPr dirty="0" sz="1400" spc="-5">
                <a:solidFill>
                  <a:srgbClr val="333333"/>
                </a:solidFill>
                <a:latin typeface="Carlito"/>
                <a:cs typeface="Carlito"/>
              </a:rPr>
              <a:t>bioRxiv (2019)</a:t>
            </a:r>
            <a:r>
              <a:rPr dirty="0" sz="1400" spc="45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1400" spc="-5">
                <a:solidFill>
                  <a:srgbClr val="333333"/>
                </a:solidFill>
                <a:latin typeface="Carlito"/>
                <a:cs typeface="Carlito"/>
              </a:rPr>
              <a:t>https://doi.org/10.1101/632216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67227" y="1620139"/>
            <a:ext cx="14052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rlito"/>
                <a:cs typeface="Carlito"/>
              </a:rPr>
              <a:t>Human</a:t>
            </a:r>
            <a:r>
              <a:rPr dirty="0" sz="1800" spc="-5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PBMCs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53936" y="2304820"/>
            <a:ext cx="4316323" cy="3557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5112" y="3694176"/>
            <a:ext cx="2072639" cy="27310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67300" y="3835908"/>
            <a:ext cx="1240536" cy="2485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944367" y="4617720"/>
            <a:ext cx="1586483" cy="15864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6925105" y="4489703"/>
            <a:ext cx="1704339" cy="1643380"/>
            <a:chOff x="6925105" y="4489703"/>
            <a:chExt cx="1704339" cy="1643380"/>
          </a:xfrm>
        </p:grpSpPr>
        <p:sp>
          <p:nvSpPr>
            <p:cNvPr id="6" name="object 6"/>
            <p:cNvSpPr/>
            <p:nvPr/>
          </p:nvSpPr>
          <p:spPr>
            <a:xfrm>
              <a:off x="6925105" y="4658867"/>
              <a:ext cx="1697685" cy="14737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502395" y="4658867"/>
              <a:ext cx="127000" cy="114300"/>
            </a:xfrm>
            <a:custGeom>
              <a:avLst/>
              <a:gdLst/>
              <a:ahLst/>
              <a:cxnLst/>
              <a:rect l="l" t="t" r="r" b="b"/>
              <a:pathLst>
                <a:path w="127000" h="114300">
                  <a:moveTo>
                    <a:pt x="126492" y="0"/>
                  </a:moveTo>
                  <a:lnTo>
                    <a:pt x="0" y="0"/>
                  </a:lnTo>
                  <a:lnTo>
                    <a:pt x="0" y="114299"/>
                  </a:lnTo>
                  <a:lnTo>
                    <a:pt x="126492" y="114299"/>
                  </a:lnTo>
                  <a:lnTo>
                    <a:pt x="1264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016495" y="4489703"/>
              <a:ext cx="1257300" cy="4145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3189477" y="3521202"/>
            <a:ext cx="4978400" cy="10756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31750">
              <a:lnSpc>
                <a:spcPct val="100000"/>
              </a:lnSpc>
              <a:spcBef>
                <a:spcPts val="100"/>
              </a:spcBef>
            </a:pPr>
            <a:r>
              <a:rPr dirty="0" sz="1800" spc="-140">
                <a:latin typeface="Arial"/>
                <a:cs typeface="Arial"/>
              </a:rPr>
              <a:t>Tabula</a:t>
            </a:r>
            <a:r>
              <a:rPr dirty="0" sz="1800" spc="-80">
                <a:latin typeface="Arial"/>
                <a:cs typeface="Arial"/>
              </a:rPr>
              <a:t> </a:t>
            </a:r>
            <a:r>
              <a:rPr dirty="0" sz="1800" spc="-50">
                <a:latin typeface="Arial"/>
                <a:cs typeface="Arial"/>
              </a:rPr>
              <a:t>Muris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50">
              <a:latin typeface="Arial"/>
              <a:cs typeface="Arial"/>
            </a:endParaRPr>
          </a:p>
          <a:p>
            <a:pPr marL="4097654">
              <a:lnSpc>
                <a:spcPts val="1860"/>
              </a:lnSpc>
            </a:pPr>
            <a:r>
              <a:rPr dirty="0" sz="1800" spc="-340">
                <a:latin typeface="Arial"/>
                <a:cs typeface="Arial"/>
              </a:rPr>
              <a:t>C</a:t>
            </a:r>
            <a:r>
              <a:rPr dirty="0" sz="1800" spc="-320">
                <a:latin typeface="Arial"/>
                <a:cs typeface="Arial"/>
              </a:rPr>
              <a:t> </a:t>
            </a:r>
            <a:r>
              <a:rPr dirty="0" sz="1800" spc="-125">
                <a:latin typeface="Arial"/>
                <a:cs typeface="Arial"/>
              </a:rPr>
              <a:t>elegans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1860"/>
              </a:lnSpc>
            </a:pPr>
            <a:r>
              <a:rPr dirty="0" sz="1800" spc="-130">
                <a:latin typeface="Arial"/>
                <a:cs typeface="Arial"/>
              </a:rPr>
              <a:t>Fly </a:t>
            </a:r>
            <a:r>
              <a:rPr dirty="0" sz="1800" spc="-120">
                <a:latin typeface="Arial"/>
                <a:cs typeface="Arial"/>
              </a:rPr>
              <a:t>Cell</a:t>
            </a:r>
            <a:r>
              <a:rPr dirty="0" sz="1800" spc="-60">
                <a:latin typeface="Arial"/>
                <a:cs typeface="Arial"/>
              </a:rPr>
              <a:t> </a:t>
            </a:r>
            <a:r>
              <a:rPr dirty="0" sz="1800" spc="-100">
                <a:latin typeface="Arial"/>
                <a:cs typeface="Arial"/>
              </a:rPr>
              <a:t>Atlas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67219" y="6097625"/>
            <a:ext cx="146748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80">
                <a:latin typeface="Arial"/>
                <a:cs typeface="Arial"/>
              </a:rPr>
              <a:t>Packer </a:t>
            </a:r>
            <a:r>
              <a:rPr dirty="0" sz="1050" spc="-10">
                <a:latin typeface="Arial"/>
                <a:cs typeface="Arial"/>
              </a:rPr>
              <a:t>et </a:t>
            </a:r>
            <a:r>
              <a:rPr dirty="0" sz="1050" spc="-50">
                <a:latin typeface="Arial"/>
                <a:cs typeface="Arial"/>
              </a:rPr>
              <a:t>al </a:t>
            </a:r>
            <a:r>
              <a:rPr dirty="0" sz="1050" spc="-45">
                <a:latin typeface="Arial"/>
                <a:cs typeface="Arial"/>
              </a:rPr>
              <a:t>(2019)</a:t>
            </a:r>
            <a:r>
              <a:rPr dirty="0" sz="1050" spc="-114">
                <a:latin typeface="Arial"/>
                <a:cs typeface="Arial"/>
              </a:rPr>
              <a:t> </a:t>
            </a:r>
            <a:r>
              <a:rPr dirty="0" sz="1050" spc="-80">
                <a:latin typeface="Arial"/>
                <a:cs typeface="Arial"/>
              </a:rPr>
              <a:t>Science</a:t>
            </a:r>
            <a:endParaRPr sz="10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449311" y="2225039"/>
            <a:ext cx="1164336" cy="11582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7283957" y="1812163"/>
            <a:ext cx="14884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75">
                <a:latin typeface="Arial"/>
                <a:cs typeface="Arial"/>
              </a:rPr>
              <a:t>Allen </a:t>
            </a:r>
            <a:r>
              <a:rPr dirty="0" sz="1800" spc="-100">
                <a:latin typeface="Arial"/>
                <a:cs typeface="Arial"/>
              </a:rPr>
              <a:t>Brain</a:t>
            </a:r>
            <a:r>
              <a:rPr dirty="0" sz="1800" spc="-160">
                <a:latin typeface="Arial"/>
                <a:cs typeface="Arial"/>
              </a:rPr>
              <a:t> </a:t>
            </a:r>
            <a:r>
              <a:rPr dirty="0" sz="1800" spc="-65">
                <a:latin typeface="Arial"/>
                <a:cs typeface="Arial"/>
              </a:rPr>
              <a:t>Map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258465" y="2214583"/>
            <a:ext cx="1744507" cy="5904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57327" y="244551"/>
            <a:ext cx="7797165" cy="11836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4560"/>
              </a:lnSpc>
              <a:spcBef>
                <a:spcPts val="95"/>
              </a:spcBef>
            </a:pPr>
            <a:r>
              <a:rPr dirty="0" sz="4000" spc="-355">
                <a:solidFill>
                  <a:srgbClr val="1B3795"/>
                </a:solidFill>
              </a:rPr>
              <a:t>10X</a:t>
            </a:r>
            <a:r>
              <a:rPr dirty="0" sz="4000" spc="-225">
                <a:solidFill>
                  <a:srgbClr val="1B3795"/>
                </a:solidFill>
              </a:rPr>
              <a:t> </a:t>
            </a:r>
            <a:r>
              <a:rPr dirty="0" sz="4000" spc="-240">
                <a:solidFill>
                  <a:srgbClr val="1B3795"/>
                </a:solidFill>
              </a:rPr>
              <a:t>Genomics</a:t>
            </a:r>
            <a:r>
              <a:rPr dirty="0" sz="4000" spc="-240"/>
              <a:t>:</a:t>
            </a:r>
            <a:endParaRPr sz="4000"/>
          </a:p>
          <a:p>
            <a:pPr marL="12700">
              <a:lnSpc>
                <a:spcPts val="4560"/>
              </a:lnSpc>
            </a:pPr>
            <a:r>
              <a:rPr dirty="0" sz="4000" spc="-70"/>
              <a:t>the </a:t>
            </a:r>
            <a:r>
              <a:rPr dirty="0" sz="4000" spc="-135" i="1">
                <a:solidFill>
                  <a:srgbClr val="6FAC46"/>
                </a:solidFill>
                <a:latin typeface="Arial"/>
                <a:cs typeface="Arial"/>
              </a:rPr>
              <a:t>lingua </a:t>
            </a:r>
            <a:r>
              <a:rPr dirty="0" sz="4000" spc="-180" i="1">
                <a:solidFill>
                  <a:srgbClr val="6FAC46"/>
                </a:solidFill>
                <a:latin typeface="Arial"/>
                <a:cs typeface="Arial"/>
              </a:rPr>
              <a:t>franca </a:t>
            </a:r>
            <a:r>
              <a:rPr dirty="0" sz="4000" spc="-35"/>
              <a:t>of </a:t>
            </a:r>
            <a:r>
              <a:rPr dirty="0" sz="4000" spc="-70"/>
              <a:t>the </a:t>
            </a:r>
            <a:r>
              <a:rPr dirty="0" sz="4000" spc="-175"/>
              <a:t>single-cell</a:t>
            </a:r>
            <a:r>
              <a:rPr dirty="0" sz="4000" spc="-570"/>
              <a:t> </a:t>
            </a:r>
            <a:r>
              <a:rPr dirty="0" sz="4000" spc="-330"/>
              <a:t>age</a:t>
            </a:r>
            <a:endParaRPr sz="40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9807" y="1743335"/>
            <a:ext cx="2329951" cy="137357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812795" y="1727961"/>
            <a:ext cx="161734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2400" spc="-25">
                <a:latin typeface="Carlito"/>
                <a:cs typeface="Carlito"/>
              </a:rPr>
              <a:t>Easy</a:t>
            </a:r>
            <a:endParaRPr sz="24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2400" spc="-20">
                <a:latin typeface="Carlito"/>
                <a:cs typeface="Carlito"/>
              </a:rPr>
              <a:t>Robust</a:t>
            </a:r>
            <a:endParaRPr sz="24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2400" spc="-10">
                <a:latin typeface="Carlito"/>
                <a:cs typeface="Carlito"/>
              </a:rPr>
              <a:t>Expensive.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28383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385"/>
              <a:t>10X </a:t>
            </a:r>
            <a:r>
              <a:rPr dirty="0" spc="-290"/>
              <a:t>Genomics</a:t>
            </a:r>
            <a:r>
              <a:rPr dirty="0" spc="-120"/>
              <a:t> </a:t>
            </a:r>
            <a:r>
              <a:rPr dirty="0" spc="-155"/>
              <a:t>Platform</a:t>
            </a:r>
          </a:p>
        </p:txBody>
      </p:sp>
      <p:sp>
        <p:nvSpPr>
          <p:cNvPr id="3" name="object 3"/>
          <p:cNvSpPr/>
          <p:nvPr/>
        </p:nvSpPr>
        <p:spPr>
          <a:xfrm>
            <a:off x="479230" y="2515770"/>
            <a:ext cx="2206109" cy="1303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55777" y="1670685"/>
            <a:ext cx="580390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369945" algn="l"/>
              </a:tabLst>
            </a:pPr>
            <a:r>
              <a:rPr dirty="0" sz="2800" spc="-10" b="1">
                <a:solidFill>
                  <a:srgbClr val="6FAC46"/>
                </a:solidFill>
                <a:latin typeface="Carlito"/>
                <a:cs typeface="Carlito"/>
              </a:rPr>
              <a:t>Chromium</a:t>
            </a:r>
            <a:r>
              <a:rPr dirty="0" sz="2800" spc="25" b="1">
                <a:solidFill>
                  <a:srgbClr val="6FAC46"/>
                </a:solidFill>
                <a:latin typeface="Carlito"/>
                <a:cs typeface="Carlito"/>
              </a:rPr>
              <a:t> </a:t>
            </a:r>
            <a:r>
              <a:rPr dirty="0" sz="2800" spc="-15" b="1">
                <a:solidFill>
                  <a:srgbClr val="6FAC46"/>
                </a:solidFill>
                <a:latin typeface="Carlito"/>
                <a:cs typeface="Carlito"/>
              </a:rPr>
              <a:t>Controller	</a:t>
            </a:r>
            <a:r>
              <a:rPr dirty="0" sz="2800" spc="-10" b="1">
                <a:solidFill>
                  <a:srgbClr val="6FAC46"/>
                </a:solidFill>
                <a:latin typeface="Carlito"/>
                <a:cs typeface="Carlito"/>
              </a:rPr>
              <a:t>Chromium </a:t>
            </a:r>
            <a:r>
              <a:rPr dirty="0" sz="2800" spc="-5" b="1">
                <a:solidFill>
                  <a:srgbClr val="6FAC46"/>
                </a:solidFill>
                <a:latin typeface="Carlito"/>
                <a:cs typeface="Carlito"/>
              </a:rPr>
              <a:t>X /</a:t>
            </a:r>
            <a:r>
              <a:rPr dirty="0" sz="2800" spc="-45" b="1">
                <a:solidFill>
                  <a:srgbClr val="6FAC46"/>
                </a:solidFill>
                <a:latin typeface="Carlito"/>
                <a:cs typeface="Carlito"/>
              </a:rPr>
              <a:t> </a:t>
            </a:r>
            <a:r>
              <a:rPr dirty="0" sz="2800" spc="-10" b="1">
                <a:solidFill>
                  <a:srgbClr val="6FAC46"/>
                </a:solidFill>
                <a:latin typeface="Carlito"/>
                <a:cs typeface="Carlito"/>
              </a:rPr>
              <a:t>iX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59036" y="2360558"/>
            <a:ext cx="2347717" cy="1787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90499" y="3965270"/>
            <a:ext cx="231330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rlito"/>
                <a:cs typeface="Carlito"/>
              </a:rPr>
              <a:t>Up </a:t>
            </a:r>
            <a:r>
              <a:rPr dirty="0" sz="1800" spc="-10">
                <a:latin typeface="Carlito"/>
                <a:cs typeface="Carlito"/>
              </a:rPr>
              <a:t>to </a:t>
            </a:r>
            <a:r>
              <a:rPr dirty="0" sz="1800" spc="-5">
                <a:latin typeface="Carlito"/>
                <a:cs typeface="Carlito"/>
              </a:rPr>
              <a:t>~80,000 cells </a:t>
            </a:r>
            <a:r>
              <a:rPr dirty="0" sz="1800">
                <a:latin typeface="Carlito"/>
                <a:cs typeface="Carlito"/>
              </a:rPr>
              <a:t>/</a:t>
            </a:r>
            <a:r>
              <a:rPr dirty="0" sz="1800" spc="-25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run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46245" y="4111244"/>
            <a:ext cx="161925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rlito"/>
                <a:cs typeface="Carlito"/>
              </a:rPr>
              <a:t>~up </a:t>
            </a:r>
            <a:r>
              <a:rPr dirty="0" sz="1800" spc="-10">
                <a:latin typeface="Carlito"/>
                <a:cs typeface="Carlito"/>
              </a:rPr>
              <a:t>to </a:t>
            </a:r>
            <a:r>
              <a:rPr dirty="0" sz="1800">
                <a:latin typeface="Carlito"/>
                <a:cs typeface="Carlito"/>
              </a:rPr>
              <a:t>1M /</a:t>
            </a:r>
            <a:r>
              <a:rPr dirty="0" sz="1800" spc="-75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run*</a:t>
            </a:r>
            <a:endParaRPr sz="1800">
              <a:latin typeface="Carlito"/>
              <a:cs typeface="Carlito"/>
            </a:endParaRPr>
          </a:p>
          <a:p>
            <a:pPr algn="r" marR="27940">
              <a:lnSpc>
                <a:spcPct val="100000"/>
              </a:lnSpc>
            </a:pPr>
            <a:r>
              <a:rPr dirty="0" sz="1800" spc="-5">
                <a:latin typeface="Carlito"/>
                <a:cs typeface="Carlito"/>
              </a:rPr>
              <a:t>*using</a:t>
            </a:r>
            <a:r>
              <a:rPr dirty="0" sz="1800" spc="-65">
                <a:latin typeface="Carlito"/>
                <a:cs typeface="Carlito"/>
              </a:rPr>
              <a:t> </a:t>
            </a:r>
            <a:r>
              <a:rPr dirty="0" sz="1800" spc="-10">
                <a:latin typeface="Carlito"/>
                <a:cs typeface="Carlito"/>
              </a:rPr>
              <a:t>tricks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86550" y="2472690"/>
            <a:ext cx="2123440" cy="23329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100" spc="-5">
                <a:latin typeface="Carlito"/>
                <a:cs typeface="Carlito"/>
              </a:rPr>
              <a:t>RNA-seq</a:t>
            </a:r>
            <a:endParaRPr sz="21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100" spc="-5">
                <a:latin typeface="Carlito"/>
                <a:cs typeface="Carlito"/>
              </a:rPr>
              <a:t>V(D)J</a:t>
            </a:r>
            <a:r>
              <a:rPr dirty="0" sz="2100" spc="-25">
                <a:latin typeface="Carlito"/>
                <a:cs typeface="Carlito"/>
              </a:rPr>
              <a:t> </a:t>
            </a:r>
            <a:r>
              <a:rPr dirty="0" sz="2100" spc="-10">
                <a:latin typeface="Carlito"/>
                <a:cs typeface="Carlito"/>
              </a:rPr>
              <a:t>profiling</a:t>
            </a:r>
            <a:endParaRPr sz="21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100" spc="-50">
                <a:latin typeface="Carlito"/>
                <a:cs typeface="Carlito"/>
              </a:rPr>
              <a:t>ATAC-seq</a:t>
            </a:r>
            <a:endParaRPr sz="21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100">
                <a:latin typeface="Carlito"/>
                <a:cs typeface="Carlito"/>
              </a:rPr>
              <a:t>RNA +</a:t>
            </a:r>
            <a:r>
              <a:rPr dirty="0" sz="2100" spc="-40">
                <a:latin typeface="Carlito"/>
                <a:cs typeface="Carlito"/>
              </a:rPr>
              <a:t> </a:t>
            </a:r>
            <a:r>
              <a:rPr dirty="0" sz="2100" spc="-95">
                <a:latin typeface="Carlito"/>
                <a:cs typeface="Carlito"/>
              </a:rPr>
              <a:t>ATAC</a:t>
            </a:r>
            <a:endParaRPr sz="21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100" spc="-10">
                <a:latin typeface="Carlito"/>
                <a:cs typeface="Carlito"/>
              </a:rPr>
              <a:t>Surface</a:t>
            </a:r>
            <a:r>
              <a:rPr dirty="0" sz="2100" spc="-80">
                <a:latin typeface="Carlito"/>
                <a:cs typeface="Carlito"/>
              </a:rPr>
              <a:t> </a:t>
            </a:r>
            <a:r>
              <a:rPr dirty="0" sz="2100" spc="-10">
                <a:latin typeface="Carlito"/>
                <a:cs typeface="Carlito"/>
              </a:rPr>
              <a:t>Proteins</a:t>
            </a:r>
            <a:endParaRPr sz="21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100" spc="-5">
                <a:latin typeface="Carlito"/>
                <a:cs typeface="Carlito"/>
              </a:rPr>
              <a:t>CRISPR</a:t>
            </a:r>
            <a:r>
              <a:rPr dirty="0" sz="2100" spc="-20">
                <a:latin typeface="Carlito"/>
                <a:cs typeface="Carlito"/>
              </a:rPr>
              <a:t> </a:t>
            </a:r>
            <a:r>
              <a:rPr dirty="0" sz="2100" spc="-5">
                <a:latin typeface="Carlito"/>
                <a:cs typeface="Carlito"/>
              </a:rPr>
              <a:t>guides</a:t>
            </a:r>
            <a:endParaRPr sz="2100">
              <a:latin typeface="Carlito"/>
              <a:cs typeface="Carlito"/>
            </a:endParaRPr>
          </a:p>
          <a:p>
            <a:pPr marL="230504">
              <a:lnSpc>
                <a:spcPct val="100000"/>
              </a:lnSpc>
              <a:spcBef>
                <a:spcPts val="890"/>
              </a:spcBef>
            </a:pPr>
            <a:r>
              <a:rPr dirty="0" sz="1800" spc="-15">
                <a:solidFill>
                  <a:srgbClr val="FF0000"/>
                </a:solidFill>
                <a:latin typeface="Carlito"/>
                <a:cs typeface="Carlito"/>
              </a:rPr>
              <a:t>Fixed </a:t>
            </a:r>
            <a:r>
              <a:rPr dirty="0" sz="1800">
                <a:solidFill>
                  <a:srgbClr val="FF0000"/>
                </a:solidFill>
                <a:latin typeface="Carlito"/>
                <a:cs typeface="Carlito"/>
              </a:rPr>
              <a:t>RNA</a:t>
            </a:r>
            <a:r>
              <a:rPr dirty="0" sz="1800" spc="-5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0000"/>
                </a:solidFill>
                <a:latin typeface="Carlito"/>
                <a:cs typeface="Carlito"/>
              </a:rPr>
              <a:t>profling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91488" y="4880229"/>
            <a:ext cx="4081779" cy="15500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800" spc="-10">
                <a:latin typeface="Carlito"/>
                <a:cs typeface="Carlito"/>
              </a:rPr>
              <a:t>Most </a:t>
            </a:r>
            <a:r>
              <a:rPr dirty="0" sz="1800" spc="-5">
                <a:latin typeface="Carlito"/>
                <a:cs typeface="Carlito"/>
              </a:rPr>
              <a:t>similar </a:t>
            </a:r>
            <a:r>
              <a:rPr dirty="0" sz="1800" spc="-10">
                <a:latin typeface="Carlito"/>
                <a:cs typeface="Carlito"/>
              </a:rPr>
              <a:t>to</a:t>
            </a:r>
            <a:r>
              <a:rPr dirty="0" sz="1800" spc="10">
                <a:latin typeface="Carlito"/>
                <a:cs typeface="Carlito"/>
              </a:rPr>
              <a:t> </a:t>
            </a:r>
            <a:r>
              <a:rPr dirty="0" sz="1800" spc="-10">
                <a:latin typeface="Carlito"/>
                <a:cs typeface="Carlito"/>
              </a:rPr>
              <a:t>InDrops</a:t>
            </a:r>
            <a:endParaRPr sz="1800">
              <a:latin typeface="Carlito"/>
              <a:cs typeface="Carlito"/>
            </a:endParaRPr>
          </a:p>
          <a:p>
            <a:pPr lvl="1" marL="756285" indent="-287020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dirty="0" sz="1400" spc="-10">
                <a:latin typeface="Carlito"/>
                <a:cs typeface="Carlito"/>
              </a:rPr>
              <a:t>Hydrogel </a:t>
            </a:r>
            <a:r>
              <a:rPr dirty="0" sz="1400" spc="-5">
                <a:latin typeface="Carlito"/>
                <a:cs typeface="Carlito"/>
              </a:rPr>
              <a:t>bead</a:t>
            </a:r>
            <a:endParaRPr sz="1400">
              <a:latin typeface="Carlito"/>
              <a:cs typeface="Carlito"/>
            </a:endParaRPr>
          </a:p>
          <a:p>
            <a:pPr lvl="1" marL="756285" indent="-287020">
              <a:lnSpc>
                <a:spcPts val="1664"/>
              </a:lnSpc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dirty="0" sz="1400" spc="-5">
                <a:latin typeface="Carlito"/>
                <a:cs typeface="Carlito"/>
              </a:rPr>
              <a:t>Pseudo-single Poisson</a:t>
            </a:r>
            <a:r>
              <a:rPr dirty="0" sz="1400" spc="-15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Loading</a:t>
            </a:r>
            <a:endParaRPr sz="1400">
              <a:latin typeface="Carlito"/>
              <a:cs typeface="Carlito"/>
            </a:endParaRPr>
          </a:p>
          <a:p>
            <a:pPr marL="299085" indent="-287020">
              <a:lnSpc>
                <a:spcPts val="2145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800" spc="-5">
                <a:latin typeface="Carlito"/>
                <a:cs typeface="Carlito"/>
              </a:rPr>
              <a:t>~50% of </a:t>
            </a:r>
            <a:r>
              <a:rPr dirty="0" sz="1800">
                <a:latin typeface="Carlito"/>
                <a:cs typeface="Carlito"/>
              </a:rPr>
              <a:t>input </a:t>
            </a:r>
            <a:r>
              <a:rPr dirty="0" sz="1800" spc="-5">
                <a:latin typeface="Carlito"/>
                <a:cs typeface="Carlito"/>
              </a:rPr>
              <a:t>cells </a:t>
            </a:r>
            <a:r>
              <a:rPr dirty="0" sz="1800" spc="-15">
                <a:latin typeface="Carlito"/>
                <a:cs typeface="Carlito"/>
              </a:rPr>
              <a:t>generate </a:t>
            </a:r>
            <a:r>
              <a:rPr dirty="0" sz="1800" spc="-5">
                <a:latin typeface="Carlito"/>
                <a:cs typeface="Carlito"/>
              </a:rPr>
              <a:t>usable</a:t>
            </a:r>
            <a:r>
              <a:rPr dirty="0" sz="1800" spc="45">
                <a:latin typeface="Carlito"/>
                <a:cs typeface="Carlito"/>
              </a:rPr>
              <a:t> </a:t>
            </a:r>
            <a:r>
              <a:rPr dirty="0" sz="1800" spc="-15">
                <a:latin typeface="Carlito"/>
                <a:cs typeface="Carlito"/>
              </a:rPr>
              <a:t>data</a:t>
            </a:r>
            <a:endParaRPr sz="18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800" spc="-10">
                <a:latin typeface="Carlito"/>
                <a:cs typeface="Carlito"/>
              </a:rPr>
              <a:t>Partition </a:t>
            </a:r>
            <a:r>
              <a:rPr dirty="0" sz="1800" spc="-5">
                <a:latin typeface="Carlito"/>
                <a:cs typeface="Carlito"/>
              </a:rPr>
              <a:t>cells up </a:t>
            </a:r>
            <a:r>
              <a:rPr dirty="0" sz="1800" spc="-10">
                <a:latin typeface="Carlito"/>
                <a:cs typeface="Carlito"/>
              </a:rPr>
              <a:t>to </a:t>
            </a:r>
            <a:r>
              <a:rPr dirty="0" sz="1800">
                <a:latin typeface="Carlito"/>
                <a:cs typeface="Carlito"/>
              </a:rPr>
              <a:t>30um </a:t>
            </a:r>
            <a:r>
              <a:rPr dirty="0" sz="1800" spc="-5">
                <a:latin typeface="Carlito"/>
                <a:cs typeface="Carlito"/>
              </a:rPr>
              <a:t>in</a:t>
            </a:r>
            <a:r>
              <a:rPr dirty="0" sz="1800" spc="35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diameter</a:t>
            </a:r>
            <a:endParaRPr sz="18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800" spc="-5">
                <a:latin typeface="Carlito"/>
                <a:cs typeface="Carlito"/>
              </a:rPr>
              <a:t>~1% doublet </a:t>
            </a:r>
            <a:r>
              <a:rPr dirty="0" sz="1800" spc="-20">
                <a:latin typeface="Carlito"/>
                <a:cs typeface="Carlito"/>
              </a:rPr>
              <a:t>rate, </a:t>
            </a:r>
            <a:r>
              <a:rPr dirty="0" sz="1800" spc="-5">
                <a:latin typeface="Carlito"/>
                <a:cs typeface="Carlito"/>
              </a:rPr>
              <a:t>scales linearly </a:t>
            </a:r>
            <a:r>
              <a:rPr dirty="0" sz="1800" spc="-10">
                <a:latin typeface="Carlito"/>
                <a:cs typeface="Carlito"/>
              </a:rPr>
              <a:t>w/cell</a:t>
            </a:r>
            <a:r>
              <a:rPr dirty="0" sz="1800" spc="6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#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1659382"/>
            <a:ext cx="8289290" cy="2945765"/>
            <a:chOff x="629412" y="1659382"/>
            <a:chExt cx="8289290" cy="2945765"/>
          </a:xfrm>
        </p:grpSpPr>
        <p:sp>
          <p:nvSpPr>
            <p:cNvPr id="3" name="object 3"/>
            <p:cNvSpPr/>
            <p:nvPr/>
          </p:nvSpPr>
          <p:spPr>
            <a:xfrm>
              <a:off x="629412" y="1990344"/>
              <a:ext cx="8001000" cy="222656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8645652" y="1665732"/>
              <a:ext cx="266700" cy="1377950"/>
            </a:xfrm>
            <a:custGeom>
              <a:avLst/>
              <a:gdLst/>
              <a:ahLst/>
              <a:cxnLst/>
              <a:rect l="l" t="t" r="r" b="b"/>
              <a:pathLst>
                <a:path w="266700" h="1377950">
                  <a:moveTo>
                    <a:pt x="266700" y="0"/>
                  </a:moveTo>
                  <a:lnTo>
                    <a:pt x="200025" y="0"/>
                  </a:lnTo>
                  <a:lnTo>
                    <a:pt x="200025" y="1277619"/>
                  </a:lnTo>
                  <a:lnTo>
                    <a:pt x="66675" y="1277619"/>
                  </a:lnTo>
                  <a:lnTo>
                    <a:pt x="66675" y="1244345"/>
                  </a:lnTo>
                  <a:lnTo>
                    <a:pt x="0" y="1311020"/>
                  </a:lnTo>
                  <a:lnTo>
                    <a:pt x="66675" y="1377695"/>
                  </a:lnTo>
                  <a:lnTo>
                    <a:pt x="66675" y="1344294"/>
                  </a:lnTo>
                  <a:lnTo>
                    <a:pt x="266700" y="1344294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645652" y="1665732"/>
              <a:ext cx="266700" cy="1377950"/>
            </a:xfrm>
            <a:custGeom>
              <a:avLst/>
              <a:gdLst/>
              <a:ahLst/>
              <a:cxnLst/>
              <a:rect l="l" t="t" r="r" b="b"/>
              <a:pathLst>
                <a:path w="266700" h="1377950">
                  <a:moveTo>
                    <a:pt x="200025" y="0"/>
                  </a:moveTo>
                  <a:lnTo>
                    <a:pt x="200025" y="1277619"/>
                  </a:lnTo>
                  <a:lnTo>
                    <a:pt x="66675" y="1277619"/>
                  </a:lnTo>
                  <a:lnTo>
                    <a:pt x="66675" y="1244345"/>
                  </a:lnTo>
                  <a:lnTo>
                    <a:pt x="0" y="1311020"/>
                  </a:lnTo>
                  <a:lnTo>
                    <a:pt x="66675" y="1377695"/>
                  </a:lnTo>
                  <a:lnTo>
                    <a:pt x="66675" y="1344294"/>
                  </a:lnTo>
                  <a:lnTo>
                    <a:pt x="266700" y="1344294"/>
                  </a:lnTo>
                  <a:lnTo>
                    <a:pt x="266700" y="0"/>
                  </a:lnTo>
                  <a:lnTo>
                    <a:pt x="200025" y="0"/>
                  </a:lnTo>
                  <a:close/>
                </a:path>
              </a:pathLst>
            </a:custGeom>
            <a:ln w="127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653019" y="4188967"/>
              <a:ext cx="409575" cy="409575"/>
            </a:xfrm>
            <a:custGeom>
              <a:avLst/>
              <a:gdLst/>
              <a:ahLst/>
              <a:cxnLst/>
              <a:rect l="l" t="t" r="r" b="b"/>
              <a:pathLst>
                <a:path w="409575" h="409575">
                  <a:moveTo>
                    <a:pt x="127507" y="0"/>
                  </a:moveTo>
                  <a:lnTo>
                    <a:pt x="0" y="0"/>
                  </a:lnTo>
                  <a:lnTo>
                    <a:pt x="0" y="127507"/>
                  </a:lnTo>
                  <a:lnTo>
                    <a:pt x="31876" y="95630"/>
                  </a:lnTo>
                  <a:lnTo>
                    <a:pt x="345821" y="409574"/>
                  </a:lnTo>
                  <a:lnTo>
                    <a:pt x="409575" y="345820"/>
                  </a:lnTo>
                  <a:lnTo>
                    <a:pt x="95630" y="31876"/>
                  </a:lnTo>
                  <a:lnTo>
                    <a:pt x="127507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653019" y="4188967"/>
              <a:ext cx="409575" cy="409575"/>
            </a:xfrm>
            <a:custGeom>
              <a:avLst/>
              <a:gdLst/>
              <a:ahLst/>
              <a:cxnLst/>
              <a:rect l="l" t="t" r="r" b="b"/>
              <a:pathLst>
                <a:path w="409575" h="409575">
                  <a:moveTo>
                    <a:pt x="0" y="127507"/>
                  </a:moveTo>
                  <a:lnTo>
                    <a:pt x="0" y="0"/>
                  </a:lnTo>
                  <a:lnTo>
                    <a:pt x="127507" y="0"/>
                  </a:lnTo>
                  <a:lnTo>
                    <a:pt x="95630" y="31876"/>
                  </a:lnTo>
                  <a:lnTo>
                    <a:pt x="409575" y="345820"/>
                  </a:lnTo>
                  <a:lnTo>
                    <a:pt x="345821" y="409574"/>
                  </a:lnTo>
                  <a:lnTo>
                    <a:pt x="31876" y="95630"/>
                  </a:lnTo>
                  <a:lnTo>
                    <a:pt x="0" y="127507"/>
                  </a:lnTo>
                  <a:close/>
                </a:path>
              </a:pathLst>
            </a:custGeom>
            <a:ln w="1270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21842" y="270302"/>
            <a:ext cx="3855720" cy="1409065"/>
          </a:xfrm>
          <a:prstGeom prst="rect"/>
        </p:spPr>
        <p:txBody>
          <a:bodyPr wrap="square" lIns="0" tIns="2374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70"/>
              </a:spcBef>
            </a:pPr>
            <a:r>
              <a:rPr dirty="0" spc="-185"/>
              <a:t>Under </a:t>
            </a:r>
            <a:r>
              <a:rPr dirty="0" spc="-70"/>
              <a:t>the</a:t>
            </a:r>
            <a:r>
              <a:rPr dirty="0" spc="-300"/>
              <a:t> </a:t>
            </a:r>
            <a:r>
              <a:rPr dirty="0" spc="-240"/>
              <a:t>Hood</a:t>
            </a:r>
          </a:p>
          <a:p>
            <a:pPr algn="r" marR="5080">
              <a:lnSpc>
                <a:spcPct val="100000"/>
              </a:lnSpc>
              <a:spcBef>
                <a:spcPts val="960"/>
              </a:spcBef>
            </a:pPr>
            <a:r>
              <a:rPr dirty="0" sz="2400" spc="-5">
                <a:solidFill>
                  <a:srgbClr val="FFC000"/>
                </a:solidFill>
                <a:latin typeface="Carlito"/>
                <a:cs typeface="Carlito"/>
              </a:rPr>
              <a:t>Oil</a:t>
            </a:r>
            <a:endParaRPr sz="2400">
              <a:latin typeface="Carlito"/>
              <a:cs typeface="Carli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414773" y="1673098"/>
            <a:ext cx="162560" cy="2872105"/>
            <a:chOff x="4414773" y="1673098"/>
            <a:chExt cx="162560" cy="2872105"/>
          </a:xfrm>
        </p:grpSpPr>
        <p:sp>
          <p:nvSpPr>
            <p:cNvPr id="10" name="object 10"/>
            <p:cNvSpPr/>
            <p:nvPr/>
          </p:nvSpPr>
          <p:spPr>
            <a:xfrm>
              <a:off x="4421123" y="1679448"/>
              <a:ext cx="149860" cy="274320"/>
            </a:xfrm>
            <a:custGeom>
              <a:avLst/>
              <a:gdLst/>
              <a:ahLst/>
              <a:cxnLst/>
              <a:rect l="l" t="t" r="r" b="b"/>
              <a:pathLst>
                <a:path w="149860" h="274319">
                  <a:moveTo>
                    <a:pt x="112013" y="0"/>
                  </a:moveTo>
                  <a:lnTo>
                    <a:pt x="37337" y="0"/>
                  </a:lnTo>
                  <a:lnTo>
                    <a:pt x="37337" y="199643"/>
                  </a:lnTo>
                  <a:lnTo>
                    <a:pt x="0" y="199643"/>
                  </a:lnTo>
                  <a:lnTo>
                    <a:pt x="74675" y="274319"/>
                  </a:lnTo>
                  <a:lnTo>
                    <a:pt x="149351" y="199643"/>
                  </a:lnTo>
                  <a:lnTo>
                    <a:pt x="112013" y="199643"/>
                  </a:lnTo>
                  <a:lnTo>
                    <a:pt x="112013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21123" y="1679448"/>
              <a:ext cx="149860" cy="274320"/>
            </a:xfrm>
            <a:custGeom>
              <a:avLst/>
              <a:gdLst/>
              <a:ahLst/>
              <a:cxnLst/>
              <a:rect l="l" t="t" r="r" b="b"/>
              <a:pathLst>
                <a:path w="149860" h="274319">
                  <a:moveTo>
                    <a:pt x="149351" y="199643"/>
                  </a:moveTo>
                  <a:lnTo>
                    <a:pt x="74675" y="274319"/>
                  </a:lnTo>
                  <a:lnTo>
                    <a:pt x="0" y="199643"/>
                  </a:lnTo>
                  <a:lnTo>
                    <a:pt x="37337" y="199643"/>
                  </a:lnTo>
                  <a:lnTo>
                    <a:pt x="37337" y="0"/>
                  </a:lnTo>
                  <a:lnTo>
                    <a:pt x="112013" y="0"/>
                  </a:lnTo>
                  <a:lnTo>
                    <a:pt x="112013" y="199643"/>
                  </a:lnTo>
                  <a:lnTo>
                    <a:pt x="149351" y="199643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421123" y="4264152"/>
              <a:ext cx="147955" cy="274320"/>
            </a:xfrm>
            <a:custGeom>
              <a:avLst/>
              <a:gdLst/>
              <a:ahLst/>
              <a:cxnLst/>
              <a:rect l="l" t="t" r="r" b="b"/>
              <a:pathLst>
                <a:path w="147954" h="274320">
                  <a:moveTo>
                    <a:pt x="73913" y="0"/>
                  </a:moveTo>
                  <a:lnTo>
                    <a:pt x="0" y="73914"/>
                  </a:lnTo>
                  <a:lnTo>
                    <a:pt x="36956" y="73914"/>
                  </a:lnTo>
                  <a:lnTo>
                    <a:pt x="36956" y="274320"/>
                  </a:lnTo>
                  <a:lnTo>
                    <a:pt x="110871" y="274320"/>
                  </a:lnTo>
                  <a:lnTo>
                    <a:pt x="110871" y="73914"/>
                  </a:lnTo>
                  <a:lnTo>
                    <a:pt x="147827" y="73914"/>
                  </a:lnTo>
                  <a:lnTo>
                    <a:pt x="73913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421123" y="4264152"/>
              <a:ext cx="147955" cy="274320"/>
            </a:xfrm>
            <a:custGeom>
              <a:avLst/>
              <a:gdLst/>
              <a:ahLst/>
              <a:cxnLst/>
              <a:rect l="l" t="t" r="r" b="b"/>
              <a:pathLst>
                <a:path w="147954" h="274320">
                  <a:moveTo>
                    <a:pt x="0" y="73914"/>
                  </a:moveTo>
                  <a:lnTo>
                    <a:pt x="73913" y="0"/>
                  </a:lnTo>
                  <a:lnTo>
                    <a:pt x="147827" y="73914"/>
                  </a:lnTo>
                  <a:lnTo>
                    <a:pt x="110871" y="73914"/>
                  </a:lnTo>
                  <a:lnTo>
                    <a:pt x="110871" y="274320"/>
                  </a:lnTo>
                  <a:lnTo>
                    <a:pt x="36956" y="274320"/>
                  </a:lnTo>
                  <a:lnTo>
                    <a:pt x="36956" y="73914"/>
                  </a:lnTo>
                  <a:lnTo>
                    <a:pt x="0" y="73914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4299584" y="4551933"/>
            <a:ext cx="3670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FFC000"/>
                </a:solidFill>
                <a:latin typeface="Carlito"/>
                <a:cs typeface="Carlito"/>
              </a:rPr>
              <a:t>Oil</a:t>
            </a:r>
            <a:endParaRPr sz="2400">
              <a:latin typeface="Carlito"/>
              <a:cs typeface="Carli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07719" y="4196841"/>
            <a:ext cx="6468110" cy="2254250"/>
            <a:chOff x="807719" y="4196841"/>
            <a:chExt cx="6468110" cy="2254250"/>
          </a:xfrm>
        </p:grpSpPr>
        <p:sp>
          <p:nvSpPr>
            <p:cNvPr id="16" name="object 16"/>
            <p:cNvSpPr/>
            <p:nvPr/>
          </p:nvSpPr>
          <p:spPr>
            <a:xfrm>
              <a:off x="6074663" y="4203191"/>
              <a:ext cx="1194815" cy="11948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074663" y="4203191"/>
              <a:ext cx="1195070" cy="1195070"/>
            </a:xfrm>
            <a:custGeom>
              <a:avLst/>
              <a:gdLst/>
              <a:ahLst/>
              <a:cxnLst/>
              <a:rect l="l" t="t" r="r" b="b"/>
              <a:pathLst>
                <a:path w="1195070" h="1195070">
                  <a:moveTo>
                    <a:pt x="0" y="597407"/>
                  </a:moveTo>
                  <a:lnTo>
                    <a:pt x="1980" y="548410"/>
                  </a:lnTo>
                  <a:lnTo>
                    <a:pt x="7818" y="500503"/>
                  </a:lnTo>
                  <a:lnTo>
                    <a:pt x="17361" y="453841"/>
                  </a:lnTo>
                  <a:lnTo>
                    <a:pt x="30455" y="408578"/>
                  </a:lnTo>
                  <a:lnTo>
                    <a:pt x="46946" y="364867"/>
                  </a:lnTo>
                  <a:lnTo>
                    <a:pt x="66680" y="322861"/>
                  </a:lnTo>
                  <a:lnTo>
                    <a:pt x="89503" y="282716"/>
                  </a:lnTo>
                  <a:lnTo>
                    <a:pt x="115263" y="244583"/>
                  </a:lnTo>
                  <a:lnTo>
                    <a:pt x="143804" y="208618"/>
                  </a:lnTo>
                  <a:lnTo>
                    <a:pt x="174974" y="174974"/>
                  </a:lnTo>
                  <a:lnTo>
                    <a:pt x="208618" y="143804"/>
                  </a:lnTo>
                  <a:lnTo>
                    <a:pt x="244583" y="115263"/>
                  </a:lnTo>
                  <a:lnTo>
                    <a:pt x="282716" y="89503"/>
                  </a:lnTo>
                  <a:lnTo>
                    <a:pt x="322861" y="66680"/>
                  </a:lnTo>
                  <a:lnTo>
                    <a:pt x="364867" y="46946"/>
                  </a:lnTo>
                  <a:lnTo>
                    <a:pt x="408578" y="30455"/>
                  </a:lnTo>
                  <a:lnTo>
                    <a:pt x="453841" y="17361"/>
                  </a:lnTo>
                  <a:lnTo>
                    <a:pt x="500503" y="7818"/>
                  </a:lnTo>
                  <a:lnTo>
                    <a:pt x="548410" y="1980"/>
                  </a:lnTo>
                  <a:lnTo>
                    <a:pt x="597408" y="0"/>
                  </a:lnTo>
                  <a:lnTo>
                    <a:pt x="646405" y="1980"/>
                  </a:lnTo>
                  <a:lnTo>
                    <a:pt x="694312" y="7818"/>
                  </a:lnTo>
                  <a:lnTo>
                    <a:pt x="740974" y="17361"/>
                  </a:lnTo>
                  <a:lnTo>
                    <a:pt x="786237" y="30455"/>
                  </a:lnTo>
                  <a:lnTo>
                    <a:pt x="829948" y="46946"/>
                  </a:lnTo>
                  <a:lnTo>
                    <a:pt x="871954" y="66680"/>
                  </a:lnTo>
                  <a:lnTo>
                    <a:pt x="912099" y="89503"/>
                  </a:lnTo>
                  <a:lnTo>
                    <a:pt x="950232" y="115263"/>
                  </a:lnTo>
                  <a:lnTo>
                    <a:pt x="986197" y="143804"/>
                  </a:lnTo>
                  <a:lnTo>
                    <a:pt x="1019841" y="174974"/>
                  </a:lnTo>
                  <a:lnTo>
                    <a:pt x="1051011" y="208618"/>
                  </a:lnTo>
                  <a:lnTo>
                    <a:pt x="1079552" y="244583"/>
                  </a:lnTo>
                  <a:lnTo>
                    <a:pt x="1105312" y="282716"/>
                  </a:lnTo>
                  <a:lnTo>
                    <a:pt x="1128135" y="322861"/>
                  </a:lnTo>
                  <a:lnTo>
                    <a:pt x="1147869" y="364867"/>
                  </a:lnTo>
                  <a:lnTo>
                    <a:pt x="1164360" y="408578"/>
                  </a:lnTo>
                  <a:lnTo>
                    <a:pt x="1177454" y="453841"/>
                  </a:lnTo>
                  <a:lnTo>
                    <a:pt x="1186997" y="500503"/>
                  </a:lnTo>
                  <a:lnTo>
                    <a:pt x="1192835" y="548410"/>
                  </a:lnTo>
                  <a:lnTo>
                    <a:pt x="1194815" y="597407"/>
                  </a:lnTo>
                  <a:lnTo>
                    <a:pt x="1192835" y="646405"/>
                  </a:lnTo>
                  <a:lnTo>
                    <a:pt x="1186997" y="694312"/>
                  </a:lnTo>
                  <a:lnTo>
                    <a:pt x="1177454" y="740974"/>
                  </a:lnTo>
                  <a:lnTo>
                    <a:pt x="1164360" y="786237"/>
                  </a:lnTo>
                  <a:lnTo>
                    <a:pt x="1147869" y="829948"/>
                  </a:lnTo>
                  <a:lnTo>
                    <a:pt x="1128135" y="871954"/>
                  </a:lnTo>
                  <a:lnTo>
                    <a:pt x="1105312" y="912099"/>
                  </a:lnTo>
                  <a:lnTo>
                    <a:pt x="1079552" y="950232"/>
                  </a:lnTo>
                  <a:lnTo>
                    <a:pt x="1051011" y="986197"/>
                  </a:lnTo>
                  <a:lnTo>
                    <a:pt x="1019841" y="1019841"/>
                  </a:lnTo>
                  <a:lnTo>
                    <a:pt x="986197" y="1051011"/>
                  </a:lnTo>
                  <a:lnTo>
                    <a:pt x="950232" y="1079552"/>
                  </a:lnTo>
                  <a:lnTo>
                    <a:pt x="912099" y="1105312"/>
                  </a:lnTo>
                  <a:lnTo>
                    <a:pt x="871954" y="1128135"/>
                  </a:lnTo>
                  <a:lnTo>
                    <a:pt x="829948" y="1147869"/>
                  </a:lnTo>
                  <a:lnTo>
                    <a:pt x="786237" y="1164360"/>
                  </a:lnTo>
                  <a:lnTo>
                    <a:pt x="740974" y="1177454"/>
                  </a:lnTo>
                  <a:lnTo>
                    <a:pt x="694312" y="1186997"/>
                  </a:lnTo>
                  <a:lnTo>
                    <a:pt x="646405" y="1192835"/>
                  </a:lnTo>
                  <a:lnTo>
                    <a:pt x="597408" y="1194815"/>
                  </a:lnTo>
                  <a:lnTo>
                    <a:pt x="548410" y="1192835"/>
                  </a:lnTo>
                  <a:lnTo>
                    <a:pt x="500503" y="1186997"/>
                  </a:lnTo>
                  <a:lnTo>
                    <a:pt x="453841" y="1177454"/>
                  </a:lnTo>
                  <a:lnTo>
                    <a:pt x="408578" y="1164360"/>
                  </a:lnTo>
                  <a:lnTo>
                    <a:pt x="364867" y="1147869"/>
                  </a:lnTo>
                  <a:lnTo>
                    <a:pt x="322861" y="1128135"/>
                  </a:lnTo>
                  <a:lnTo>
                    <a:pt x="282716" y="1105312"/>
                  </a:lnTo>
                  <a:lnTo>
                    <a:pt x="244583" y="1079552"/>
                  </a:lnTo>
                  <a:lnTo>
                    <a:pt x="208618" y="1051011"/>
                  </a:lnTo>
                  <a:lnTo>
                    <a:pt x="174974" y="1019841"/>
                  </a:lnTo>
                  <a:lnTo>
                    <a:pt x="143804" y="986197"/>
                  </a:lnTo>
                  <a:lnTo>
                    <a:pt x="115263" y="950232"/>
                  </a:lnTo>
                  <a:lnTo>
                    <a:pt x="89503" y="912099"/>
                  </a:lnTo>
                  <a:lnTo>
                    <a:pt x="66680" y="871954"/>
                  </a:lnTo>
                  <a:lnTo>
                    <a:pt x="46946" y="829948"/>
                  </a:lnTo>
                  <a:lnTo>
                    <a:pt x="30455" y="786237"/>
                  </a:lnTo>
                  <a:lnTo>
                    <a:pt x="17361" y="740974"/>
                  </a:lnTo>
                  <a:lnTo>
                    <a:pt x="7818" y="694312"/>
                  </a:lnTo>
                  <a:lnTo>
                    <a:pt x="1980" y="646405"/>
                  </a:lnTo>
                  <a:lnTo>
                    <a:pt x="0" y="597407"/>
                  </a:lnTo>
                  <a:close/>
                </a:path>
                <a:path w="1195070" h="1195070">
                  <a:moveTo>
                    <a:pt x="193548" y="521207"/>
                  </a:moveTo>
                  <a:lnTo>
                    <a:pt x="213675" y="459452"/>
                  </a:lnTo>
                  <a:lnTo>
                    <a:pt x="235219" y="405018"/>
                  </a:lnTo>
                  <a:lnTo>
                    <a:pt x="259645" y="365277"/>
                  </a:lnTo>
                  <a:lnTo>
                    <a:pt x="288416" y="347598"/>
                  </a:lnTo>
                  <a:lnTo>
                    <a:pt x="317488" y="358399"/>
                  </a:lnTo>
                  <a:lnTo>
                    <a:pt x="351797" y="389620"/>
                  </a:lnTo>
                  <a:lnTo>
                    <a:pt x="387190" y="429437"/>
                  </a:lnTo>
                  <a:lnTo>
                    <a:pt x="419517" y="466023"/>
                  </a:lnTo>
                  <a:lnTo>
                    <a:pt x="444627" y="487552"/>
                  </a:lnTo>
                  <a:lnTo>
                    <a:pt x="464897" y="492496"/>
                  </a:lnTo>
                  <a:lnTo>
                    <a:pt x="477345" y="484806"/>
                  </a:lnTo>
                  <a:lnTo>
                    <a:pt x="484578" y="468711"/>
                  </a:lnTo>
                  <a:lnTo>
                    <a:pt x="489204" y="448436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608444" y="4398124"/>
              <a:ext cx="135508" cy="14652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682485" y="4875021"/>
              <a:ext cx="216790" cy="24739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345938" y="4892547"/>
              <a:ext cx="257810" cy="150495"/>
            </a:xfrm>
            <a:custGeom>
              <a:avLst/>
              <a:gdLst/>
              <a:ahLst/>
              <a:cxnLst/>
              <a:rect l="l" t="t" r="r" b="b"/>
              <a:pathLst>
                <a:path w="257809" h="150495">
                  <a:moveTo>
                    <a:pt x="633" y="150368"/>
                  </a:moveTo>
                  <a:lnTo>
                    <a:pt x="0" y="100405"/>
                  </a:lnTo>
                  <a:lnTo>
                    <a:pt x="1855" y="55371"/>
                  </a:lnTo>
                  <a:lnTo>
                    <a:pt x="8687" y="20244"/>
                  </a:lnTo>
                  <a:lnTo>
                    <a:pt x="22985" y="0"/>
                  </a:lnTo>
                  <a:lnTo>
                    <a:pt x="48422" y="2528"/>
                  </a:lnTo>
                  <a:lnTo>
                    <a:pt x="82659" y="22987"/>
                  </a:lnTo>
                  <a:lnTo>
                    <a:pt x="119157" y="47255"/>
                  </a:lnTo>
                  <a:lnTo>
                    <a:pt x="151382" y="61213"/>
                  </a:lnTo>
                  <a:lnTo>
                    <a:pt x="181977" y="59225"/>
                  </a:lnTo>
                  <a:lnTo>
                    <a:pt x="212881" y="49402"/>
                  </a:lnTo>
                  <a:lnTo>
                    <a:pt x="236785" y="38532"/>
                  </a:lnTo>
                  <a:lnTo>
                    <a:pt x="246378" y="33400"/>
                  </a:lnTo>
                  <a:lnTo>
                    <a:pt x="255109" y="31150"/>
                  </a:lnTo>
                  <a:lnTo>
                    <a:pt x="257554" y="30829"/>
                  </a:lnTo>
                  <a:lnTo>
                    <a:pt x="255807" y="31793"/>
                  </a:lnTo>
                  <a:lnTo>
                    <a:pt x="251966" y="33400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010146" y="4573269"/>
              <a:ext cx="157474" cy="2245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687311" y="4428743"/>
              <a:ext cx="295910" cy="908685"/>
            </a:xfrm>
            <a:custGeom>
              <a:avLst/>
              <a:gdLst/>
              <a:ahLst/>
              <a:cxnLst/>
              <a:rect l="l" t="t" r="r" b="b"/>
              <a:pathLst>
                <a:path w="295909" h="908685">
                  <a:moveTo>
                    <a:pt x="295656" y="0"/>
                  </a:moveTo>
                  <a:lnTo>
                    <a:pt x="254984" y="30047"/>
                  </a:lnTo>
                  <a:lnTo>
                    <a:pt x="218884" y="60356"/>
                  </a:lnTo>
                  <a:lnTo>
                    <a:pt x="191928" y="91189"/>
                  </a:lnTo>
                  <a:lnTo>
                    <a:pt x="178689" y="122808"/>
                  </a:lnTo>
                  <a:lnTo>
                    <a:pt x="189515" y="156886"/>
                  </a:lnTo>
                  <a:lnTo>
                    <a:pt x="219011" y="192833"/>
                  </a:lnTo>
                  <a:lnTo>
                    <a:pt x="247840" y="227232"/>
                  </a:lnTo>
                  <a:lnTo>
                    <a:pt x="256667" y="256666"/>
                  </a:lnTo>
                  <a:lnTo>
                    <a:pt x="239631" y="279838"/>
                  </a:lnTo>
                  <a:lnTo>
                    <a:pt x="207343" y="298688"/>
                  </a:lnTo>
                  <a:lnTo>
                    <a:pt x="164887" y="314656"/>
                  </a:lnTo>
                  <a:lnTo>
                    <a:pt x="117348" y="329183"/>
                  </a:lnTo>
                </a:path>
                <a:path w="295909" h="908685">
                  <a:moveTo>
                    <a:pt x="291084" y="742695"/>
                  </a:moveTo>
                  <a:lnTo>
                    <a:pt x="265221" y="723239"/>
                  </a:lnTo>
                  <a:lnTo>
                    <a:pt x="239633" y="708771"/>
                  </a:lnTo>
                  <a:lnTo>
                    <a:pt x="214592" y="704280"/>
                  </a:lnTo>
                  <a:lnTo>
                    <a:pt x="190373" y="714755"/>
                  </a:lnTo>
                  <a:lnTo>
                    <a:pt x="167433" y="751274"/>
                  </a:lnTo>
                  <a:lnTo>
                    <a:pt x="145542" y="807926"/>
                  </a:lnTo>
                  <a:lnTo>
                    <a:pt x="123650" y="864221"/>
                  </a:lnTo>
                  <a:lnTo>
                    <a:pt x="100711" y="899667"/>
                  </a:lnTo>
                  <a:lnTo>
                    <a:pt x="76491" y="908305"/>
                  </a:lnTo>
                  <a:lnTo>
                    <a:pt x="51450" y="901144"/>
                  </a:lnTo>
                  <a:lnTo>
                    <a:pt x="25862" y="883433"/>
                  </a:lnTo>
                  <a:lnTo>
                    <a:pt x="0" y="860424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417310" y="5149341"/>
              <a:ext cx="198628" cy="10109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972046" y="4801488"/>
              <a:ext cx="73659" cy="18072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536181" y="4265421"/>
              <a:ext cx="130048" cy="10718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116573" y="4494021"/>
              <a:ext cx="109001" cy="25349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807719" y="4658867"/>
              <a:ext cx="3675888" cy="179222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905000" y="4821935"/>
              <a:ext cx="1522730" cy="1521460"/>
            </a:xfrm>
            <a:custGeom>
              <a:avLst/>
              <a:gdLst/>
              <a:ahLst/>
              <a:cxnLst/>
              <a:rect l="l" t="t" r="r" b="b"/>
              <a:pathLst>
                <a:path w="1522729" h="1521460">
                  <a:moveTo>
                    <a:pt x="761238" y="0"/>
                  </a:moveTo>
                  <a:lnTo>
                    <a:pt x="713101" y="1496"/>
                  </a:lnTo>
                  <a:lnTo>
                    <a:pt x="665759" y="5925"/>
                  </a:lnTo>
                  <a:lnTo>
                    <a:pt x="619302" y="13198"/>
                  </a:lnTo>
                  <a:lnTo>
                    <a:pt x="573817" y="23226"/>
                  </a:lnTo>
                  <a:lnTo>
                    <a:pt x="529396" y="35919"/>
                  </a:lnTo>
                  <a:lnTo>
                    <a:pt x="486126" y="51189"/>
                  </a:lnTo>
                  <a:lnTo>
                    <a:pt x="444097" y="68947"/>
                  </a:lnTo>
                  <a:lnTo>
                    <a:pt x="403398" y="89103"/>
                  </a:lnTo>
                  <a:lnTo>
                    <a:pt x="364118" y="111569"/>
                  </a:lnTo>
                  <a:lnTo>
                    <a:pt x="326348" y="136254"/>
                  </a:lnTo>
                  <a:lnTo>
                    <a:pt x="290175" y="163071"/>
                  </a:lnTo>
                  <a:lnTo>
                    <a:pt x="255689" y="191930"/>
                  </a:lnTo>
                  <a:lnTo>
                    <a:pt x="222980" y="222742"/>
                  </a:lnTo>
                  <a:lnTo>
                    <a:pt x="192136" y="255417"/>
                  </a:lnTo>
                  <a:lnTo>
                    <a:pt x="163247" y="289868"/>
                  </a:lnTo>
                  <a:lnTo>
                    <a:pt x="136402" y="326004"/>
                  </a:lnTo>
                  <a:lnTo>
                    <a:pt x="111690" y="363736"/>
                  </a:lnTo>
                  <a:lnTo>
                    <a:pt x="89200" y="402976"/>
                  </a:lnTo>
                  <a:lnTo>
                    <a:pt x="69023" y="443635"/>
                  </a:lnTo>
                  <a:lnTo>
                    <a:pt x="51246" y="485623"/>
                  </a:lnTo>
                  <a:lnTo>
                    <a:pt x="35959" y="528851"/>
                  </a:lnTo>
                  <a:lnTo>
                    <a:pt x="23251" y="573230"/>
                  </a:lnTo>
                  <a:lnTo>
                    <a:pt x="13213" y="618671"/>
                  </a:lnTo>
                  <a:lnTo>
                    <a:pt x="5931" y="665085"/>
                  </a:lnTo>
                  <a:lnTo>
                    <a:pt x="1497" y="712383"/>
                  </a:lnTo>
                  <a:lnTo>
                    <a:pt x="0" y="760476"/>
                  </a:lnTo>
                  <a:lnTo>
                    <a:pt x="1497" y="808569"/>
                  </a:lnTo>
                  <a:lnTo>
                    <a:pt x="5931" y="855868"/>
                  </a:lnTo>
                  <a:lnTo>
                    <a:pt x="13213" y="902283"/>
                  </a:lnTo>
                  <a:lnTo>
                    <a:pt x="23251" y="947725"/>
                  </a:lnTo>
                  <a:lnTo>
                    <a:pt x="35959" y="992105"/>
                  </a:lnTo>
                  <a:lnTo>
                    <a:pt x="51246" y="1035333"/>
                  </a:lnTo>
                  <a:lnTo>
                    <a:pt x="69023" y="1077322"/>
                  </a:lnTo>
                  <a:lnTo>
                    <a:pt x="89200" y="1117980"/>
                  </a:lnTo>
                  <a:lnTo>
                    <a:pt x="111690" y="1157220"/>
                  </a:lnTo>
                  <a:lnTo>
                    <a:pt x="136402" y="1194953"/>
                  </a:lnTo>
                  <a:lnTo>
                    <a:pt x="163247" y="1231089"/>
                  </a:lnTo>
                  <a:lnTo>
                    <a:pt x="192136" y="1265539"/>
                  </a:lnTo>
                  <a:lnTo>
                    <a:pt x="222980" y="1298214"/>
                  </a:lnTo>
                  <a:lnTo>
                    <a:pt x="255689" y="1329026"/>
                  </a:lnTo>
                  <a:lnTo>
                    <a:pt x="290175" y="1357884"/>
                  </a:lnTo>
                  <a:lnTo>
                    <a:pt x="326348" y="1384700"/>
                  </a:lnTo>
                  <a:lnTo>
                    <a:pt x="364118" y="1409385"/>
                  </a:lnTo>
                  <a:lnTo>
                    <a:pt x="403398" y="1431850"/>
                  </a:lnTo>
                  <a:lnTo>
                    <a:pt x="444097" y="1452006"/>
                  </a:lnTo>
                  <a:lnTo>
                    <a:pt x="486126" y="1469763"/>
                  </a:lnTo>
                  <a:lnTo>
                    <a:pt x="529396" y="1485033"/>
                  </a:lnTo>
                  <a:lnTo>
                    <a:pt x="573817" y="1497726"/>
                  </a:lnTo>
                  <a:lnTo>
                    <a:pt x="619302" y="1507754"/>
                  </a:lnTo>
                  <a:lnTo>
                    <a:pt x="665759" y="1515026"/>
                  </a:lnTo>
                  <a:lnTo>
                    <a:pt x="713101" y="1519455"/>
                  </a:lnTo>
                  <a:lnTo>
                    <a:pt x="761238" y="1520952"/>
                  </a:lnTo>
                  <a:lnTo>
                    <a:pt x="809374" y="1519455"/>
                  </a:lnTo>
                  <a:lnTo>
                    <a:pt x="856716" y="1515026"/>
                  </a:lnTo>
                  <a:lnTo>
                    <a:pt x="903173" y="1507754"/>
                  </a:lnTo>
                  <a:lnTo>
                    <a:pt x="948658" y="1497726"/>
                  </a:lnTo>
                  <a:lnTo>
                    <a:pt x="993079" y="1485033"/>
                  </a:lnTo>
                  <a:lnTo>
                    <a:pt x="1036349" y="1469763"/>
                  </a:lnTo>
                  <a:lnTo>
                    <a:pt x="1078378" y="1452006"/>
                  </a:lnTo>
                  <a:lnTo>
                    <a:pt x="1119077" y="1431850"/>
                  </a:lnTo>
                  <a:lnTo>
                    <a:pt x="1158357" y="1409385"/>
                  </a:lnTo>
                  <a:lnTo>
                    <a:pt x="1196127" y="1384700"/>
                  </a:lnTo>
                  <a:lnTo>
                    <a:pt x="1232300" y="1357884"/>
                  </a:lnTo>
                  <a:lnTo>
                    <a:pt x="1266786" y="1329026"/>
                  </a:lnTo>
                  <a:lnTo>
                    <a:pt x="1299495" y="1298214"/>
                  </a:lnTo>
                  <a:lnTo>
                    <a:pt x="1330339" y="1265539"/>
                  </a:lnTo>
                  <a:lnTo>
                    <a:pt x="1359228" y="1231089"/>
                  </a:lnTo>
                  <a:lnTo>
                    <a:pt x="1386073" y="1194953"/>
                  </a:lnTo>
                  <a:lnTo>
                    <a:pt x="1410785" y="1157220"/>
                  </a:lnTo>
                  <a:lnTo>
                    <a:pt x="1433275" y="1117980"/>
                  </a:lnTo>
                  <a:lnTo>
                    <a:pt x="1453452" y="1077322"/>
                  </a:lnTo>
                  <a:lnTo>
                    <a:pt x="1471229" y="1035333"/>
                  </a:lnTo>
                  <a:lnTo>
                    <a:pt x="1486516" y="992105"/>
                  </a:lnTo>
                  <a:lnTo>
                    <a:pt x="1499224" y="947725"/>
                  </a:lnTo>
                  <a:lnTo>
                    <a:pt x="1509262" y="902283"/>
                  </a:lnTo>
                  <a:lnTo>
                    <a:pt x="1516544" y="855868"/>
                  </a:lnTo>
                  <a:lnTo>
                    <a:pt x="1520978" y="808569"/>
                  </a:lnTo>
                  <a:lnTo>
                    <a:pt x="1522476" y="760476"/>
                  </a:lnTo>
                  <a:lnTo>
                    <a:pt x="1520978" y="712383"/>
                  </a:lnTo>
                  <a:lnTo>
                    <a:pt x="1516544" y="665085"/>
                  </a:lnTo>
                  <a:lnTo>
                    <a:pt x="1509262" y="618671"/>
                  </a:lnTo>
                  <a:lnTo>
                    <a:pt x="1499224" y="573230"/>
                  </a:lnTo>
                  <a:lnTo>
                    <a:pt x="1486516" y="528851"/>
                  </a:lnTo>
                  <a:lnTo>
                    <a:pt x="1471229" y="485623"/>
                  </a:lnTo>
                  <a:lnTo>
                    <a:pt x="1453452" y="443635"/>
                  </a:lnTo>
                  <a:lnTo>
                    <a:pt x="1433275" y="402976"/>
                  </a:lnTo>
                  <a:lnTo>
                    <a:pt x="1410785" y="363736"/>
                  </a:lnTo>
                  <a:lnTo>
                    <a:pt x="1386073" y="326004"/>
                  </a:lnTo>
                  <a:lnTo>
                    <a:pt x="1359228" y="289868"/>
                  </a:lnTo>
                  <a:lnTo>
                    <a:pt x="1330339" y="255417"/>
                  </a:lnTo>
                  <a:lnTo>
                    <a:pt x="1299495" y="222742"/>
                  </a:lnTo>
                  <a:lnTo>
                    <a:pt x="1266786" y="191930"/>
                  </a:lnTo>
                  <a:lnTo>
                    <a:pt x="1232300" y="163071"/>
                  </a:lnTo>
                  <a:lnTo>
                    <a:pt x="1196127" y="136254"/>
                  </a:lnTo>
                  <a:lnTo>
                    <a:pt x="1158357" y="111569"/>
                  </a:lnTo>
                  <a:lnTo>
                    <a:pt x="1119077" y="89103"/>
                  </a:lnTo>
                  <a:lnTo>
                    <a:pt x="1078378" y="68947"/>
                  </a:lnTo>
                  <a:lnTo>
                    <a:pt x="1036349" y="51189"/>
                  </a:lnTo>
                  <a:lnTo>
                    <a:pt x="993079" y="35919"/>
                  </a:lnTo>
                  <a:lnTo>
                    <a:pt x="948658" y="23226"/>
                  </a:lnTo>
                  <a:lnTo>
                    <a:pt x="903173" y="13198"/>
                  </a:lnTo>
                  <a:lnTo>
                    <a:pt x="856716" y="5925"/>
                  </a:lnTo>
                  <a:lnTo>
                    <a:pt x="809374" y="1496"/>
                  </a:lnTo>
                  <a:lnTo>
                    <a:pt x="7612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905000" y="4821935"/>
              <a:ext cx="1522730" cy="1521460"/>
            </a:xfrm>
            <a:custGeom>
              <a:avLst/>
              <a:gdLst/>
              <a:ahLst/>
              <a:cxnLst/>
              <a:rect l="l" t="t" r="r" b="b"/>
              <a:pathLst>
                <a:path w="1522729" h="1521460">
                  <a:moveTo>
                    <a:pt x="0" y="760476"/>
                  </a:moveTo>
                  <a:lnTo>
                    <a:pt x="1497" y="712383"/>
                  </a:lnTo>
                  <a:lnTo>
                    <a:pt x="5931" y="665085"/>
                  </a:lnTo>
                  <a:lnTo>
                    <a:pt x="13213" y="618671"/>
                  </a:lnTo>
                  <a:lnTo>
                    <a:pt x="23251" y="573230"/>
                  </a:lnTo>
                  <a:lnTo>
                    <a:pt x="35959" y="528851"/>
                  </a:lnTo>
                  <a:lnTo>
                    <a:pt x="51246" y="485623"/>
                  </a:lnTo>
                  <a:lnTo>
                    <a:pt x="69023" y="443635"/>
                  </a:lnTo>
                  <a:lnTo>
                    <a:pt x="89200" y="402976"/>
                  </a:lnTo>
                  <a:lnTo>
                    <a:pt x="111690" y="363736"/>
                  </a:lnTo>
                  <a:lnTo>
                    <a:pt x="136402" y="326004"/>
                  </a:lnTo>
                  <a:lnTo>
                    <a:pt x="163247" y="289868"/>
                  </a:lnTo>
                  <a:lnTo>
                    <a:pt x="192136" y="255417"/>
                  </a:lnTo>
                  <a:lnTo>
                    <a:pt x="222980" y="222742"/>
                  </a:lnTo>
                  <a:lnTo>
                    <a:pt x="255689" y="191930"/>
                  </a:lnTo>
                  <a:lnTo>
                    <a:pt x="290175" y="163071"/>
                  </a:lnTo>
                  <a:lnTo>
                    <a:pt x="326348" y="136254"/>
                  </a:lnTo>
                  <a:lnTo>
                    <a:pt x="364118" y="111569"/>
                  </a:lnTo>
                  <a:lnTo>
                    <a:pt x="403398" y="89103"/>
                  </a:lnTo>
                  <a:lnTo>
                    <a:pt x="444097" y="68947"/>
                  </a:lnTo>
                  <a:lnTo>
                    <a:pt x="486126" y="51189"/>
                  </a:lnTo>
                  <a:lnTo>
                    <a:pt x="529396" y="35919"/>
                  </a:lnTo>
                  <a:lnTo>
                    <a:pt x="573817" y="23226"/>
                  </a:lnTo>
                  <a:lnTo>
                    <a:pt x="619302" y="13198"/>
                  </a:lnTo>
                  <a:lnTo>
                    <a:pt x="665759" y="5925"/>
                  </a:lnTo>
                  <a:lnTo>
                    <a:pt x="713101" y="1496"/>
                  </a:lnTo>
                  <a:lnTo>
                    <a:pt x="761238" y="0"/>
                  </a:lnTo>
                  <a:lnTo>
                    <a:pt x="809374" y="1496"/>
                  </a:lnTo>
                  <a:lnTo>
                    <a:pt x="856716" y="5925"/>
                  </a:lnTo>
                  <a:lnTo>
                    <a:pt x="903173" y="13198"/>
                  </a:lnTo>
                  <a:lnTo>
                    <a:pt x="948658" y="23226"/>
                  </a:lnTo>
                  <a:lnTo>
                    <a:pt x="993079" y="35919"/>
                  </a:lnTo>
                  <a:lnTo>
                    <a:pt x="1036349" y="51189"/>
                  </a:lnTo>
                  <a:lnTo>
                    <a:pt x="1078378" y="68947"/>
                  </a:lnTo>
                  <a:lnTo>
                    <a:pt x="1119077" y="89103"/>
                  </a:lnTo>
                  <a:lnTo>
                    <a:pt x="1158357" y="111569"/>
                  </a:lnTo>
                  <a:lnTo>
                    <a:pt x="1196127" y="136254"/>
                  </a:lnTo>
                  <a:lnTo>
                    <a:pt x="1232300" y="163071"/>
                  </a:lnTo>
                  <a:lnTo>
                    <a:pt x="1266786" y="191930"/>
                  </a:lnTo>
                  <a:lnTo>
                    <a:pt x="1299495" y="222742"/>
                  </a:lnTo>
                  <a:lnTo>
                    <a:pt x="1330339" y="255417"/>
                  </a:lnTo>
                  <a:lnTo>
                    <a:pt x="1359228" y="289868"/>
                  </a:lnTo>
                  <a:lnTo>
                    <a:pt x="1386073" y="326004"/>
                  </a:lnTo>
                  <a:lnTo>
                    <a:pt x="1410785" y="363736"/>
                  </a:lnTo>
                  <a:lnTo>
                    <a:pt x="1433275" y="402976"/>
                  </a:lnTo>
                  <a:lnTo>
                    <a:pt x="1453452" y="443635"/>
                  </a:lnTo>
                  <a:lnTo>
                    <a:pt x="1471229" y="485623"/>
                  </a:lnTo>
                  <a:lnTo>
                    <a:pt x="1486516" y="528851"/>
                  </a:lnTo>
                  <a:lnTo>
                    <a:pt x="1499224" y="573230"/>
                  </a:lnTo>
                  <a:lnTo>
                    <a:pt x="1509262" y="618671"/>
                  </a:lnTo>
                  <a:lnTo>
                    <a:pt x="1516544" y="665085"/>
                  </a:lnTo>
                  <a:lnTo>
                    <a:pt x="1520978" y="712383"/>
                  </a:lnTo>
                  <a:lnTo>
                    <a:pt x="1522476" y="760476"/>
                  </a:lnTo>
                  <a:lnTo>
                    <a:pt x="1520978" y="808569"/>
                  </a:lnTo>
                  <a:lnTo>
                    <a:pt x="1516544" y="855868"/>
                  </a:lnTo>
                  <a:lnTo>
                    <a:pt x="1509262" y="902283"/>
                  </a:lnTo>
                  <a:lnTo>
                    <a:pt x="1499224" y="947725"/>
                  </a:lnTo>
                  <a:lnTo>
                    <a:pt x="1486516" y="992105"/>
                  </a:lnTo>
                  <a:lnTo>
                    <a:pt x="1471229" y="1035333"/>
                  </a:lnTo>
                  <a:lnTo>
                    <a:pt x="1453452" y="1077322"/>
                  </a:lnTo>
                  <a:lnTo>
                    <a:pt x="1433275" y="1117980"/>
                  </a:lnTo>
                  <a:lnTo>
                    <a:pt x="1410785" y="1157220"/>
                  </a:lnTo>
                  <a:lnTo>
                    <a:pt x="1386073" y="1194953"/>
                  </a:lnTo>
                  <a:lnTo>
                    <a:pt x="1359228" y="1231089"/>
                  </a:lnTo>
                  <a:lnTo>
                    <a:pt x="1330339" y="1265539"/>
                  </a:lnTo>
                  <a:lnTo>
                    <a:pt x="1299495" y="1298214"/>
                  </a:lnTo>
                  <a:lnTo>
                    <a:pt x="1266786" y="1329026"/>
                  </a:lnTo>
                  <a:lnTo>
                    <a:pt x="1232300" y="1357884"/>
                  </a:lnTo>
                  <a:lnTo>
                    <a:pt x="1196127" y="1384700"/>
                  </a:lnTo>
                  <a:lnTo>
                    <a:pt x="1158357" y="1409385"/>
                  </a:lnTo>
                  <a:lnTo>
                    <a:pt x="1119077" y="1431850"/>
                  </a:lnTo>
                  <a:lnTo>
                    <a:pt x="1078378" y="1452006"/>
                  </a:lnTo>
                  <a:lnTo>
                    <a:pt x="1036349" y="1469763"/>
                  </a:lnTo>
                  <a:lnTo>
                    <a:pt x="993079" y="1485033"/>
                  </a:lnTo>
                  <a:lnTo>
                    <a:pt x="948658" y="1497726"/>
                  </a:lnTo>
                  <a:lnTo>
                    <a:pt x="903173" y="1507754"/>
                  </a:lnTo>
                  <a:lnTo>
                    <a:pt x="856716" y="1515026"/>
                  </a:lnTo>
                  <a:lnTo>
                    <a:pt x="809374" y="1519455"/>
                  </a:lnTo>
                  <a:lnTo>
                    <a:pt x="761238" y="1520952"/>
                  </a:lnTo>
                  <a:lnTo>
                    <a:pt x="713101" y="1519455"/>
                  </a:lnTo>
                  <a:lnTo>
                    <a:pt x="665759" y="1515026"/>
                  </a:lnTo>
                  <a:lnTo>
                    <a:pt x="619302" y="1507754"/>
                  </a:lnTo>
                  <a:lnTo>
                    <a:pt x="573817" y="1497726"/>
                  </a:lnTo>
                  <a:lnTo>
                    <a:pt x="529396" y="1485033"/>
                  </a:lnTo>
                  <a:lnTo>
                    <a:pt x="486126" y="1469763"/>
                  </a:lnTo>
                  <a:lnTo>
                    <a:pt x="444097" y="1452006"/>
                  </a:lnTo>
                  <a:lnTo>
                    <a:pt x="403398" y="1431850"/>
                  </a:lnTo>
                  <a:lnTo>
                    <a:pt x="364118" y="1409385"/>
                  </a:lnTo>
                  <a:lnTo>
                    <a:pt x="326348" y="1384700"/>
                  </a:lnTo>
                  <a:lnTo>
                    <a:pt x="290175" y="1357884"/>
                  </a:lnTo>
                  <a:lnTo>
                    <a:pt x="255689" y="1329026"/>
                  </a:lnTo>
                  <a:lnTo>
                    <a:pt x="222980" y="1298214"/>
                  </a:lnTo>
                  <a:lnTo>
                    <a:pt x="192136" y="1265539"/>
                  </a:lnTo>
                  <a:lnTo>
                    <a:pt x="163247" y="1231089"/>
                  </a:lnTo>
                  <a:lnTo>
                    <a:pt x="136402" y="1194953"/>
                  </a:lnTo>
                  <a:lnTo>
                    <a:pt x="111690" y="1157220"/>
                  </a:lnTo>
                  <a:lnTo>
                    <a:pt x="89200" y="1117980"/>
                  </a:lnTo>
                  <a:lnTo>
                    <a:pt x="69023" y="1077322"/>
                  </a:lnTo>
                  <a:lnTo>
                    <a:pt x="51246" y="1035333"/>
                  </a:lnTo>
                  <a:lnTo>
                    <a:pt x="35959" y="992105"/>
                  </a:lnTo>
                  <a:lnTo>
                    <a:pt x="23251" y="947725"/>
                  </a:lnTo>
                  <a:lnTo>
                    <a:pt x="13213" y="902283"/>
                  </a:lnTo>
                  <a:lnTo>
                    <a:pt x="5931" y="855868"/>
                  </a:lnTo>
                  <a:lnTo>
                    <a:pt x="1497" y="808569"/>
                  </a:lnTo>
                  <a:lnTo>
                    <a:pt x="0" y="760476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043683" y="5059679"/>
              <a:ext cx="623316" cy="62179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043683" y="5059679"/>
              <a:ext cx="623570" cy="622300"/>
            </a:xfrm>
            <a:custGeom>
              <a:avLst/>
              <a:gdLst/>
              <a:ahLst/>
              <a:cxnLst/>
              <a:rect l="l" t="t" r="r" b="b"/>
              <a:pathLst>
                <a:path w="623569" h="622300">
                  <a:moveTo>
                    <a:pt x="0" y="310896"/>
                  </a:moveTo>
                  <a:lnTo>
                    <a:pt x="3380" y="264953"/>
                  </a:lnTo>
                  <a:lnTo>
                    <a:pt x="13198" y="221104"/>
                  </a:lnTo>
                  <a:lnTo>
                    <a:pt x="28972" y="179829"/>
                  </a:lnTo>
                  <a:lnTo>
                    <a:pt x="50219" y="141609"/>
                  </a:lnTo>
                  <a:lnTo>
                    <a:pt x="76457" y="106925"/>
                  </a:lnTo>
                  <a:lnTo>
                    <a:pt x="107203" y="76257"/>
                  </a:lnTo>
                  <a:lnTo>
                    <a:pt x="141974" y="50087"/>
                  </a:lnTo>
                  <a:lnTo>
                    <a:pt x="180287" y="28895"/>
                  </a:lnTo>
                  <a:lnTo>
                    <a:pt x="221661" y="13162"/>
                  </a:lnTo>
                  <a:lnTo>
                    <a:pt x="265612" y="3370"/>
                  </a:lnTo>
                  <a:lnTo>
                    <a:pt x="311658" y="0"/>
                  </a:lnTo>
                  <a:lnTo>
                    <a:pt x="357703" y="3370"/>
                  </a:lnTo>
                  <a:lnTo>
                    <a:pt x="401654" y="13162"/>
                  </a:lnTo>
                  <a:lnTo>
                    <a:pt x="443028" y="28895"/>
                  </a:lnTo>
                  <a:lnTo>
                    <a:pt x="481341" y="50087"/>
                  </a:lnTo>
                  <a:lnTo>
                    <a:pt x="516112" y="76257"/>
                  </a:lnTo>
                  <a:lnTo>
                    <a:pt x="546858" y="106925"/>
                  </a:lnTo>
                  <a:lnTo>
                    <a:pt x="573096" y="141609"/>
                  </a:lnTo>
                  <a:lnTo>
                    <a:pt x="594343" y="179829"/>
                  </a:lnTo>
                  <a:lnTo>
                    <a:pt x="610117" y="221104"/>
                  </a:lnTo>
                  <a:lnTo>
                    <a:pt x="619935" y="264953"/>
                  </a:lnTo>
                  <a:lnTo>
                    <a:pt x="623316" y="310896"/>
                  </a:lnTo>
                  <a:lnTo>
                    <a:pt x="619935" y="356838"/>
                  </a:lnTo>
                  <a:lnTo>
                    <a:pt x="610117" y="400687"/>
                  </a:lnTo>
                  <a:lnTo>
                    <a:pt x="594343" y="441962"/>
                  </a:lnTo>
                  <a:lnTo>
                    <a:pt x="573096" y="480182"/>
                  </a:lnTo>
                  <a:lnTo>
                    <a:pt x="546858" y="514866"/>
                  </a:lnTo>
                  <a:lnTo>
                    <a:pt x="516112" y="545534"/>
                  </a:lnTo>
                  <a:lnTo>
                    <a:pt x="481341" y="571704"/>
                  </a:lnTo>
                  <a:lnTo>
                    <a:pt x="443028" y="592896"/>
                  </a:lnTo>
                  <a:lnTo>
                    <a:pt x="401654" y="608629"/>
                  </a:lnTo>
                  <a:lnTo>
                    <a:pt x="357703" y="618421"/>
                  </a:lnTo>
                  <a:lnTo>
                    <a:pt x="311658" y="621792"/>
                  </a:lnTo>
                  <a:lnTo>
                    <a:pt x="265612" y="618421"/>
                  </a:lnTo>
                  <a:lnTo>
                    <a:pt x="221661" y="608629"/>
                  </a:lnTo>
                  <a:lnTo>
                    <a:pt x="180287" y="592896"/>
                  </a:lnTo>
                  <a:lnTo>
                    <a:pt x="141974" y="571704"/>
                  </a:lnTo>
                  <a:lnTo>
                    <a:pt x="107203" y="545534"/>
                  </a:lnTo>
                  <a:lnTo>
                    <a:pt x="76457" y="514866"/>
                  </a:lnTo>
                  <a:lnTo>
                    <a:pt x="50219" y="480182"/>
                  </a:lnTo>
                  <a:lnTo>
                    <a:pt x="28972" y="441962"/>
                  </a:lnTo>
                  <a:lnTo>
                    <a:pt x="13198" y="400687"/>
                  </a:lnTo>
                  <a:lnTo>
                    <a:pt x="3380" y="356838"/>
                  </a:lnTo>
                  <a:lnTo>
                    <a:pt x="0" y="310896"/>
                  </a:lnTo>
                  <a:close/>
                </a:path>
                <a:path w="623569" h="622300">
                  <a:moveTo>
                    <a:pt x="100584" y="271272"/>
                  </a:moveTo>
                  <a:lnTo>
                    <a:pt x="111168" y="239329"/>
                  </a:lnTo>
                  <a:lnTo>
                    <a:pt x="122491" y="211185"/>
                  </a:lnTo>
                  <a:lnTo>
                    <a:pt x="135338" y="190636"/>
                  </a:lnTo>
                  <a:lnTo>
                    <a:pt x="150495" y="181483"/>
                  </a:lnTo>
                  <a:lnTo>
                    <a:pt x="170118" y="190347"/>
                  </a:lnTo>
                  <a:lnTo>
                    <a:pt x="193182" y="213344"/>
                  </a:lnTo>
                  <a:lnTo>
                    <a:pt x="215413" y="238507"/>
                  </a:lnTo>
                  <a:lnTo>
                    <a:pt x="232537" y="253873"/>
                  </a:lnTo>
                  <a:lnTo>
                    <a:pt x="243244" y="256430"/>
                  </a:lnTo>
                  <a:lnTo>
                    <a:pt x="249809" y="252428"/>
                  </a:lnTo>
                  <a:lnTo>
                    <a:pt x="253611" y="244068"/>
                  </a:lnTo>
                  <a:lnTo>
                    <a:pt x="256032" y="233553"/>
                  </a:lnTo>
                </a:path>
                <a:path w="623569" h="622300">
                  <a:moveTo>
                    <a:pt x="285115" y="117348"/>
                  </a:moveTo>
                  <a:lnTo>
                    <a:pt x="307657" y="111210"/>
                  </a:lnTo>
                  <a:lnTo>
                    <a:pt x="327247" y="106632"/>
                  </a:lnTo>
                  <a:lnTo>
                    <a:pt x="340979" y="105221"/>
                  </a:lnTo>
                  <a:lnTo>
                    <a:pt x="345948" y="108585"/>
                  </a:lnTo>
                  <a:lnTo>
                    <a:pt x="336256" y="119717"/>
                  </a:lnTo>
                  <a:lnTo>
                    <a:pt x="315182" y="136969"/>
                  </a:lnTo>
                  <a:lnTo>
                    <a:pt x="293584" y="154697"/>
                  </a:lnTo>
                  <a:lnTo>
                    <a:pt x="282321" y="167259"/>
                  </a:lnTo>
                  <a:lnTo>
                    <a:pt x="284354" y="173083"/>
                  </a:lnTo>
                  <a:lnTo>
                    <a:pt x="293925" y="175180"/>
                  </a:lnTo>
                  <a:lnTo>
                    <a:pt x="308520" y="174777"/>
                  </a:lnTo>
                  <a:lnTo>
                    <a:pt x="325628" y="173101"/>
                  </a:lnTo>
                </a:path>
                <a:path w="623569" h="622300">
                  <a:moveTo>
                    <a:pt x="325120" y="475488"/>
                  </a:moveTo>
                  <a:lnTo>
                    <a:pt x="321567" y="457463"/>
                  </a:lnTo>
                  <a:lnTo>
                    <a:pt x="320040" y="441118"/>
                  </a:lnTo>
                  <a:lnTo>
                    <a:pt x="322512" y="428178"/>
                  </a:lnTo>
                  <a:lnTo>
                    <a:pt x="330962" y="420370"/>
                  </a:lnTo>
                  <a:lnTo>
                    <a:pt x="350148" y="421963"/>
                  </a:lnTo>
                  <a:lnTo>
                    <a:pt x="377586" y="430831"/>
                  </a:lnTo>
                  <a:lnTo>
                    <a:pt x="404381" y="438818"/>
                  </a:lnTo>
                  <a:lnTo>
                    <a:pt x="421640" y="437769"/>
                  </a:lnTo>
                  <a:lnTo>
                    <a:pt x="426644" y="425041"/>
                  </a:lnTo>
                  <a:lnTo>
                    <a:pt x="424243" y="405193"/>
                  </a:lnTo>
                  <a:lnTo>
                    <a:pt x="416889" y="380583"/>
                  </a:lnTo>
                  <a:lnTo>
                    <a:pt x="407035" y="3535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179091" y="5412485"/>
              <a:ext cx="149707" cy="9093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068575" y="5096255"/>
              <a:ext cx="541020" cy="553720"/>
            </a:xfrm>
            <a:custGeom>
              <a:avLst/>
              <a:gdLst/>
              <a:ahLst/>
              <a:cxnLst/>
              <a:rect l="l" t="t" r="r" b="b"/>
              <a:pathLst>
                <a:path w="541019" h="553720">
                  <a:moveTo>
                    <a:pt x="465836" y="160020"/>
                  </a:moveTo>
                  <a:lnTo>
                    <a:pt x="486427" y="198024"/>
                  </a:lnTo>
                  <a:lnTo>
                    <a:pt x="505991" y="209301"/>
                  </a:lnTo>
                  <a:lnTo>
                    <a:pt x="519017" y="208391"/>
                  </a:lnTo>
                  <a:lnTo>
                    <a:pt x="530852" y="207837"/>
                  </a:lnTo>
                  <a:lnTo>
                    <a:pt x="538353" y="211963"/>
                  </a:lnTo>
                  <a:lnTo>
                    <a:pt x="540486" y="222170"/>
                  </a:lnTo>
                  <a:lnTo>
                    <a:pt x="538940" y="235997"/>
                  </a:lnTo>
                  <a:lnTo>
                    <a:pt x="534941" y="252253"/>
                  </a:lnTo>
                  <a:lnTo>
                    <a:pt x="529717" y="269748"/>
                  </a:lnTo>
                </a:path>
                <a:path w="541019" h="553720">
                  <a:moveTo>
                    <a:pt x="449072" y="80772"/>
                  </a:moveTo>
                  <a:lnTo>
                    <a:pt x="427849" y="96492"/>
                  </a:lnTo>
                  <a:lnTo>
                    <a:pt x="409019" y="112331"/>
                  </a:lnTo>
                  <a:lnTo>
                    <a:pt x="394975" y="128456"/>
                  </a:lnTo>
                  <a:lnTo>
                    <a:pt x="388112" y="145034"/>
                  </a:lnTo>
                  <a:lnTo>
                    <a:pt x="393765" y="162861"/>
                  </a:lnTo>
                  <a:lnTo>
                    <a:pt x="409146" y="181641"/>
                  </a:lnTo>
                  <a:lnTo>
                    <a:pt x="424170" y="199612"/>
                  </a:lnTo>
                  <a:lnTo>
                    <a:pt x="428751" y="215011"/>
                  </a:lnTo>
                  <a:lnTo>
                    <a:pt x="419883" y="227141"/>
                  </a:lnTo>
                  <a:lnTo>
                    <a:pt x="403050" y="236997"/>
                  </a:lnTo>
                  <a:lnTo>
                    <a:pt x="380906" y="245354"/>
                  </a:lnTo>
                  <a:lnTo>
                    <a:pt x="356107" y="252984"/>
                  </a:lnTo>
                </a:path>
                <a:path w="541019" h="553720">
                  <a:moveTo>
                    <a:pt x="446024" y="467995"/>
                  </a:moveTo>
                  <a:lnTo>
                    <a:pt x="432617" y="457946"/>
                  </a:lnTo>
                  <a:lnTo>
                    <a:pt x="419354" y="450469"/>
                  </a:lnTo>
                  <a:lnTo>
                    <a:pt x="406376" y="448135"/>
                  </a:lnTo>
                  <a:lnTo>
                    <a:pt x="393826" y="453517"/>
                  </a:lnTo>
                  <a:lnTo>
                    <a:pt x="381920" y="472323"/>
                  </a:lnTo>
                  <a:lnTo>
                    <a:pt x="370586" y="501511"/>
                  </a:lnTo>
                  <a:lnTo>
                    <a:pt x="359251" y="530521"/>
                  </a:lnTo>
                  <a:lnTo>
                    <a:pt x="347344" y="548792"/>
                  </a:lnTo>
                  <a:lnTo>
                    <a:pt x="334795" y="553212"/>
                  </a:lnTo>
                  <a:lnTo>
                    <a:pt x="321818" y="549514"/>
                  </a:lnTo>
                  <a:lnTo>
                    <a:pt x="308554" y="540403"/>
                  </a:lnTo>
                  <a:lnTo>
                    <a:pt x="295148" y="528586"/>
                  </a:lnTo>
                </a:path>
                <a:path w="541019" h="553720">
                  <a:moveTo>
                    <a:pt x="157987" y="505968"/>
                  </a:moveTo>
                  <a:lnTo>
                    <a:pt x="161538" y="494387"/>
                  </a:lnTo>
                  <a:lnTo>
                    <a:pt x="165719" y="484187"/>
                  </a:lnTo>
                  <a:lnTo>
                    <a:pt x="171114" y="476750"/>
                  </a:lnTo>
                  <a:lnTo>
                    <a:pt x="178307" y="473456"/>
                  </a:lnTo>
                  <a:lnTo>
                    <a:pt x="188537" y="477531"/>
                  </a:lnTo>
                  <a:lnTo>
                    <a:pt x="201088" y="487302"/>
                  </a:lnTo>
                  <a:lnTo>
                    <a:pt x="213901" y="496801"/>
                  </a:lnTo>
                  <a:lnTo>
                    <a:pt x="224917" y="500062"/>
                  </a:lnTo>
                  <a:lnTo>
                    <a:pt x="233604" y="495296"/>
                  </a:lnTo>
                  <a:lnTo>
                    <a:pt x="241077" y="485755"/>
                  </a:lnTo>
                  <a:lnTo>
                    <a:pt x="247741" y="473034"/>
                  </a:lnTo>
                  <a:lnTo>
                    <a:pt x="254000" y="458724"/>
                  </a:lnTo>
                </a:path>
                <a:path w="541019" h="553720">
                  <a:moveTo>
                    <a:pt x="446024" y="365760"/>
                  </a:moveTo>
                  <a:lnTo>
                    <a:pt x="449484" y="335438"/>
                  </a:lnTo>
                  <a:lnTo>
                    <a:pt x="453040" y="308451"/>
                  </a:lnTo>
                  <a:lnTo>
                    <a:pt x="456739" y="288178"/>
                  </a:lnTo>
                  <a:lnTo>
                    <a:pt x="460629" y="278003"/>
                  </a:lnTo>
                  <a:lnTo>
                    <a:pt x="464740" y="280158"/>
                  </a:lnTo>
                  <a:lnTo>
                    <a:pt x="469042" y="292385"/>
                  </a:lnTo>
                  <a:lnTo>
                    <a:pt x="473487" y="311328"/>
                  </a:lnTo>
                  <a:lnTo>
                    <a:pt x="478028" y="333629"/>
                  </a:lnTo>
                </a:path>
                <a:path w="541019" h="553720">
                  <a:moveTo>
                    <a:pt x="279907" y="0"/>
                  </a:moveTo>
                  <a:lnTo>
                    <a:pt x="260445" y="1295"/>
                  </a:lnTo>
                  <a:lnTo>
                    <a:pt x="242982" y="2936"/>
                  </a:lnTo>
                  <a:lnTo>
                    <a:pt x="229473" y="5268"/>
                  </a:lnTo>
                  <a:lnTo>
                    <a:pt x="221869" y="8636"/>
                  </a:lnTo>
                  <a:lnTo>
                    <a:pt x="223760" y="13475"/>
                  </a:lnTo>
                  <a:lnTo>
                    <a:pt x="233092" y="19542"/>
                  </a:lnTo>
                  <a:lnTo>
                    <a:pt x="243353" y="25870"/>
                  </a:lnTo>
                  <a:lnTo>
                    <a:pt x="248031" y="31496"/>
                  </a:lnTo>
                  <a:lnTo>
                    <a:pt x="245272" y="36302"/>
                  </a:lnTo>
                  <a:lnTo>
                    <a:pt x="238633" y="40703"/>
                  </a:lnTo>
                  <a:lnTo>
                    <a:pt x="229421" y="44819"/>
                  </a:lnTo>
                  <a:lnTo>
                    <a:pt x="218948" y="48768"/>
                  </a:lnTo>
                </a:path>
                <a:path w="541019" h="553720">
                  <a:moveTo>
                    <a:pt x="50418" y="118872"/>
                  </a:moveTo>
                  <a:lnTo>
                    <a:pt x="51200" y="132367"/>
                  </a:lnTo>
                  <a:lnTo>
                    <a:pt x="51054" y="145113"/>
                  </a:lnTo>
                  <a:lnTo>
                    <a:pt x="49097" y="156358"/>
                  </a:lnTo>
                  <a:lnTo>
                    <a:pt x="44450" y="165354"/>
                  </a:lnTo>
                  <a:lnTo>
                    <a:pt x="34468" y="170082"/>
                  </a:lnTo>
                  <a:lnTo>
                    <a:pt x="20415" y="171561"/>
                  </a:lnTo>
                  <a:lnTo>
                    <a:pt x="7266" y="173587"/>
                  </a:lnTo>
                  <a:lnTo>
                    <a:pt x="0" y="179959"/>
                  </a:lnTo>
                  <a:lnTo>
                    <a:pt x="353" y="191887"/>
                  </a:lnTo>
                  <a:lnTo>
                    <a:pt x="5492" y="207279"/>
                  </a:lnTo>
                  <a:lnTo>
                    <a:pt x="13823" y="224982"/>
                  </a:lnTo>
                  <a:lnTo>
                    <a:pt x="23749" y="243840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5758688" y="5467603"/>
            <a:ext cx="2991485" cy="1244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600" spc="-5">
                <a:latin typeface="Carlito"/>
                <a:cs typeface="Carlito"/>
              </a:rPr>
              <a:t>-S-S- </a:t>
            </a:r>
            <a:r>
              <a:rPr dirty="0" sz="1600" spc="-15">
                <a:latin typeface="Carlito"/>
                <a:cs typeface="Carlito"/>
              </a:rPr>
              <a:t>crosslinked</a:t>
            </a:r>
            <a:r>
              <a:rPr dirty="0" sz="1600" spc="10">
                <a:latin typeface="Carlito"/>
                <a:cs typeface="Carlito"/>
              </a:rPr>
              <a:t> </a:t>
            </a:r>
            <a:r>
              <a:rPr dirty="0" sz="1600" spc="-20">
                <a:latin typeface="Carlito"/>
                <a:cs typeface="Carlito"/>
              </a:rPr>
              <a:t>hydrogel</a:t>
            </a:r>
            <a:endParaRPr sz="16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600" spc="-10">
                <a:latin typeface="Carlito"/>
                <a:cs typeface="Carlito"/>
              </a:rPr>
              <a:t>10^9 primer </a:t>
            </a:r>
            <a:r>
              <a:rPr dirty="0" sz="1600" spc="-5">
                <a:latin typeface="Carlito"/>
                <a:cs typeface="Carlito"/>
              </a:rPr>
              <a:t>molecules </a:t>
            </a:r>
            <a:r>
              <a:rPr dirty="0" sz="1600" spc="-10">
                <a:latin typeface="Carlito"/>
                <a:cs typeface="Carlito"/>
              </a:rPr>
              <a:t>per</a:t>
            </a:r>
            <a:r>
              <a:rPr dirty="0" sz="1600" spc="55">
                <a:latin typeface="Carlito"/>
                <a:cs typeface="Carlito"/>
              </a:rPr>
              <a:t> </a:t>
            </a:r>
            <a:r>
              <a:rPr dirty="0" sz="1600" spc="-10">
                <a:latin typeface="Carlito"/>
                <a:cs typeface="Carlito"/>
              </a:rPr>
              <a:t>bead</a:t>
            </a:r>
            <a:endParaRPr sz="16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600" spc="-5">
                <a:latin typeface="Carlito"/>
                <a:cs typeface="Carlito"/>
              </a:rPr>
              <a:t>1 </a:t>
            </a:r>
            <a:r>
              <a:rPr dirty="0" sz="1600" spc="-15">
                <a:latin typeface="Carlito"/>
                <a:cs typeface="Carlito"/>
              </a:rPr>
              <a:t>barcode </a:t>
            </a:r>
            <a:r>
              <a:rPr dirty="0" sz="1600" spc="-10">
                <a:latin typeface="Carlito"/>
                <a:cs typeface="Carlito"/>
              </a:rPr>
              <a:t>sequence </a:t>
            </a:r>
            <a:r>
              <a:rPr dirty="0" sz="1600" spc="-5">
                <a:latin typeface="Carlito"/>
                <a:cs typeface="Carlito"/>
              </a:rPr>
              <a:t>per</a:t>
            </a:r>
            <a:r>
              <a:rPr dirty="0" sz="1600" spc="40">
                <a:latin typeface="Carlito"/>
                <a:cs typeface="Carlito"/>
              </a:rPr>
              <a:t> </a:t>
            </a:r>
            <a:r>
              <a:rPr dirty="0" sz="1600" spc="-10">
                <a:latin typeface="Carlito"/>
                <a:cs typeface="Carlito"/>
              </a:rPr>
              <a:t>bead</a:t>
            </a:r>
            <a:endParaRPr sz="1600">
              <a:latin typeface="Carlito"/>
              <a:cs typeface="Carlito"/>
            </a:endParaRPr>
          </a:p>
          <a:p>
            <a:pPr marL="299085" marR="1135380" indent="-299085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600" spc="-15">
                <a:latin typeface="Carlito"/>
                <a:cs typeface="Carlito"/>
              </a:rPr>
              <a:t>Pool </a:t>
            </a:r>
            <a:r>
              <a:rPr dirty="0" sz="1600" spc="-5">
                <a:latin typeface="Carlito"/>
                <a:cs typeface="Carlito"/>
              </a:rPr>
              <a:t>of </a:t>
            </a:r>
            <a:r>
              <a:rPr dirty="0" sz="1600" spc="-10">
                <a:latin typeface="Carlito"/>
                <a:cs typeface="Carlito"/>
              </a:rPr>
              <a:t>3M total  </a:t>
            </a:r>
            <a:r>
              <a:rPr dirty="0" sz="1600" spc="-5">
                <a:latin typeface="Carlito"/>
                <a:cs typeface="Carlito"/>
              </a:rPr>
              <a:t>possible</a:t>
            </a:r>
            <a:r>
              <a:rPr dirty="0" sz="1600" spc="-60">
                <a:latin typeface="Carlito"/>
                <a:cs typeface="Carlito"/>
              </a:rPr>
              <a:t> </a:t>
            </a:r>
            <a:r>
              <a:rPr dirty="0" sz="1600" spc="-15">
                <a:latin typeface="Carlito"/>
                <a:cs typeface="Carlito"/>
              </a:rPr>
              <a:t>barcodes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527797" y="4599178"/>
            <a:ext cx="1329055" cy="650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20"/>
              </a:lnSpc>
              <a:spcBef>
                <a:spcPts val="100"/>
              </a:spcBef>
            </a:pPr>
            <a:r>
              <a:rPr dirty="0" sz="2400">
                <a:solidFill>
                  <a:srgbClr val="6F2F9F"/>
                </a:solidFill>
                <a:latin typeface="Carlito"/>
                <a:cs typeface="Carlito"/>
              </a:rPr>
              <a:t>Gel</a:t>
            </a:r>
            <a:r>
              <a:rPr dirty="0" sz="2400" spc="-100">
                <a:solidFill>
                  <a:srgbClr val="6F2F9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6F2F9F"/>
                </a:solidFill>
                <a:latin typeface="Carlito"/>
                <a:cs typeface="Carlito"/>
              </a:rPr>
              <a:t>Beads</a:t>
            </a:r>
            <a:endParaRPr sz="2400">
              <a:latin typeface="Carlito"/>
              <a:cs typeface="Carlito"/>
            </a:endParaRPr>
          </a:p>
          <a:p>
            <a:pPr marL="214629">
              <a:lnSpc>
                <a:spcPts val="2100"/>
              </a:lnSpc>
            </a:pPr>
            <a:r>
              <a:rPr dirty="0" sz="1800">
                <a:solidFill>
                  <a:srgbClr val="FF0000"/>
                </a:solidFill>
                <a:latin typeface="Carlito"/>
                <a:cs typeface="Carlito"/>
              </a:rPr>
              <a:t>+</a:t>
            </a:r>
            <a:r>
              <a:rPr dirty="0" sz="1800" spc="-85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0000"/>
                </a:solidFill>
                <a:latin typeface="Carlito"/>
                <a:cs typeface="Carlito"/>
              </a:rPr>
              <a:t>Detergent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667627" y="1287907"/>
            <a:ext cx="2327275" cy="633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750"/>
              </a:lnSpc>
              <a:spcBef>
                <a:spcPts val="100"/>
              </a:spcBef>
            </a:pPr>
            <a:r>
              <a:rPr dirty="0" sz="2400">
                <a:solidFill>
                  <a:srgbClr val="6FAC46"/>
                </a:solidFill>
                <a:latin typeface="Carlito"/>
                <a:cs typeface="Carlito"/>
              </a:rPr>
              <a:t>Cells / </a:t>
            </a:r>
            <a:r>
              <a:rPr dirty="0" sz="2400" spc="-10">
                <a:solidFill>
                  <a:srgbClr val="6FAC46"/>
                </a:solidFill>
                <a:latin typeface="Carlito"/>
                <a:cs typeface="Carlito"/>
              </a:rPr>
              <a:t>Enzyme</a:t>
            </a:r>
            <a:r>
              <a:rPr dirty="0" sz="2400" spc="-95">
                <a:solidFill>
                  <a:srgbClr val="6FAC46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6FAC46"/>
                </a:solidFill>
                <a:latin typeface="Carlito"/>
                <a:cs typeface="Carlito"/>
              </a:rPr>
              <a:t>mix</a:t>
            </a:r>
            <a:endParaRPr sz="2400">
              <a:latin typeface="Carlito"/>
              <a:cs typeface="Carlito"/>
            </a:endParaRPr>
          </a:p>
          <a:p>
            <a:pPr marL="469900">
              <a:lnSpc>
                <a:spcPts val="2030"/>
              </a:lnSpc>
            </a:pPr>
            <a:r>
              <a:rPr dirty="0" sz="1800">
                <a:solidFill>
                  <a:srgbClr val="FF0000"/>
                </a:solidFill>
                <a:latin typeface="Carlito"/>
                <a:cs typeface="Carlito"/>
              </a:rPr>
              <a:t>+ </a:t>
            </a:r>
            <a:r>
              <a:rPr dirty="0" sz="1800" spc="-10">
                <a:solidFill>
                  <a:srgbClr val="FF0000"/>
                </a:solidFill>
                <a:latin typeface="Carlito"/>
                <a:cs typeface="Carlito"/>
              </a:rPr>
              <a:t>Reducing</a:t>
            </a:r>
            <a:r>
              <a:rPr dirty="0" sz="1800" spc="1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1800" spc="-5">
                <a:solidFill>
                  <a:srgbClr val="FF0000"/>
                </a:solidFill>
                <a:latin typeface="Carlito"/>
                <a:cs typeface="Carlito"/>
              </a:rPr>
              <a:t>Agent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51103" y="5389575"/>
            <a:ext cx="8737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D57E45"/>
                </a:solidFill>
                <a:latin typeface="Carlito"/>
                <a:cs typeface="Carlito"/>
              </a:rPr>
              <a:t>Emulsion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477770" y="6110427"/>
            <a:ext cx="3600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Carlito"/>
                <a:cs typeface="Carlito"/>
              </a:rPr>
              <a:t>~1</a:t>
            </a:r>
            <a:r>
              <a:rPr dirty="0" sz="1200" spc="-60">
                <a:latin typeface="Carlito"/>
                <a:cs typeface="Carlito"/>
              </a:rPr>
              <a:t> </a:t>
            </a:r>
            <a:r>
              <a:rPr dirty="0" sz="1200" spc="5">
                <a:latin typeface="Carlito"/>
                <a:cs typeface="Carlito"/>
              </a:rPr>
              <a:t>nL</a:t>
            </a:r>
            <a:endParaRPr sz="1200">
              <a:latin typeface="Carlito"/>
              <a:cs typeface="Carlito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750566" y="5839714"/>
            <a:ext cx="186690" cy="144145"/>
            <a:chOff x="2750566" y="5839714"/>
            <a:chExt cx="186690" cy="144145"/>
          </a:xfrm>
        </p:grpSpPr>
        <p:sp>
          <p:nvSpPr>
            <p:cNvPr id="40" name="object 40"/>
            <p:cNvSpPr/>
            <p:nvPr/>
          </p:nvSpPr>
          <p:spPr>
            <a:xfrm>
              <a:off x="2756916" y="5846064"/>
              <a:ext cx="173735" cy="13106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750566" y="5839714"/>
              <a:ext cx="186435" cy="14376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2857245" y="5651703"/>
            <a:ext cx="25272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A6A6A6"/>
                </a:solidFill>
                <a:latin typeface="Carlito"/>
                <a:cs typeface="Carlito"/>
              </a:rPr>
              <a:t>C</a:t>
            </a:r>
            <a:r>
              <a:rPr dirty="0" sz="1200">
                <a:solidFill>
                  <a:srgbClr val="A6A6A6"/>
                </a:solidFill>
                <a:latin typeface="Carlito"/>
                <a:cs typeface="Carlito"/>
              </a:rPr>
              <a:t>ell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503423" y="4876927"/>
            <a:ext cx="3371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6F2F9F"/>
                </a:solidFill>
                <a:latin typeface="Carlito"/>
                <a:cs typeface="Carlito"/>
              </a:rPr>
              <a:t>B</a:t>
            </a:r>
            <a:r>
              <a:rPr dirty="0" sz="1200">
                <a:solidFill>
                  <a:srgbClr val="6F2F9F"/>
                </a:solidFill>
                <a:latin typeface="Carlito"/>
                <a:cs typeface="Carlito"/>
              </a:rPr>
              <a:t>ead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618103" y="5328920"/>
            <a:ext cx="1606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Carlito"/>
                <a:cs typeface="Carlito"/>
              </a:rPr>
              <a:t>80-100k</a:t>
            </a:r>
            <a:r>
              <a:rPr dirty="0" sz="1400" spc="-10">
                <a:latin typeface="Carlito"/>
                <a:cs typeface="Carlito"/>
              </a:rPr>
              <a:t> droplets</a:t>
            </a:r>
            <a:endParaRPr sz="14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spc="-5">
                <a:latin typeface="Carlito"/>
                <a:cs typeface="Carlito"/>
              </a:rPr>
              <a:t>1-10% cell</a:t>
            </a:r>
            <a:r>
              <a:rPr dirty="0" sz="1400" spc="-55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occupancy</a:t>
            </a:r>
            <a:endParaRPr sz="1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13916" y="844350"/>
            <a:ext cx="6252858" cy="5370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58060" y="283210"/>
            <a:ext cx="476504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95"/>
              <a:t>Single </a:t>
            </a:r>
            <a:r>
              <a:rPr dirty="0" sz="2800" spc="-185"/>
              <a:t>Cell </a:t>
            </a:r>
            <a:r>
              <a:rPr dirty="0" sz="2800" spc="-40"/>
              <a:t>3’ </a:t>
            </a:r>
            <a:r>
              <a:rPr dirty="0" sz="2800" spc="-150"/>
              <a:t>Chemistry</a:t>
            </a:r>
            <a:r>
              <a:rPr dirty="0" sz="2800" spc="-114"/>
              <a:t> </a:t>
            </a:r>
            <a:r>
              <a:rPr dirty="0" sz="2800" spc="-145"/>
              <a:t>Overview</a:t>
            </a:r>
            <a:endParaRPr sz="2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7877" y="489242"/>
            <a:ext cx="4294564" cy="1854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89075" y="2563367"/>
            <a:ext cx="4296170" cy="3950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37276" y="1028489"/>
            <a:ext cx="2832972" cy="1173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546850" y="458215"/>
            <a:ext cx="11277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Carlito"/>
                <a:cs typeface="Carlito"/>
              </a:rPr>
              <a:t>Bioa</a:t>
            </a:r>
            <a:r>
              <a:rPr dirty="0" sz="1800" spc="5" b="1">
                <a:latin typeface="Carlito"/>
                <a:cs typeface="Carlito"/>
              </a:rPr>
              <a:t>n</a:t>
            </a:r>
            <a:r>
              <a:rPr dirty="0" sz="1800" b="1">
                <a:latin typeface="Carlito"/>
                <a:cs typeface="Carlito"/>
              </a:rPr>
              <a:t>al</a:t>
            </a:r>
            <a:r>
              <a:rPr dirty="0" sz="1800" spc="-15" b="1">
                <a:latin typeface="Carlito"/>
                <a:cs typeface="Carlito"/>
              </a:rPr>
              <a:t>y</a:t>
            </a:r>
            <a:r>
              <a:rPr dirty="0" sz="1800" spc="-35" b="1">
                <a:latin typeface="Carlito"/>
                <a:cs typeface="Carlito"/>
              </a:rPr>
              <a:t>z</a:t>
            </a:r>
            <a:r>
              <a:rPr dirty="0" sz="1800" spc="-10" b="1">
                <a:latin typeface="Carlito"/>
                <a:cs typeface="Carlito"/>
              </a:rPr>
              <a:t>e</a:t>
            </a:r>
            <a:r>
              <a:rPr dirty="0" sz="1800" b="1">
                <a:latin typeface="Carlito"/>
                <a:cs typeface="Carlito"/>
              </a:rPr>
              <a:t>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65647" y="4921102"/>
            <a:ext cx="2929059" cy="11778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496303" y="2276094"/>
            <a:ext cx="15360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Carlito"/>
                <a:cs typeface="Carlito"/>
              </a:rPr>
              <a:t>Amplified</a:t>
            </a:r>
            <a:r>
              <a:rPr dirty="0" sz="1800" spc="-70" b="1">
                <a:latin typeface="Carlito"/>
                <a:cs typeface="Carlito"/>
              </a:rPr>
              <a:t> </a:t>
            </a:r>
            <a:r>
              <a:rPr dirty="0" sz="1800" b="1">
                <a:latin typeface="Carlito"/>
                <a:cs typeface="Carlito"/>
              </a:rPr>
              <a:t>cDNA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71564" y="6161023"/>
            <a:ext cx="11836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Carlito"/>
                <a:cs typeface="Carlito"/>
              </a:rPr>
              <a:t>Final</a:t>
            </a:r>
            <a:r>
              <a:rPr dirty="0" sz="1800" spc="-80" b="1">
                <a:latin typeface="Carlito"/>
                <a:cs typeface="Carlito"/>
              </a:rPr>
              <a:t> </a:t>
            </a:r>
            <a:r>
              <a:rPr dirty="0" sz="1800" spc="-10" b="1">
                <a:latin typeface="Carlito"/>
                <a:cs typeface="Carlito"/>
              </a:rPr>
              <a:t>Library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84657"/>
            <a:ext cx="753999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90"/>
              <a:t>Anatomy </a:t>
            </a:r>
            <a:r>
              <a:rPr dirty="0" sz="3600" spc="-30"/>
              <a:t>of </a:t>
            </a:r>
            <a:r>
              <a:rPr dirty="0" sz="3600" spc="-310"/>
              <a:t>a </a:t>
            </a:r>
            <a:r>
              <a:rPr dirty="0" sz="3600" spc="-320"/>
              <a:t>10X </a:t>
            </a:r>
            <a:r>
              <a:rPr dirty="0" sz="3600" spc="-185"/>
              <a:t>3’-Single </a:t>
            </a:r>
            <a:r>
              <a:rPr dirty="0" sz="3600" spc="-235"/>
              <a:t>Cell</a:t>
            </a:r>
            <a:r>
              <a:rPr dirty="0" sz="3600" spc="-80"/>
              <a:t> </a:t>
            </a:r>
            <a:r>
              <a:rPr dirty="0" sz="3600" spc="-160"/>
              <a:t>Amplicon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818388" y="2909449"/>
            <a:ext cx="7516367" cy="13179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06095" y="2671952"/>
            <a:ext cx="198501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>
                <a:latin typeface="Carlito"/>
                <a:cs typeface="Carlito"/>
              </a:rPr>
              <a:t>V3</a:t>
            </a:r>
            <a:r>
              <a:rPr dirty="0" sz="2800" spc="-70" b="1">
                <a:latin typeface="Carlito"/>
                <a:cs typeface="Carlito"/>
              </a:rPr>
              <a:t> </a:t>
            </a:r>
            <a:r>
              <a:rPr dirty="0" sz="2800" spc="-10" b="1">
                <a:latin typeface="Carlito"/>
                <a:cs typeface="Carlito"/>
              </a:rPr>
              <a:t>Chemistry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01059" y="4060952"/>
            <a:ext cx="95059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rlito"/>
                <a:cs typeface="Carlito"/>
              </a:rPr>
              <a:t>12bp</a:t>
            </a:r>
            <a:r>
              <a:rPr dirty="0" sz="1800" spc="-65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UMI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46323" y="2100072"/>
            <a:ext cx="1809317" cy="41424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684657"/>
            <a:ext cx="626808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60"/>
              <a:t>Unique </a:t>
            </a:r>
            <a:r>
              <a:rPr dirty="0" sz="3600" spc="-114"/>
              <a:t>Molecular </a:t>
            </a:r>
            <a:r>
              <a:rPr dirty="0" sz="3600" spc="-60"/>
              <a:t>Identifier</a:t>
            </a:r>
            <a:r>
              <a:rPr dirty="0" sz="3600" spc="-320"/>
              <a:t> </a:t>
            </a:r>
            <a:r>
              <a:rPr dirty="0" sz="3600" spc="-130"/>
              <a:t>(UMI)</a:t>
            </a:r>
            <a:endParaRPr sz="3600"/>
          </a:p>
        </p:txBody>
      </p:sp>
      <p:grpSp>
        <p:nvGrpSpPr>
          <p:cNvPr id="4" name="object 4"/>
          <p:cNvGrpSpPr/>
          <p:nvPr/>
        </p:nvGrpSpPr>
        <p:grpSpPr>
          <a:xfrm>
            <a:off x="696468" y="2363723"/>
            <a:ext cx="1341120" cy="186055"/>
            <a:chOff x="696468" y="2363723"/>
            <a:chExt cx="1341120" cy="186055"/>
          </a:xfrm>
        </p:grpSpPr>
        <p:sp>
          <p:nvSpPr>
            <p:cNvPr id="5" name="object 5"/>
            <p:cNvSpPr/>
            <p:nvPr/>
          </p:nvSpPr>
          <p:spPr>
            <a:xfrm>
              <a:off x="696468" y="2363723"/>
              <a:ext cx="788035" cy="186055"/>
            </a:xfrm>
            <a:custGeom>
              <a:avLst/>
              <a:gdLst/>
              <a:ahLst/>
              <a:cxnLst/>
              <a:rect l="l" t="t" r="r" b="b"/>
              <a:pathLst>
                <a:path w="788035" h="186055">
                  <a:moveTo>
                    <a:pt x="787907" y="0"/>
                  </a:moveTo>
                  <a:lnTo>
                    <a:pt x="0" y="0"/>
                  </a:lnTo>
                  <a:lnTo>
                    <a:pt x="0" y="185927"/>
                  </a:lnTo>
                  <a:lnTo>
                    <a:pt x="787907" y="185927"/>
                  </a:lnTo>
                  <a:lnTo>
                    <a:pt x="787907" y="0"/>
                  </a:lnTo>
                  <a:close/>
                </a:path>
              </a:pathLst>
            </a:custGeom>
            <a:solidFill>
              <a:srgbClr val="FF8D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484376" y="2363723"/>
              <a:ext cx="553720" cy="186055"/>
            </a:xfrm>
            <a:custGeom>
              <a:avLst/>
              <a:gdLst/>
              <a:ahLst/>
              <a:cxnLst/>
              <a:rect l="l" t="t" r="r" b="b"/>
              <a:pathLst>
                <a:path w="553719" h="186055">
                  <a:moveTo>
                    <a:pt x="553212" y="0"/>
                  </a:moveTo>
                  <a:lnTo>
                    <a:pt x="0" y="0"/>
                  </a:lnTo>
                  <a:lnTo>
                    <a:pt x="0" y="185927"/>
                  </a:lnTo>
                  <a:lnTo>
                    <a:pt x="553212" y="185927"/>
                  </a:lnTo>
                  <a:lnTo>
                    <a:pt x="553212" y="0"/>
                  </a:lnTo>
                  <a:close/>
                </a:path>
              </a:pathLst>
            </a:custGeom>
            <a:solidFill>
              <a:srgbClr val="B4C6E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696468" y="2964179"/>
            <a:ext cx="1341120" cy="186055"/>
            <a:chOff x="696468" y="2964179"/>
            <a:chExt cx="1341120" cy="186055"/>
          </a:xfrm>
        </p:grpSpPr>
        <p:sp>
          <p:nvSpPr>
            <p:cNvPr id="8" name="object 8"/>
            <p:cNvSpPr/>
            <p:nvPr/>
          </p:nvSpPr>
          <p:spPr>
            <a:xfrm>
              <a:off x="696468" y="2964179"/>
              <a:ext cx="788035" cy="186055"/>
            </a:xfrm>
            <a:custGeom>
              <a:avLst/>
              <a:gdLst/>
              <a:ahLst/>
              <a:cxnLst/>
              <a:rect l="l" t="t" r="r" b="b"/>
              <a:pathLst>
                <a:path w="788035" h="186055">
                  <a:moveTo>
                    <a:pt x="787907" y="0"/>
                  </a:moveTo>
                  <a:lnTo>
                    <a:pt x="0" y="0"/>
                  </a:lnTo>
                  <a:lnTo>
                    <a:pt x="0" y="185927"/>
                  </a:lnTo>
                  <a:lnTo>
                    <a:pt x="787907" y="185927"/>
                  </a:lnTo>
                  <a:lnTo>
                    <a:pt x="787907" y="0"/>
                  </a:lnTo>
                  <a:close/>
                </a:path>
              </a:pathLst>
            </a:custGeom>
            <a:solidFill>
              <a:srgbClr val="FF8D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484376" y="2964179"/>
              <a:ext cx="553720" cy="186055"/>
            </a:xfrm>
            <a:custGeom>
              <a:avLst/>
              <a:gdLst/>
              <a:ahLst/>
              <a:cxnLst/>
              <a:rect l="l" t="t" r="r" b="b"/>
              <a:pathLst>
                <a:path w="553719" h="186055">
                  <a:moveTo>
                    <a:pt x="553212" y="0"/>
                  </a:moveTo>
                  <a:lnTo>
                    <a:pt x="0" y="0"/>
                  </a:lnTo>
                  <a:lnTo>
                    <a:pt x="0" y="185927"/>
                  </a:lnTo>
                  <a:lnTo>
                    <a:pt x="553212" y="185927"/>
                  </a:lnTo>
                  <a:lnTo>
                    <a:pt x="553212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696468" y="3523488"/>
            <a:ext cx="1341120" cy="184785"/>
            <a:chOff x="696468" y="3523488"/>
            <a:chExt cx="1341120" cy="184785"/>
          </a:xfrm>
        </p:grpSpPr>
        <p:sp>
          <p:nvSpPr>
            <p:cNvPr id="11" name="object 11"/>
            <p:cNvSpPr/>
            <p:nvPr/>
          </p:nvSpPr>
          <p:spPr>
            <a:xfrm>
              <a:off x="696468" y="3523488"/>
              <a:ext cx="788035" cy="184785"/>
            </a:xfrm>
            <a:custGeom>
              <a:avLst/>
              <a:gdLst/>
              <a:ahLst/>
              <a:cxnLst/>
              <a:rect l="l" t="t" r="r" b="b"/>
              <a:pathLst>
                <a:path w="788035" h="184785">
                  <a:moveTo>
                    <a:pt x="787907" y="0"/>
                  </a:moveTo>
                  <a:lnTo>
                    <a:pt x="0" y="0"/>
                  </a:lnTo>
                  <a:lnTo>
                    <a:pt x="0" y="184404"/>
                  </a:lnTo>
                  <a:lnTo>
                    <a:pt x="787907" y="184404"/>
                  </a:lnTo>
                  <a:lnTo>
                    <a:pt x="787907" y="0"/>
                  </a:lnTo>
                  <a:close/>
                </a:path>
              </a:pathLst>
            </a:custGeom>
            <a:solidFill>
              <a:srgbClr val="FF8D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484376" y="3523488"/>
              <a:ext cx="553720" cy="184785"/>
            </a:xfrm>
            <a:custGeom>
              <a:avLst/>
              <a:gdLst/>
              <a:ahLst/>
              <a:cxnLst/>
              <a:rect l="l" t="t" r="r" b="b"/>
              <a:pathLst>
                <a:path w="553719" h="184785">
                  <a:moveTo>
                    <a:pt x="553212" y="0"/>
                  </a:moveTo>
                  <a:lnTo>
                    <a:pt x="0" y="0"/>
                  </a:lnTo>
                  <a:lnTo>
                    <a:pt x="0" y="184404"/>
                  </a:lnTo>
                  <a:lnTo>
                    <a:pt x="553212" y="184404"/>
                  </a:lnTo>
                  <a:lnTo>
                    <a:pt x="553212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691083" y="2097479"/>
            <a:ext cx="3845560" cy="1751964"/>
          </a:xfrm>
          <a:prstGeom prst="rect">
            <a:avLst/>
          </a:prstGeom>
        </p:spPr>
        <p:txBody>
          <a:bodyPr wrap="square" lIns="0" tIns="444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934085" algn="l"/>
              </a:tabLst>
            </a:pPr>
            <a:r>
              <a:rPr dirty="0" sz="1200" spc="-5">
                <a:latin typeface="Carlito"/>
                <a:cs typeface="Carlito"/>
              </a:rPr>
              <a:t>Cell</a:t>
            </a:r>
            <a:r>
              <a:rPr dirty="0" sz="1200" spc="5">
                <a:latin typeface="Carlito"/>
                <a:cs typeface="Carlito"/>
              </a:rPr>
              <a:t> </a:t>
            </a:r>
            <a:r>
              <a:rPr dirty="0" sz="1200" spc="-5">
                <a:latin typeface="Carlito"/>
                <a:cs typeface="Carlito"/>
              </a:rPr>
              <a:t>barcode	UMI</a:t>
            </a:r>
            <a:endParaRPr sz="1200">
              <a:latin typeface="Carlito"/>
              <a:cs typeface="Carlito"/>
            </a:endParaRPr>
          </a:p>
          <a:p>
            <a:pPr marL="51435">
              <a:lnSpc>
                <a:spcPts val="1265"/>
              </a:lnSpc>
              <a:spcBef>
                <a:spcPts val="245"/>
              </a:spcBef>
            </a:pPr>
            <a:r>
              <a:rPr dirty="0" sz="1200">
                <a:latin typeface="Courier New"/>
                <a:cs typeface="Courier New"/>
              </a:rPr>
              <a:t>CCCCCCCCXXXXXXTTTTTTTTTTVN</a:t>
            </a:r>
            <a:endParaRPr sz="1200">
              <a:latin typeface="Courier New"/>
              <a:cs typeface="Courier New"/>
            </a:endParaRPr>
          </a:p>
          <a:p>
            <a:pPr marL="1346835">
              <a:lnSpc>
                <a:spcPts val="1265"/>
              </a:lnSpc>
            </a:pPr>
            <a:r>
              <a:rPr dirty="0" sz="1200">
                <a:solidFill>
                  <a:srgbClr val="FF0000"/>
                </a:solidFill>
                <a:latin typeface="Courier New"/>
                <a:cs typeface="Courier New"/>
              </a:rPr>
              <a:t>AAAAAAAAAABN---IFNgamma----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00">
              <a:latin typeface="Courier New"/>
              <a:cs typeface="Courier New"/>
            </a:endParaRPr>
          </a:p>
          <a:p>
            <a:pPr marL="51435">
              <a:lnSpc>
                <a:spcPts val="1265"/>
              </a:lnSpc>
            </a:pPr>
            <a:r>
              <a:rPr dirty="0" sz="1200">
                <a:latin typeface="Courier New"/>
                <a:cs typeface="Courier New"/>
              </a:rPr>
              <a:t>CCCCCCCCXXXXXXTTTTTTTTTTVN</a:t>
            </a:r>
            <a:endParaRPr sz="1200">
              <a:latin typeface="Courier New"/>
              <a:cs typeface="Courier New"/>
            </a:endParaRPr>
          </a:p>
          <a:p>
            <a:pPr marL="1346835">
              <a:lnSpc>
                <a:spcPts val="1265"/>
              </a:lnSpc>
            </a:pPr>
            <a:r>
              <a:rPr dirty="0" sz="1200">
                <a:solidFill>
                  <a:srgbClr val="FF0000"/>
                </a:solidFill>
                <a:latin typeface="Courier New"/>
                <a:cs typeface="Courier New"/>
              </a:rPr>
              <a:t>AAAAAAAAAABN---IFNgamma----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00">
              <a:latin typeface="Courier New"/>
              <a:cs typeface="Courier New"/>
            </a:endParaRPr>
          </a:p>
          <a:p>
            <a:pPr marL="51435">
              <a:lnSpc>
                <a:spcPts val="1265"/>
              </a:lnSpc>
              <a:spcBef>
                <a:spcPts val="5"/>
              </a:spcBef>
            </a:pPr>
            <a:r>
              <a:rPr dirty="0" sz="1200">
                <a:latin typeface="Courier New"/>
                <a:cs typeface="Courier New"/>
              </a:rPr>
              <a:t>CCCCCCCCXXXXXXTTTTTTTTTTVN</a:t>
            </a:r>
            <a:endParaRPr sz="1200">
              <a:latin typeface="Courier New"/>
              <a:cs typeface="Courier New"/>
            </a:endParaRPr>
          </a:p>
          <a:p>
            <a:pPr marL="1346835">
              <a:lnSpc>
                <a:spcPts val="1265"/>
              </a:lnSpc>
            </a:pPr>
            <a:r>
              <a:rPr dirty="0" sz="1200">
                <a:solidFill>
                  <a:srgbClr val="FF0000"/>
                </a:solidFill>
                <a:latin typeface="Courier New"/>
                <a:cs typeface="Courier New"/>
              </a:rPr>
              <a:t>AAAAAAAAAABN---IFNgamma----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6122" y="1375664"/>
            <a:ext cx="58820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rlito"/>
                <a:cs typeface="Carlito"/>
              </a:rPr>
              <a:t>Random </a:t>
            </a:r>
            <a:r>
              <a:rPr dirty="0" sz="1800" spc="-5">
                <a:latin typeface="Carlito"/>
                <a:cs typeface="Carlito"/>
              </a:rPr>
              <a:t>~8-10bp sequence </a:t>
            </a:r>
            <a:r>
              <a:rPr dirty="0" sz="1800" spc="-15">
                <a:latin typeface="Carlito"/>
                <a:cs typeface="Carlito"/>
              </a:rPr>
              <a:t>incorporated </a:t>
            </a:r>
            <a:r>
              <a:rPr dirty="0" sz="1800" spc="-5">
                <a:latin typeface="Carlito"/>
                <a:cs typeface="Carlito"/>
              </a:rPr>
              <a:t>during </a:t>
            </a:r>
            <a:r>
              <a:rPr dirty="0" sz="1800" spc="-10">
                <a:latin typeface="Carlito"/>
                <a:cs typeface="Carlito"/>
              </a:rPr>
              <a:t>oligo</a:t>
            </a:r>
            <a:r>
              <a:rPr dirty="0" sz="1800" spc="120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synthesis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001267" y="4910328"/>
            <a:ext cx="1201420" cy="56515"/>
            <a:chOff x="1001267" y="4910328"/>
            <a:chExt cx="1201420" cy="56515"/>
          </a:xfrm>
        </p:grpSpPr>
        <p:sp>
          <p:nvSpPr>
            <p:cNvPr id="16" name="object 16"/>
            <p:cNvSpPr/>
            <p:nvPr/>
          </p:nvSpPr>
          <p:spPr>
            <a:xfrm>
              <a:off x="1001267" y="4910328"/>
              <a:ext cx="706120" cy="56515"/>
            </a:xfrm>
            <a:custGeom>
              <a:avLst/>
              <a:gdLst/>
              <a:ahLst/>
              <a:cxnLst/>
              <a:rect l="l" t="t" r="r" b="b"/>
              <a:pathLst>
                <a:path w="706119" h="56514">
                  <a:moveTo>
                    <a:pt x="705612" y="0"/>
                  </a:moveTo>
                  <a:lnTo>
                    <a:pt x="0" y="0"/>
                  </a:lnTo>
                  <a:lnTo>
                    <a:pt x="0" y="56388"/>
                  </a:lnTo>
                  <a:lnTo>
                    <a:pt x="705612" y="56388"/>
                  </a:lnTo>
                  <a:lnTo>
                    <a:pt x="705612" y="0"/>
                  </a:lnTo>
                  <a:close/>
                </a:path>
              </a:pathLst>
            </a:custGeom>
            <a:solidFill>
              <a:srgbClr val="FF8D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706879" y="4910328"/>
              <a:ext cx="495300" cy="56515"/>
            </a:xfrm>
            <a:custGeom>
              <a:avLst/>
              <a:gdLst/>
              <a:ahLst/>
              <a:cxnLst/>
              <a:rect l="l" t="t" r="r" b="b"/>
              <a:pathLst>
                <a:path w="495300" h="56514">
                  <a:moveTo>
                    <a:pt x="495300" y="0"/>
                  </a:moveTo>
                  <a:lnTo>
                    <a:pt x="0" y="0"/>
                  </a:lnTo>
                  <a:lnTo>
                    <a:pt x="0" y="56388"/>
                  </a:lnTo>
                  <a:lnTo>
                    <a:pt x="495300" y="56388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B4C6E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/>
          <p:cNvGrpSpPr/>
          <p:nvPr/>
        </p:nvGrpSpPr>
        <p:grpSpPr>
          <a:xfrm>
            <a:off x="1001267" y="5044440"/>
            <a:ext cx="1201420" cy="58419"/>
            <a:chOff x="1001267" y="5044440"/>
            <a:chExt cx="1201420" cy="58419"/>
          </a:xfrm>
        </p:grpSpPr>
        <p:sp>
          <p:nvSpPr>
            <p:cNvPr id="19" name="object 19"/>
            <p:cNvSpPr/>
            <p:nvPr/>
          </p:nvSpPr>
          <p:spPr>
            <a:xfrm>
              <a:off x="1001267" y="5044440"/>
              <a:ext cx="706120" cy="58419"/>
            </a:xfrm>
            <a:custGeom>
              <a:avLst/>
              <a:gdLst/>
              <a:ahLst/>
              <a:cxnLst/>
              <a:rect l="l" t="t" r="r" b="b"/>
              <a:pathLst>
                <a:path w="706119" h="58420">
                  <a:moveTo>
                    <a:pt x="705612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705612" y="57912"/>
                  </a:lnTo>
                  <a:lnTo>
                    <a:pt x="705612" y="0"/>
                  </a:lnTo>
                  <a:close/>
                </a:path>
              </a:pathLst>
            </a:custGeom>
            <a:solidFill>
              <a:srgbClr val="FF8D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706879" y="5044440"/>
              <a:ext cx="495300" cy="58419"/>
            </a:xfrm>
            <a:custGeom>
              <a:avLst/>
              <a:gdLst/>
              <a:ahLst/>
              <a:cxnLst/>
              <a:rect l="l" t="t" r="r" b="b"/>
              <a:pathLst>
                <a:path w="495300" h="58420">
                  <a:moveTo>
                    <a:pt x="495300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495300" y="57912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1001267" y="5180076"/>
            <a:ext cx="1201420" cy="56515"/>
            <a:chOff x="1001267" y="5180076"/>
            <a:chExt cx="1201420" cy="56515"/>
          </a:xfrm>
        </p:grpSpPr>
        <p:sp>
          <p:nvSpPr>
            <p:cNvPr id="22" name="object 22"/>
            <p:cNvSpPr/>
            <p:nvPr/>
          </p:nvSpPr>
          <p:spPr>
            <a:xfrm>
              <a:off x="1001267" y="5180076"/>
              <a:ext cx="706120" cy="56515"/>
            </a:xfrm>
            <a:custGeom>
              <a:avLst/>
              <a:gdLst/>
              <a:ahLst/>
              <a:cxnLst/>
              <a:rect l="l" t="t" r="r" b="b"/>
              <a:pathLst>
                <a:path w="706119" h="56514">
                  <a:moveTo>
                    <a:pt x="705612" y="0"/>
                  </a:moveTo>
                  <a:lnTo>
                    <a:pt x="0" y="0"/>
                  </a:lnTo>
                  <a:lnTo>
                    <a:pt x="0" y="56387"/>
                  </a:lnTo>
                  <a:lnTo>
                    <a:pt x="705612" y="56387"/>
                  </a:lnTo>
                  <a:lnTo>
                    <a:pt x="705612" y="0"/>
                  </a:lnTo>
                  <a:close/>
                </a:path>
              </a:pathLst>
            </a:custGeom>
            <a:solidFill>
              <a:srgbClr val="FF8D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706879" y="5180076"/>
              <a:ext cx="495300" cy="56515"/>
            </a:xfrm>
            <a:custGeom>
              <a:avLst/>
              <a:gdLst/>
              <a:ahLst/>
              <a:cxnLst/>
              <a:rect l="l" t="t" r="r" b="b"/>
              <a:pathLst>
                <a:path w="495300" h="56514">
                  <a:moveTo>
                    <a:pt x="495300" y="0"/>
                  </a:moveTo>
                  <a:lnTo>
                    <a:pt x="0" y="0"/>
                  </a:lnTo>
                  <a:lnTo>
                    <a:pt x="0" y="56387"/>
                  </a:lnTo>
                  <a:lnTo>
                    <a:pt x="495300" y="56387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1218082" y="4618990"/>
            <a:ext cx="7105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Carlito"/>
                <a:cs typeface="Carlito"/>
              </a:rPr>
              <a:t>Before</a:t>
            </a:r>
            <a:r>
              <a:rPr dirty="0" sz="1200" spc="-85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PCR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078860" y="4658105"/>
            <a:ext cx="6165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Carlito"/>
                <a:cs typeface="Carlito"/>
              </a:rPr>
              <a:t>After</a:t>
            </a:r>
            <a:r>
              <a:rPr dirty="0" sz="1200" spc="-70">
                <a:latin typeface="Carlito"/>
                <a:cs typeface="Carlito"/>
              </a:rPr>
              <a:t> </a:t>
            </a:r>
            <a:r>
              <a:rPr dirty="0" sz="1200" spc="-5">
                <a:latin typeface="Carlito"/>
                <a:cs typeface="Carlito"/>
              </a:rPr>
              <a:t>PCR</a:t>
            </a:r>
            <a:endParaRPr sz="1200">
              <a:latin typeface="Carlito"/>
              <a:cs typeface="Carlito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805683" y="4910328"/>
            <a:ext cx="1201420" cy="56515"/>
            <a:chOff x="2805683" y="4910328"/>
            <a:chExt cx="1201420" cy="56515"/>
          </a:xfrm>
        </p:grpSpPr>
        <p:sp>
          <p:nvSpPr>
            <p:cNvPr id="27" name="object 27"/>
            <p:cNvSpPr/>
            <p:nvPr/>
          </p:nvSpPr>
          <p:spPr>
            <a:xfrm>
              <a:off x="2805683" y="4910328"/>
              <a:ext cx="706120" cy="56515"/>
            </a:xfrm>
            <a:custGeom>
              <a:avLst/>
              <a:gdLst/>
              <a:ahLst/>
              <a:cxnLst/>
              <a:rect l="l" t="t" r="r" b="b"/>
              <a:pathLst>
                <a:path w="706120" h="56514">
                  <a:moveTo>
                    <a:pt x="705612" y="0"/>
                  </a:moveTo>
                  <a:lnTo>
                    <a:pt x="0" y="0"/>
                  </a:lnTo>
                  <a:lnTo>
                    <a:pt x="0" y="56388"/>
                  </a:lnTo>
                  <a:lnTo>
                    <a:pt x="705612" y="56388"/>
                  </a:lnTo>
                  <a:lnTo>
                    <a:pt x="705612" y="0"/>
                  </a:lnTo>
                  <a:close/>
                </a:path>
              </a:pathLst>
            </a:custGeom>
            <a:solidFill>
              <a:srgbClr val="FF8D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511295" y="4910328"/>
              <a:ext cx="495300" cy="56515"/>
            </a:xfrm>
            <a:custGeom>
              <a:avLst/>
              <a:gdLst/>
              <a:ahLst/>
              <a:cxnLst/>
              <a:rect l="l" t="t" r="r" b="b"/>
              <a:pathLst>
                <a:path w="495300" h="56514">
                  <a:moveTo>
                    <a:pt x="495300" y="0"/>
                  </a:moveTo>
                  <a:lnTo>
                    <a:pt x="0" y="0"/>
                  </a:lnTo>
                  <a:lnTo>
                    <a:pt x="0" y="56388"/>
                  </a:lnTo>
                  <a:lnTo>
                    <a:pt x="495300" y="56388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B4C6E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" name="object 29"/>
          <p:cNvGrpSpPr/>
          <p:nvPr/>
        </p:nvGrpSpPr>
        <p:grpSpPr>
          <a:xfrm>
            <a:off x="2805683" y="5044440"/>
            <a:ext cx="1201420" cy="58419"/>
            <a:chOff x="2805683" y="5044440"/>
            <a:chExt cx="1201420" cy="58419"/>
          </a:xfrm>
        </p:grpSpPr>
        <p:sp>
          <p:nvSpPr>
            <p:cNvPr id="30" name="object 30"/>
            <p:cNvSpPr/>
            <p:nvPr/>
          </p:nvSpPr>
          <p:spPr>
            <a:xfrm>
              <a:off x="2805683" y="5044440"/>
              <a:ext cx="706120" cy="58419"/>
            </a:xfrm>
            <a:custGeom>
              <a:avLst/>
              <a:gdLst/>
              <a:ahLst/>
              <a:cxnLst/>
              <a:rect l="l" t="t" r="r" b="b"/>
              <a:pathLst>
                <a:path w="706120" h="58420">
                  <a:moveTo>
                    <a:pt x="705612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705612" y="57912"/>
                  </a:lnTo>
                  <a:lnTo>
                    <a:pt x="705612" y="0"/>
                  </a:lnTo>
                  <a:close/>
                </a:path>
              </a:pathLst>
            </a:custGeom>
            <a:solidFill>
              <a:srgbClr val="FF8D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511295" y="5044440"/>
              <a:ext cx="495300" cy="58419"/>
            </a:xfrm>
            <a:custGeom>
              <a:avLst/>
              <a:gdLst/>
              <a:ahLst/>
              <a:cxnLst/>
              <a:rect l="l" t="t" r="r" b="b"/>
              <a:pathLst>
                <a:path w="495300" h="58420">
                  <a:moveTo>
                    <a:pt x="495300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495300" y="57912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/>
          <p:cNvGrpSpPr/>
          <p:nvPr/>
        </p:nvGrpSpPr>
        <p:grpSpPr>
          <a:xfrm>
            <a:off x="2805683" y="5512308"/>
            <a:ext cx="1201420" cy="56515"/>
            <a:chOff x="2805683" y="5512308"/>
            <a:chExt cx="1201420" cy="56515"/>
          </a:xfrm>
        </p:grpSpPr>
        <p:sp>
          <p:nvSpPr>
            <p:cNvPr id="33" name="object 33"/>
            <p:cNvSpPr/>
            <p:nvPr/>
          </p:nvSpPr>
          <p:spPr>
            <a:xfrm>
              <a:off x="2805683" y="5512308"/>
              <a:ext cx="706120" cy="56515"/>
            </a:xfrm>
            <a:custGeom>
              <a:avLst/>
              <a:gdLst/>
              <a:ahLst/>
              <a:cxnLst/>
              <a:rect l="l" t="t" r="r" b="b"/>
              <a:pathLst>
                <a:path w="706120" h="56514">
                  <a:moveTo>
                    <a:pt x="705612" y="0"/>
                  </a:moveTo>
                  <a:lnTo>
                    <a:pt x="0" y="0"/>
                  </a:lnTo>
                  <a:lnTo>
                    <a:pt x="0" y="56387"/>
                  </a:lnTo>
                  <a:lnTo>
                    <a:pt x="705612" y="56387"/>
                  </a:lnTo>
                  <a:lnTo>
                    <a:pt x="705612" y="0"/>
                  </a:lnTo>
                  <a:close/>
                </a:path>
              </a:pathLst>
            </a:custGeom>
            <a:solidFill>
              <a:srgbClr val="FF8D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511295" y="5512308"/>
              <a:ext cx="495300" cy="56515"/>
            </a:xfrm>
            <a:custGeom>
              <a:avLst/>
              <a:gdLst/>
              <a:ahLst/>
              <a:cxnLst/>
              <a:rect l="l" t="t" r="r" b="b"/>
              <a:pathLst>
                <a:path w="495300" h="56514">
                  <a:moveTo>
                    <a:pt x="495300" y="0"/>
                  </a:moveTo>
                  <a:lnTo>
                    <a:pt x="0" y="0"/>
                  </a:lnTo>
                  <a:lnTo>
                    <a:pt x="0" y="56387"/>
                  </a:lnTo>
                  <a:lnTo>
                    <a:pt x="495300" y="56387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/>
          <p:cNvGrpSpPr/>
          <p:nvPr/>
        </p:nvGrpSpPr>
        <p:grpSpPr>
          <a:xfrm>
            <a:off x="2805683" y="5664708"/>
            <a:ext cx="1201420" cy="56515"/>
            <a:chOff x="2805683" y="5664708"/>
            <a:chExt cx="1201420" cy="56515"/>
          </a:xfrm>
        </p:grpSpPr>
        <p:sp>
          <p:nvSpPr>
            <p:cNvPr id="36" name="object 36"/>
            <p:cNvSpPr/>
            <p:nvPr/>
          </p:nvSpPr>
          <p:spPr>
            <a:xfrm>
              <a:off x="2805683" y="5664708"/>
              <a:ext cx="706120" cy="56515"/>
            </a:xfrm>
            <a:custGeom>
              <a:avLst/>
              <a:gdLst/>
              <a:ahLst/>
              <a:cxnLst/>
              <a:rect l="l" t="t" r="r" b="b"/>
              <a:pathLst>
                <a:path w="706120" h="56514">
                  <a:moveTo>
                    <a:pt x="705612" y="0"/>
                  </a:moveTo>
                  <a:lnTo>
                    <a:pt x="0" y="0"/>
                  </a:lnTo>
                  <a:lnTo>
                    <a:pt x="0" y="56387"/>
                  </a:lnTo>
                  <a:lnTo>
                    <a:pt x="705612" y="56387"/>
                  </a:lnTo>
                  <a:lnTo>
                    <a:pt x="705612" y="0"/>
                  </a:lnTo>
                  <a:close/>
                </a:path>
              </a:pathLst>
            </a:custGeom>
            <a:solidFill>
              <a:srgbClr val="FF8D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511295" y="5664708"/>
              <a:ext cx="495300" cy="56515"/>
            </a:xfrm>
            <a:custGeom>
              <a:avLst/>
              <a:gdLst/>
              <a:ahLst/>
              <a:cxnLst/>
              <a:rect l="l" t="t" r="r" b="b"/>
              <a:pathLst>
                <a:path w="495300" h="56514">
                  <a:moveTo>
                    <a:pt x="495300" y="0"/>
                  </a:moveTo>
                  <a:lnTo>
                    <a:pt x="0" y="0"/>
                  </a:lnTo>
                  <a:lnTo>
                    <a:pt x="0" y="56387"/>
                  </a:lnTo>
                  <a:lnTo>
                    <a:pt x="495300" y="56387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8" name="object 38"/>
          <p:cNvGrpSpPr/>
          <p:nvPr/>
        </p:nvGrpSpPr>
        <p:grpSpPr>
          <a:xfrm>
            <a:off x="2805683" y="5817108"/>
            <a:ext cx="1201420" cy="56515"/>
            <a:chOff x="2805683" y="5817108"/>
            <a:chExt cx="1201420" cy="56515"/>
          </a:xfrm>
        </p:grpSpPr>
        <p:sp>
          <p:nvSpPr>
            <p:cNvPr id="39" name="object 39"/>
            <p:cNvSpPr/>
            <p:nvPr/>
          </p:nvSpPr>
          <p:spPr>
            <a:xfrm>
              <a:off x="2805683" y="5817108"/>
              <a:ext cx="706120" cy="56515"/>
            </a:xfrm>
            <a:custGeom>
              <a:avLst/>
              <a:gdLst/>
              <a:ahLst/>
              <a:cxnLst/>
              <a:rect l="l" t="t" r="r" b="b"/>
              <a:pathLst>
                <a:path w="706120" h="56514">
                  <a:moveTo>
                    <a:pt x="705612" y="0"/>
                  </a:moveTo>
                  <a:lnTo>
                    <a:pt x="0" y="0"/>
                  </a:lnTo>
                  <a:lnTo>
                    <a:pt x="0" y="56387"/>
                  </a:lnTo>
                  <a:lnTo>
                    <a:pt x="705612" y="56387"/>
                  </a:lnTo>
                  <a:lnTo>
                    <a:pt x="705612" y="0"/>
                  </a:lnTo>
                  <a:close/>
                </a:path>
              </a:pathLst>
            </a:custGeom>
            <a:solidFill>
              <a:srgbClr val="FF8D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511295" y="5817108"/>
              <a:ext cx="495300" cy="56515"/>
            </a:xfrm>
            <a:custGeom>
              <a:avLst/>
              <a:gdLst/>
              <a:ahLst/>
              <a:cxnLst/>
              <a:rect l="l" t="t" r="r" b="b"/>
              <a:pathLst>
                <a:path w="495300" h="56514">
                  <a:moveTo>
                    <a:pt x="495300" y="0"/>
                  </a:moveTo>
                  <a:lnTo>
                    <a:pt x="0" y="0"/>
                  </a:lnTo>
                  <a:lnTo>
                    <a:pt x="0" y="56387"/>
                  </a:lnTo>
                  <a:lnTo>
                    <a:pt x="495300" y="56387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1" name="object 41"/>
          <p:cNvGrpSpPr/>
          <p:nvPr/>
        </p:nvGrpSpPr>
        <p:grpSpPr>
          <a:xfrm>
            <a:off x="2805683" y="5969508"/>
            <a:ext cx="1201420" cy="56515"/>
            <a:chOff x="2805683" y="5969508"/>
            <a:chExt cx="1201420" cy="56515"/>
          </a:xfrm>
        </p:grpSpPr>
        <p:sp>
          <p:nvSpPr>
            <p:cNvPr id="42" name="object 42"/>
            <p:cNvSpPr/>
            <p:nvPr/>
          </p:nvSpPr>
          <p:spPr>
            <a:xfrm>
              <a:off x="2805683" y="5969508"/>
              <a:ext cx="706120" cy="56515"/>
            </a:xfrm>
            <a:custGeom>
              <a:avLst/>
              <a:gdLst/>
              <a:ahLst/>
              <a:cxnLst/>
              <a:rect l="l" t="t" r="r" b="b"/>
              <a:pathLst>
                <a:path w="706120" h="56514">
                  <a:moveTo>
                    <a:pt x="705612" y="0"/>
                  </a:moveTo>
                  <a:lnTo>
                    <a:pt x="0" y="0"/>
                  </a:lnTo>
                  <a:lnTo>
                    <a:pt x="0" y="56387"/>
                  </a:lnTo>
                  <a:lnTo>
                    <a:pt x="705612" y="56387"/>
                  </a:lnTo>
                  <a:lnTo>
                    <a:pt x="705612" y="0"/>
                  </a:lnTo>
                  <a:close/>
                </a:path>
              </a:pathLst>
            </a:custGeom>
            <a:solidFill>
              <a:srgbClr val="FF8D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511295" y="5969508"/>
              <a:ext cx="495300" cy="56515"/>
            </a:xfrm>
            <a:custGeom>
              <a:avLst/>
              <a:gdLst/>
              <a:ahLst/>
              <a:cxnLst/>
              <a:rect l="l" t="t" r="r" b="b"/>
              <a:pathLst>
                <a:path w="495300" h="56514">
                  <a:moveTo>
                    <a:pt x="495300" y="0"/>
                  </a:moveTo>
                  <a:lnTo>
                    <a:pt x="0" y="0"/>
                  </a:lnTo>
                  <a:lnTo>
                    <a:pt x="0" y="56387"/>
                  </a:lnTo>
                  <a:lnTo>
                    <a:pt x="495300" y="56387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4" name="object 44"/>
          <p:cNvGrpSpPr/>
          <p:nvPr/>
        </p:nvGrpSpPr>
        <p:grpSpPr>
          <a:xfrm>
            <a:off x="2805683" y="6121908"/>
            <a:ext cx="1201420" cy="56515"/>
            <a:chOff x="2805683" y="6121908"/>
            <a:chExt cx="1201420" cy="56515"/>
          </a:xfrm>
        </p:grpSpPr>
        <p:sp>
          <p:nvSpPr>
            <p:cNvPr id="45" name="object 45"/>
            <p:cNvSpPr/>
            <p:nvPr/>
          </p:nvSpPr>
          <p:spPr>
            <a:xfrm>
              <a:off x="2805683" y="6121908"/>
              <a:ext cx="706120" cy="56515"/>
            </a:xfrm>
            <a:custGeom>
              <a:avLst/>
              <a:gdLst/>
              <a:ahLst/>
              <a:cxnLst/>
              <a:rect l="l" t="t" r="r" b="b"/>
              <a:pathLst>
                <a:path w="706120" h="56514">
                  <a:moveTo>
                    <a:pt x="705612" y="0"/>
                  </a:moveTo>
                  <a:lnTo>
                    <a:pt x="0" y="0"/>
                  </a:lnTo>
                  <a:lnTo>
                    <a:pt x="0" y="56387"/>
                  </a:lnTo>
                  <a:lnTo>
                    <a:pt x="705612" y="56387"/>
                  </a:lnTo>
                  <a:lnTo>
                    <a:pt x="705612" y="0"/>
                  </a:lnTo>
                  <a:close/>
                </a:path>
              </a:pathLst>
            </a:custGeom>
            <a:solidFill>
              <a:srgbClr val="FF8D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511295" y="6121908"/>
              <a:ext cx="495300" cy="56515"/>
            </a:xfrm>
            <a:custGeom>
              <a:avLst/>
              <a:gdLst/>
              <a:ahLst/>
              <a:cxnLst/>
              <a:rect l="l" t="t" r="r" b="b"/>
              <a:pathLst>
                <a:path w="495300" h="56514">
                  <a:moveTo>
                    <a:pt x="495300" y="0"/>
                  </a:moveTo>
                  <a:lnTo>
                    <a:pt x="0" y="0"/>
                  </a:lnTo>
                  <a:lnTo>
                    <a:pt x="0" y="56387"/>
                  </a:lnTo>
                  <a:lnTo>
                    <a:pt x="495300" y="56387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7" name="object 47"/>
          <p:cNvGrpSpPr/>
          <p:nvPr/>
        </p:nvGrpSpPr>
        <p:grpSpPr>
          <a:xfrm>
            <a:off x="2805683" y="6274308"/>
            <a:ext cx="1201420" cy="56515"/>
            <a:chOff x="2805683" y="6274308"/>
            <a:chExt cx="1201420" cy="56515"/>
          </a:xfrm>
        </p:grpSpPr>
        <p:sp>
          <p:nvSpPr>
            <p:cNvPr id="48" name="object 48"/>
            <p:cNvSpPr/>
            <p:nvPr/>
          </p:nvSpPr>
          <p:spPr>
            <a:xfrm>
              <a:off x="2805683" y="6274308"/>
              <a:ext cx="706120" cy="56515"/>
            </a:xfrm>
            <a:custGeom>
              <a:avLst/>
              <a:gdLst/>
              <a:ahLst/>
              <a:cxnLst/>
              <a:rect l="l" t="t" r="r" b="b"/>
              <a:pathLst>
                <a:path w="706120" h="56514">
                  <a:moveTo>
                    <a:pt x="705612" y="0"/>
                  </a:moveTo>
                  <a:lnTo>
                    <a:pt x="0" y="0"/>
                  </a:lnTo>
                  <a:lnTo>
                    <a:pt x="0" y="56387"/>
                  </a:lnTo>
                  <a:lnTo>
                    <a:pt x="705612" y="56387"/>
                  </a:lnTo>
                  <a:lnTo>
                    <a:pt x="705612" y="0"/>
                  </a:lnTo>
                  <a:close/>
                </a:path>
              </a:pathLst>
            </a:custGeom>
            <a:solidFill>
              <a:srgbClr val="FF8D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3511295" y="6274308"/>
              <a:ext cx="495300" cy="56515"/>
            </a:xfrm>
            <a:custGeom>
              <a:avLst/>
              <a:gdLst/>
              <a:ahLst/>
              <a:cxnLst/>
              <a:rect l="l" t="t" r="r" b="b"/>
              <a:pathLst>
                <a:path w="495300" h="56514">
                  <a:moveTo>
                    <a:pt x="495300" y="0"/>
                  </a:moveTo>
                  <a:lnTo>
                    <a:pt x="0" y="0"/>
                  </a:lnTo>
                  <a:lnTo>
                    <a:pt x="0" y="56387"/>
                  </a:lnTo>
                  <a:lnTo>
                    <a:pt x="495300" y="56387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0" name="object 50"/>
          <p:cNvGrpSpPr/>
          <p:nvPr/>
        </p:nvGrpSpPr>
        <p:grpSpPr>
          <a:xfrm>
            <a:off x="2805683" y="5196840"/>
            <a:ext cx="1201420" cy="58419"/>
            <a:chOff x="2805683" y="5196840"/>
            <a:chExt cx="1201420" cy="58419"/>
          </a:xfrm>
        </p:grpSpPr>
        <p:sp>
          <p:nvSpPr>
            <p:cNvPr id="51" name="object 51"/>
            <p:cNvSpPr/>
            <p:nvPr/>
          </p:nvSpPr>
          <p:spPr>
            <a:xfrm>
              <a:off x="2805683" y="5196840"/>
              <a:ext cx="706120" cy="58419"/>
            </a:xfrm>
            <a:custGeom>
              <a:avLst/>
              <a:gdLst/>
              <a:ahLst/>
              <a:cxnLst/>
              <a:rect l="l" t="t" r="r" b="b"/>
              <a:pathLst>
                <a:path w="706120" h="58420">
                  <a:moveTo>
                    <a:pt x="705612" y="0"/>
                  </a:moveTo>
                  <a:lnTo>
                    <a:pt x="0" y="0"/>
                  </a:lnTo>
                  <a:lnTo>
                    <a:pt x="0" y="57911"/>
                  </a:lnTo>
                  <a:lnTo>
                    <a:pt x="705612" y="57911"/>
                  </a:lnTo>
                  <a:lnTo>
                    <a:pt x="705612" y="0"/>
                  </a:lnTo>
                  <a:close/>
                </a:path>
              </a:pathLst>
            </a:custGeom>
            <a:solidFill>
              <a:srgbClr val="FF8D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3511295" y="5196840"/>
              <a:ext cx="495300" cy="58419"/>
            </a:xfrm>
            <a:custGeom>
              <a:avLst/>
              <a:gdLst/>
              <a:ahLst/>
              <a:cxnLst/>
              <a:rect l="l" t="t" r="r" b="b"/>
              <a:pathLst>
                <a:path w="495300" h="58420">
                  <a:moveTo>
                    <a:pt x="495300" y="0"/>
                  </a:moveTo>
                  <a:lnTo>
                    <a:pt x="0" y="0"/>
                  </a:lnTo>
                  <a:lnTo>
                    <a:pt x="0" y="57911"/>
                  </a:lnTo>
                  <a:lnTo>
                    <a:pt x="495300" y="57911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3" name="object 53"/>
          <p:cNvGrpSpPr/>
          <p:nvPr/>
        </p:nvGrpSpPr>
        <p:grpSpPr>
          <a:xfrm>
            <a:off x="2805683" y="5349240"/>
            <a:ext cx="1201420" cy="58419"/>
            <a:chOff x="2805683" y="5349240"/>
            <a:chExt cx="1201420" cy="58419"/>
          </a:xfrm>
        </p:grpSpPr>
        <p:sp>
          <p:nvSpPr>
            <p:cNvPr id="54" name="object 54"/>
            <p:cNvSpPr/>
            <p:nvPr/>
          </p:nvSpPr>
          <p:spPr>
            <a:xfrm>
              <a:off x="2805683" y="5349240"/>
              <a:ext cx="706120" cy="58419"/>
            </a:xfrm>
            <a:custGeom>
              <a:avLst/>
              <a:gdLst/>
              <a:ahLst/>
              <a:cxnLst/>
              <a:rect l="l" t="t" r="r" b="b"/>
              <a:pathLst>
                <a:path w="706120" h="58420">
                  <a:moveTo>
                    <a:pt x="705612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705612" y="57912"/>
                  </a:lnTo>
                  <a:lnTo>
                    <a:pt x="705612" y="0"/>
                  </a:lnTo>
                  <a:close/>
                </a:path>
              </a:pathLst>
            </a:custGeom>
            <a:solidFill>
              <a:srgbClr val="FF8D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3511295" y="5349240"/>
              <a:ext cx="495300" cy="58419"/>
            </a:xfrm>
            <a:custGeom>
              <a:avLst/>
              <a:gdLst/>
              <a:ahLst/>
              <a:cxnLst/>
              <a:rect l="l" t="t" r="r" b="b"/>
              <a:pathLst>
                <a:path w="495300" h="58420">
                  <a:moveTo>
                    <a:pt x="495300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495300" y="57912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2124" y="2672914"/>
            <a:ext cx="7612949" cy="29324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20546" y="1223517"/>
            <a:ext cx="684275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92804" algn="l"/>
              </a:tabLst>
            </a:pPr>
            <a:r>
              <a:rPr dirty="0" sz="2400" spc="-130">
                <a:latin typeface="Arial"/>
                <a:cs typeface="Arial"/>
              </a:rPr>
              <a:t>Cellranger</a:t>
            </a:r>
            <a:r>
              <a:rPr dirty="0" sz="2400" spc="-140">
                <a:latin typeface="Arial"/>
                <a:cs typeface="Arial"/>
              </a:rPr>
              <a:t> </a:t>
            </a:r>
            <a:r>
              <a:rPr dirty="0" sz="2400" spc="-125">
                <a:solidFill>
                  <a:srgbClr val="6FAC46"/>
                </a:solidFill>
                <a:latin typeface="Arial"/>
                <a:cs typeface="Arial"/>
              </a:rPr>
              <a:t>Count</a:t>
            </a:r>
            <a:r>
              <a:rPr dirty="0" sz="2400" spc="-11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2400" spc="-70">
                <a:latin typeface="Arial"/>
                <a:cs typeface="Arial"/>
              </a:rPr>
              <a:t>pipeline:	</a:t>
            </a:r>
            <a:r>
              <a:rPr dirty="0" u="heavy" sz="2400" spc="-215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"/>
                <a:cs typeface="Arial"/>
                <a:hlinkClick r:id="rId3"/>
              </a:rPr>
              <a:t>10X </a:t>
            </a:r>
            <a:r>
              <a:rPr dirty="0" u="heavy" sz="2400" spc="-16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"/>
                <a:cs typeface="Arial"/>
                <a:hlinkClick r:id="rId3"/>
              </a:rPr>
              <a:t>Genomics </a:t>
            </a:r>
            <a:r>
              <a:rPr dirty="0" u="heavy" sz="2400" spc="-7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"/>
                <a:cs typeface="Arial"/>
                <a:hlinkClick r:id="rId3"/>
              </a:rPr>
              <a:t>support</a:t>
            </a:r>
            <a:r>
              <a:rPr dirty="0" u="heavy" sz="2400" spc="-4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dirty="0" u="heavy" sz="2400" spc="-165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"/>
                <a:cs typeface="Arial"/>
                <a:hlinkClick r:id="rId3"/>
              </a:rPr>
              <a:t>page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43025" y="378663"/>
            <a:ext cx="629666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25">
                <a:latin typeface="Arial"/>
                <a:cs typeface="Arial"/>
              </a:rPr>
              <a:t>Mapping </a:t>
            </a:r>
            <a:r>
              <a:rPr dirty="0" sz="3200" spc="-170">
                <a:latin typeface="Arial"/>
                <a:cs typeface="Arial"/>
              </a:rPr>
              <a:t>and </a:t>
            </a:r>
            <a:r>
              <a:rPr dirty="0" sz="3200" spc="-160">
                <a:latin typeface="Arial"/>
                <a:cs typeface="Arial"/>
              </a:rPr>
              <a:t>Transcript</a:t>
            </a:r>
            <a:r>
              <a:rPr dirty="0" sz="3200" spc="-250">
                <a:latin typeface="Arial"/>
                <a:cs typeface="Arial"/>
              </a:rPr>
              <a:t> </a:t>
            </a:r>
            <a:r>
              <a:rPr dirty="0" sz="3200" spc="-95">
                <a:latin typeface="Arial"/>
                <a:cs typeface="Arial"/>
              </a:rPr>
              <a:t>Quantification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71141" y="2231389"/>
            <a:ext cx="4573270" cy="3295650"/>
            <a:chOff x="2871141" y="2231389"/>
            <a:chExt cx="4573270" cy="3295650"/>
          </a:xfrm>
        </p:grpSpPr>
        <p:sp>
          <p:nvSpPr>
            <p:cNvPr id="3" name="object 3"/>
            <p:cNvSpPr/>
            <p:nvPr/>
          </p:nvSpPr>
          <p:spPr>
            <a:xfrm>
              <a:off x="2871141" y="4660181"/>
              <a:ext cx="4572909" cy="86677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967227" y="2301239"/>
              <a:ext cx="3209544" cy="30982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932302" y="2266314"/>
              <a:ext cx="3279775" cy="3168650"/>
            </a:xfrm>
            <a:custGeom>
              <a:avLst/>
              <a:gdLst/>
              <a:ahLst/>
              <a:cxnLst/>
              <a:rect l="l" t="t" r="r" b="b"/>
              <a:pathLst>
                <a:path w="3279775" h="3168650">
                  <a:moveTo>
                    <a:pt x="0" y="3168142"/>
                  </a:moveTo>
                  <a:lnTo>
                    <a:pt x="3279394" y="3168142"/>
                  </a:lnTo>
                  <a:lnTo>
                    <a:pt x="3279394" y="0"/>
                  </a:lnTo>
                  <a:lnTo>
                    <a:pt x="0" y="0"/>
                  </a:lnTo>
                  <a:lnTo>
                    <a:pt x="0" y="3168142"/>
                  </a:lnTo>
                  <a:close/>
                </a:path>
              </a:pathLst>
            </a:custGeom>
            <a:ln w="698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3251961" y="2351913"/>
            <a:ext cx="114744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latin typeface="Comic Sans MS"/>
                <a:cs typeface="Comic Sans MS"/>
              </a:rPr>
              <a:t>Let’s </a:t>
            </a:r>
            <a:r>
              <a:rPr dirty="0" sz="1500" spc="-5">
                <a:latin typeface="Comic Sans MS"/>
                <a:cs typeface="Comic Sans MS"/>
              </a:rPr>
              <a:t>do</a:t>
            </a:r>
            <a:r>
              <a:rPr dirty="0" sz="1500" spc="-75">
                <a:latin typeface="Comic Sans MS"/>
                <a:cs typeface="Comic Sans MS"/>
              </a:rPr>
              <a:t> </a:t>
            </a:r>
            <a:r>
              <a:rPr dirty="0" sz="1500" spc="-5">
                <a:latin typeface="Comic Sans MS"/>
                <a:cs typeface="Comic Sans MS"/>
              </a:rPr>
              <a:t>bulk</a:t>
            </a:r>
            <a:endParaRPr sz="1500">
              <a:latin typeface="Comic Sans MS"/>
              <a:cs typeface="Comic Sans MS"/>
            </a:endParaRPr>
          </a:p>
          <a:p>
            <a:pPr marL="114935">
              <a:lnSpc>
                <a:spcPct val="100000"/>
              </a:lnSpc>
            </a:pPr>
            <a:r>
              <a:rPr dirty="0" sz="1500" spc="-5">
                <a:latin typeface="Comic Sans MS"/>
                <a:cs typeface="Comic Sans MS"/>
              </a:rPr>
              <a:t>RNA-seq…</a:t>
            </a:r>
            <a:endParaRPr sz="15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16855" y="2418715"/>
            <a:ext cx="1172210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940">
              <a:lnSpc>
                <a:spcPct val="100000"/>
              </a:lnSpc>
              <a:spcBef>
                <a:spcPts val="100"/>
              </a:spcBef>
            </a:pPr>
            <a:r>
              <a:rPr dirty="0" sz="1500" spc="-5">
                <a:latin typeface="Impact"/>
                <a:cs typeface="Impact"/>
              </a:rPr>
              <a:t>Heterogeneity</a:t>
            </a:r>
            <a:endParaRPr sz="1500">
              <a:latin typeface="Impact"/>
              <a:cs typeface="Impact"/>
            </a:endParaRPr>
          </a:p>
          <a:p>
            <a:pPr marL="12700">
              <a:lnSpc>
                <a:spcPct val="100000"/>
              </a:lnSpc>
            </a:pPr>
            <a:r>
              <a:rPr dirty="0" sz="1500" spc="-10">
                <a:latin typeface="Impact"/>
                <a:cs typeface="Impact"/>
              </a:rPr>
              <a:t>is</a:t>
            </a:r>
            <a:r>
              <a:rPr dirty="0" sz="1500" spc="-75">
                <a:latin typeface="Impact"/>
                <a:cs typeface="Impact"/>
              </a:rPr>
              <a:t> </a:t>
            </a:r>
            <a:r>
              <a:rPr dirty="0" sz="1500" spc="-5">
                <a:latin typeface="Impact"/>
                <a:cs typeface="Impact"/>
              </a:rPr>
              <a:t>EVERYWHERE</a:t>
            </a:r>
            <a:endParaRPr sz="1500">
              <a:latin typeface="Impact"/>
              <a:cs typeface="Impac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451863" y="1210437"/>
            <a:ext cx="6245225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260"/>
              <a:t>Why </a:t>
            </a:r>
            <a:r>
              <a:rPr dirty="0" spc="-325"/>
              <a:t>Sequence </a:t>
            </a:r>
            <a:r>
              <a:rPr dirty="0" spc="-295"/>
              <a:t>Single</a:t>
            </a:r>
            <a:r>
              <a:rPr dirty="0" spc="-155"/>
              <a:t> </a:t>
            </a:r>
            <a:r>
              <a:rPr dirty="0" spc="-340"/>
              <a:t>Cells?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84657"/>
            <a:ext cx="702818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35"/>
              <a:t>Digital </a:t>
            </a:r>
            <a:r>
              <a:rPr dirty="0" sz="3600" spc="-285"/>
              <a:t>Gene </a:t>
            </a:r>
            <a:r>
              <a:rPr dirty="0" sz="3600" spc="-229"/>
              <a:t>Expression, </a:t>
            </a:r>
            <a:r>
              <a:rPr dirty="0" sz="3600" spc="-85">
                <a:solidFill>
                  <a:srgbClr val="6FAC46"/>
                </a:solidFill>
              </a:rPr>
              <a:t>Not</a:t>
            </a:r>
            <a:r>
              <a:rPr dirty="0" sz="3600" spc="-110">
                <a:solidFill>
                  <a:srgbClr val="6FAC46"/>
                </a:solidFill>
              </a:rPr>
              <a:t> </a:t>
            </a:r>
            <a:r>
              <a:rPr dirty="0" sz="3600" spc="-280">
                <a:solidFill>
                  <a:srgbClr val="6FAC46"/>
                </a:solidFill>
              </a:rPr>
              <a:t>Coverage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3572255" y="2467355"/>
            <a:ext cx="5094746" cy="9738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32663" y="2613152"/>
            <a:ext cx="3268979" cy="27533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30810" marR="127000">
              <a:lnSpc>
                <a:spcPct val="100299"/>
              </a:lnSpc>
              <a:spcBef>
                <a:spcPts val="90"/>
              </a:spcBef>
            </a:pPr>
            <a:r>
              <a:rPr dirty="0" sz="2100" spc="-145" b="1">
                <a:latin typeface="Arial"/>
                <a:cs typeface="Arial"/>
              </a:rPr>
              <a:t>“Deep” </a:t>
            </a:r>
            <a:r>
              <a:rPr dirty="0" sz="2100" spc="-185" b="1">
                <a:latin typeface="Arial"/>
                <a:cs typeface="Arial"/>
              </a:rPr>
              <a:t>Single </a:t>
            </a:r>
            <a:r>
              <a:rPr dirty="0" sz="2100" spc="-170" b="1">
                <a:latin typeface="Arial"/>
                <a:cs typeface="Arial"/>
              </a:rPr>
              <a:t>Cell </a:t>
            </a:r>
            <a:r>
              <a:rPr dirty="0" sz="2100" spc="-165" b="1">
                <a:latin typeface="Arial"/>
                <a:cs typeface="Arial"/>
              </a:rPr>
              <a:t>Libraries  </a:t>
            </a:r>
            <a:r>
              <a:rPr dirty="0" sz="1800" spc="-10">
                <a:latin typeface="Carlito"/>
                <a:cs typeface="Carlito"/>
              </a:rPr>
              <a:t>Well-based, </a:t>
            </a:r>
            <a:r>
              <a:rPr dirty="0" sz="1800">
                <a:latin typeface="Carlito"/>
                <a:cs typeface="Carlito"/>
              </a:rPr>
              <a:t>eg. </a:t>
            </a:r>
            <a:r>
              <a:rPr dirty="0" sz="1800" spc="-5">
                <a:latin typeface="Carlito"/>
                <a:cs typeface="Carlito"/>
              </a:rPr>
              <a:t>SmartSeq  Fluidigm</a:t>
            </a:r>
            <a:r>
              <a:rPr dirty="0" sz="1800" spc="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C1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dirty="0" sz="2100" spc="-10" b="1">
                <a:latin typeface="Carlito"/>
                <a:cs typeface="Carlito"/>
              </a:rPr>
              <a:t>Droplet </a:t>
            </a:r>
            <a:r>
              <a:rPr dirty="0" sz="2100" spc="-125" b="1">
                <a:latin typeface="Arial"/>
                <a:cs typeface="Arial"/>
              </a:rPr>
              <a:t>– </a:t>
            </a:r>
            <a:r>
              <a:rPr dirty="0" sz="2100" b="1">
                <a:latin typeface="Carlito"/>
                <a:cs typeface="Carlito"/>
              </a:rPr>
              <a:t>Based DGE</a:t>
            </a:r>
            <a:r>
              <a:rPr dirty="0" sz="2100" spc="-50" b="1">
                <a:latin typeface="Carlito"/>
                <a:cs typeface="Carlito"/>
              </a:rPr>
              <a:t> </a:t>
            </a:r>
            <a:r>
              <a:rPr dirty="0" sz="2100" spc="-5" b="1">
                <a:latin typeface="Carlito"/>
                <a:cs typeface="Carlito"/>
              </a:rPr>
              <a:t>libraries</a:t>
            </a:r>
            <a:endParaRPr sz="2100">
              <a:latin typeface="Carlito"/>
              <a:cs typeface="Carlito"/>
            </a:endParaRPr>
          </a:p>
          <a:p>
            <a:pPr marL="969644" marR="967740" indent="228600">
              <a:lnSpc>
                <a:spcPct val="100000"/>
              </a:lnSpc>
              <a:spcBef>
                <a:spcPts val="10"/>
              </a:spcBef>
            </a:pPr>
            <a:r>
              <a:rPr dirty="0" sz="1800" spc="-10">
                <a:latin typeface="Carlito"/>
                <a:cs typeface="Carlito"/>
              </a:rPr>
              <a:t>Drop-Seq  </a:t>
            </a:r>
            <a:r>
              <a:rPr dirty="0" sz="1800">
                <a:latin typeface="Carlito"/>
                <a:cs typeface="Carlito"/>
              </a:rPr>
              <a:t>10X</a:t>
            </a:r>
            <a:r>
              <a:rPr dirty="0" sz="1800" spc="-70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Genomics</a:t>
            </a:r>
            <a:endParaRPr sz="1800">
              <a:latin typeface="Carlito"/>
              <a:cs typeface="Carlito"/>
            </a:endParaRPr>
          </a:p>
          <a:p>
            <a:pPr marL="1221105">
              <a:lnSpc>
                <a:spcPct val="100000"/>
              </a:lnSpc>
            </a:pPr>
            <a:r>
              <a:rPr dirty="0" sz="1800" spc="-10">
                <a:latin typeface="Carlito"/>
                <a:cs typeface="Carlito"/>
              </a:rPr>
              <a:t>Seq-Well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572255" y="4756086"/>
            <a:ext cx="5076825" cy="236854"/>
            <a:chOff x="3572255" y="4756086"/>
            <a:chExt cx="5076825" cy="236854"/>
          </a:xfrm>
        </p:grpSpPr>
        <p:sp>
          <p:nvSpPr>
            <p:cNvPr id="6" name="object 6"/>
            <p:cNvSpPr/>
            <p:nvPr/>
          </p:nvSpPr>
          <p:spPr>
            <a:xfrm>
              <a:off x="3572255" y="4791455"/>
              <a:ext cx="5076463" cy="20116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230361" y="4783073"/>
              <a:ext cx="409575" cy="0"/>
            </a:xfrm>
            <a:custGeom>
              <a:avLst/>
              <a:gdLst/>
              <a:ahLst/>
              <a:cxnLst/>
              <a:rect l="l" t="t" r="r" b="b"/>
              <a:pathLst>
                <a:path w="409575" h="0">
                  <a:moveTo>
                    <a:pt x="0" y="0"/>
                  </a:moveTo>
                  <a:lnTo>
                    <a:pt x="409575" y="0"/>
                  </a:lnTo>
                </a:path>
              </a:pathLst>
            </a:custGeom>
            <a:ln w="539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8068818" y="4658105"/>
            <a:ext cx="571500" cy="0"/>
          </a:xfrm>
          <a:custGeom>
            <a:avLst/>
            <a:gdLst/>
            <a:ahLst/>
            <a:cxnLst/>
            <a:rect l="l" t="t" r="r" b="b"/>
            <a:pathLst>
              <a:path w="571500" h="0">
                <a:moveTo>
                  <a:pt x="0" y="0"/>
                </a:moveTo>
                <a:lnTo>
                  <a:pt x="571500" y="0"/>
                </a:lnTo>
              </a:path>
            </a:pathLst>
          </a:custGeom>
          <a:ln w="5397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230361" y="4554473"/>
            <a:ext cx="409575" cy="0"/>
          </a:xfrm>
          <a:custGeom>
            <a:avLst/>
            <a:gdLst/>
            <a:ahLst/>
            <a:cxnLst/>
            <a:rect l="l" t="t" r="r" b="b"/>
            <a:pathLst>
              <a:path w="409575" h="0">
                <a:moveTo>
                  <a:pt x="0" y="0"/>
                </a:moveTo>
                <a:lnTo>
                  <a:pt x="409575" y="0"/>
                </a:lnTo>
              </a:path>
            </a:pathLst>
          </a:custGeom>
          <a:ln w="5397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07566" y="2055495"/>
            <a:ext cx="3065780" cy="3830954"/>
            <a:chOff x="1107566" y="2055495"/>
            <a:chExt cx="3065780" cy="3830954"/>
          </a:xfrm>
        </p:grpSpPr>
        <p:sp>
          <p:nvSpPr>
            <p:cNvPr id="3" name="object 3"/>
            <p:cNvSpPr/>
            <p:nvPr/>
          </p:nvSpPr>
          <p:spPr>
            <a:xfrm>
              <a:off x="1117091" y="2065020"/>
              <a:ext cx="3046476" cy="381152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12329" y="2060257"/>
              <a:ext cx="3056255" cy="3821429"/>
            </a:xfrm>
            <a:custGeom>
              <a:avLst/>
              <a:gdLst/>
              <a:ahLst/>
              <a:cxnLst/>
              <a:rect l="l" t="t" r="r" b="b"/>
              <a:pathLst>
                <a:path w="3056254" h="3821429">
                  <a:moveTo>
                    <a:pt x="0" y="3821049"/>
                  </a:moveTo>
                  <a:lnTo>
                    <a:pt x="3056001" y="3821049"/>
                  </a:lnTo>
                  <a:lnTo>
                    <a:pt x="3056001" y="0"/>
                  </a:lnTo>
                  <a:lnTo>
                    <a:pt x="0" y="0"/>
                  </a:lnTo>
                  <a:lnTo>
                    <a:pt x="0" y="3821049"/>
                  </a:lnTo>
                  <a:close/>
                </a:path>
              </a:pathLst>
            </a:custGeom>
            <a:ln w="9525">
              <a:solidFill>
                <a:srgbClr val="D57E4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2352801" y="5950407"/>
            <a:ext cx="45465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D57E45"/>
                </a:solidFill>
                <a:latin typeface="Carlito"/>
                <a:cs typeface="Carlito"/>
              </a:rPr>
              <a:t>Cel</a:t>
            </a:r>
            <a:r>
              <a:rPr dirty="0" sz="1800" spc="-10">
                <a:solidFill>
                  <a:srgbClr val="D57E45"/>
                </a:solidFill>
                <a:latin typeface="Carlito"/>
                <a:cs typeface="Carlito"/>
              </a:rPr>
              <a:t>l</a:t>
            </a:r>
            <a:r>
              <a:rPr dirty="0" sz="1800">
                <a:solidFill>
                  <a:srgbClr val="D57E45"/>
                </a:solidFill>
                <a:latin typeface="Carlito"/>
                <a:cs typeface="Carlito"/>
              </a:rPr>
              <a:t>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9731" y="3878406"/>
            <a:ext cx="254000" cy="60833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z="1800">
                <a:solidFill>
                  <a:srgbClr val="D57E45"/>
                </a:solidFill>
                <a:latin typeface="Carlito"/>
                <a:cs typeface="Carlito"/>
              </a:rPr>
              <a:t>G</a:t>
            </a:r>
            <a:r>
              <a:rPr dirty="0" sz="1800" spc="5">
                <a:solidFill>
                  <a:srgbClr val="D57E45"/>
                </a:solidFill>
                <a:latin typeface="Carlito"/>
                <a:cs typeface="Carlito"/>
              </a:rPr>
              <a:t>e</a:t>
            </a:r>
            <a:r>
              <a:rPr dirty="0" sz="1800" spc="-5">
                <a:solidFill>
                  <a:srgbClr val="D57E45"/>
                </a:solidFill>
                <a:latin typeface="Carlito"/>
                <a:cs typeface="Carlito"/>
              </a:rPr>
              <a:t>n</a:t>
            </a:r>
            <a:r>
              <a:rPr dirty="0" sz="1800">
                <a:solidFill>
                  <a:srgbClr val="D57E45"/>
                </a:solidFill>
                <a:latin typeface="Carlito"/>
                <a:cs typeface="Carlito"/>
              </a:rPr>
              <a:t>es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69542" y="1732025"/>
            <a:ext cx="19812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10">
                <a:latin typeface="Arial"/>
                <a:cs typeface="Arial"/>
              </a:rPr>
              <a:t>Gene-Cell </a:t>
            </a:r>
            <a:r>
              <a:rPr dirty="0" sz="1600" spc="-145">
                <a:latin typeface="Arial"/>
                <a:cs typeface="Arial"/>
              </a:rPr>
              <a:t>Sparse</a:t>
            </a:r>
            <a:r>
              <a:rPr dirty="0" sz="1600" spc="-105">
                <a:latin typeface="Arial"/>
                <a:cs typeface="Arial"/>
              </a:rPr>
              <a:t> </a:t>
            </a:r>
            <a:r>
              <a:rPr dirty="0" sz="1600" spc="-30">
                <a:latin typeface="Arial"/>
                <a:cs typeface="Arial"/>
              </a:rPr>
              <a:t>Matrix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07542" y="684657"/>
            <a:ext cx="652462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315"/>
              <a:t>Sparse </a:t>
            </a:r>
            <a:r>
              <a:rPr dirty="0" sz="3600" spc="-185"/>
              <a:t>sampling </a:t>
            </a:r>
            <a:r>
              <a:rPr dirty="0" sz="3600" spc="-30"/>
              <a:t>of </a:t>
            </a:r>
            <a:r>
              <a:rPr dirty="0" sz="3600" spc="-235"/>
              <a:t>gene</a:t>
            </a:r>
            <a:r>
              <a:rPr dirty="0" sz="3600" spc="-229"/>
              <a:t> </a:t>
            </a:r>
            <a:r>
              <a:rPr dirty="0" sz="3600" spc="-210"/>
              <a:t>expression</a:t>
            </a:r>
            <a:endParaRPr sz="3600"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593844" y="2258186"/>
          <a:ext cx="3921759" cy="14636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5035"/>
                <a:gridCol w="1646554"/>
                <a:gridCol w="1358900"/>
              </a:tblGrid>
              <a:tr h="725551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 spc="-55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Top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3048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 marL="483870" marR="13716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Gene  Exp</a:t>
                      </a:r>
                      <a:r>
                        <a:rPr dirty="0" sz="1800" spc="-25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r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ession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3048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C7C30"/>
                    </a:solidFill>
                  </a:tcPr>
                </a:tc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US</a:t>
                      </a:r>
                      <a:r>
                        <a:rPr dirty="0" sz="1800" spc="-20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Wealth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3048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C7C30"/>
                    </a:solidFill>
                  </a:tcPr>
                </a:tc>
              </a:tr>
              <a:tr h="725423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5">
                          <a:latin typeface="Carlito"/>
                          <a:cs typeface="Carlito"/>
                        </a:rPr>
                        <a:t>1%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31115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48387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5">
                          <a:latin typeface="Carlito"/>
                          <a:cs typeface="Carlito"/>
                        </a:rPr>
                        <a:t>15%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31115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5">
                          <a:latin typeface="Carlito"/>
                          <a:cs typeface="Carlito"/>
                        </a:rPr>
                        <a:t>35%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31115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4593844" y="3778758"/>
          <a:ext cx="3921760" cy="1419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3610"/>
                <a:gridCol w="1307465"/>
                <a:gridCol w="1670685"/>
              </a:tblGrid>
              <a:tr h="668693">
                <a:tc>
                  <a:txBody>
                    <a:bodyPr/>
                    <a:lstStyle/>
                    <a:p>
                      <a:pPr marL="92075">
                        <a:lnSpc>
                          <a:spcPts val="1960"/>
                        </a:lnSpc>
                      </a:pPr>
                      <a:r>
                        <a:rPr dirty="0" sz="1800" spc="-5">
                          <a:latin typeface="Carlito"/>
                          <a:cs typeface="Carlito"/>
                        </a:rPr>
                        <a:t>10%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</a:pPr>
                      <a:r>
                        <a:rPr dirty="0" sz="1800" spc="-5">
                          <a:latin typeface="Carlito"/>
                          <a:cs typeface="Carlito"/>
                        </a:rPr>
                        <a:t>55%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55930">
                        <a:lnSpc>
                          <a:spcPts val="1960"/>
                        </a:lnSpc>
                      </a:pPr>
                      <a:r>
                        <a:rPr dirty="0" sz="1800" spc="-5">
                          <a:latin typeface="Carlito"/>
                          <a:cs typeface="Carlito"/>
                        </a:rPr>
                        <a:t>73%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0"/>
                </a:tc>
              </a:tr>
              <a:tr h="725512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5">
                          <a:latin typeface="Carlito"/>
                          <a:cs typeface="Carlito"/>
                        </a:rPr>
                        <a:t>20%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31115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5">
                          <a:latin typeface="Carlito"/>
                          <a:cs typeface="Carlito"/>
                        </a:rPr>
                        <a:t>73%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31115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45593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5">
                          <a:latin typeface="Carlito"/>
                          <a:cs typeface="Carlito"/>
                        </a:rPr>
                        <a:t>86%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31115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444449"/>
            <a:ext cx="542226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360"/>
              <a:t>Basic </a:t>
            </a:r>
            <a:r>
              <a:rPr dirty="0" spc="-425">
                <a:solidFill>
                  <a:srgbClr val="00AF50"/>
                </a:solidFill>
              </a:rPr>
              <a:t>scRNAseq</a:t>
            </a:r>
            <a:r>
              <a:rPr dirty="0" spc="-204">
                <a:solidFill>
                  <a:srgbClr val="00AF50"/>
                </a:solidFill>
              </a:rPr>
              <a:t> </a:t>
            </a:r>
            <a:r>
              <a:rPr dirty="0" spc="-130"/>
              <a:t>pipeline</a:t>
            </a:r>
          </a:p>
        </p:txBody>
      </p:sp>
      <p:sp>
        <p:nvSpPr>
          <p:cNvPr id="3" name="object 3"/>
          <p:cNvSpPr/>
          <p:nvPr/>
        </p:nvSpPr>
        <p:spPr>
          <a:xfrm>
            <a:off x="5231399" y="1284028"/>
            <a:ext cx="3374090" cy="25000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76476" y="4137424"/>
            <a:ext cx="6636310" cy="26632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81672" y="1401063"/>
          <a:ext cx="2659380" cy="2293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1970"/>
                <a:gridCol w="534670"/>
                <a:gridCol w="528320"/>
                <a:gridCol w="527685"/>
                <a:gridCol w="527685"/>
              </a:tblGrid>
              <a:tr h="4394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33679" marR="103505" indent="-11620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100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G</a:t>
                      </a:r>
                      <a:r>
                        <a:rPr dirty="0" sz="1100" spc="-5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en</a:t>
                      </a:r>
                      <a:r>
                        <a:rPr dirty="0" sz="1100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e  </a:t>
                      </a:r>
                      <a:r>
                        <a:rPr dirty="0" sz="1100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1</a:t>
                      </a:r>
                      <a:endParaRPr sz="1100">
                        <a:latin typeface="Carlito"/>
                        <a:cs typeface="Carlito"/>
                      </a:endParaRPr>
                    </a:p>
                  </a:txBody>
                  <a:tcPr marL="0" marR="0" marB="0" marT="4318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27329" marR="103505" indent="-11620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100" spc="5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G</a:t>
                      </a:r>
                      <a:r>
                        <a:rPr dirty="0" sz="1100" spc="-5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en</a:t>
                      </a:r>
                      <a:r>
                        <a:rPr dirty="0" sz="1100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e  </a:t>
                      </a:r>
                      <a:r>
                        <a:rPr dirty="0" sz="1100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2</a:t>
                      </a:r>
                      <a:endParaRPr sz="1100">
                        <a:latin typeface="Carlito"/>
                        <a:cs typeface="Carlito"/>
                      </a:endParaRPr>
                    </a:p>
                  </a:txBody>
                  <a:tcPr marL="0" marR="0" marB="0" marT="4318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26695" marR="103505" indent="-11620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100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G</a:t>
                      </a:r>
                      <a:r>
                        <a:rPr dirty="0" sz="1100" spc="-5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en</a:t>
                      </a:r>
                      <a:r>
                        <a:rPr dirty="0" sz="1100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e  </a:t>
                      </a:r>
                      <a:r>
                        <a:rPr dirty="0" sz="1100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3</a:t>
                      </a:r>
                      <a:endParaRPr sz="1100">
                        <a:latin typeface="Carlito"/>
                        <a:cs typeface="Carlito"/>
                      </a:endParaRPr>
                    </a:p>
                  </a:txBody>
                  <a:tcPr marL="0" marR="0" marB="0" marT="4318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26695" marR="102870" indent="-11620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100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G</a:t>
                      </a:r>
                      <a:r>
                        <a:rPr dirty="0" sz="1100" spc="-5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en</a:t>
                      </a:r>
                      <a:r>
                        <a:rPr dirty="0" sz="1100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e  </a:t>
                      </a:r>
                      <a:r>
                        <a:rPr dirty="0" sz="1100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4</a:t>
                      </a:r>
                      <a:endParaRPr sz="1100">
                        <a:latin typeface="Carlito"/>
                        <a:cs typeface="Carlito"/>
                      </a:endParaRPr>
                    </a:p>
                  </a:txBody>
                  <a:tcPr marL="0" marR="0" marB="0" marT="43180">
                    <a:solidFill>
                      <a:srgbClr val="000000"/>
                    </a:solidFill>
                  </a:tcPr>
                </a:tc>
              </a:tr>
              <a:tr h="364489">
                <a:tc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dirty="0" sz="1100" spc="-5">
                          <a:latin typeface="Carlito"/>
                          <a:cs typeface="Carlito"/>
                        </a:rPr>
                        <a:t>Cell1</a:t>
                      </a:r>
                      <a:endParaRPr sz="1100">
                        <a:latin typeface="Carlito"/>
                        <a:cs typeface="Carlito"/>
                      </a:endParaRPr>
                    </a:p>
                  </a:txBody>
                  <a:tcPr marL="0" marR="0" marB="0" marT="86995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233679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dirty="0" sz="1100">
                          <a:latin typeface="Carlito"/>
                          <a:cs typeface="Carlito"/>
                        </a:rPr>
                        <a:t>0</a:t>
                      </a:r>
                      <a:endParaRPr sz="1100">
                        <a:latin typeface="Carlito"/>
                        <a:cs typeface="Carlito"/>
                      </a:endParaRPr>
                    </a:p>
                  </a:txBody>
                  <a:tcPr marL="0" marR="0" marB="0" marT="86995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dirty="0" sz="1100">
                          <a:latin typeface="Carlito"/>
                          <a:cs typeface="Carlito"/>
                        </a:rPr>
                        <a:t>0</a:t>
                      </a:r>
                      <a:endParaRPr sz="1100">
                        <a:latin typeface="Carlito"/>
                        <a:cs typeface="Carlito"/>
                      </a:endParaRPr>
                    </a:p>
                  </a:txBody>
                  <a:tcPr marL="0" marR="0" marB="0" marT="86995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dirty="0" sz="1100">
                          <a:latin typeface="Carlito"/>
                          <a:cs typeface="Carlito"/>
                        </a:rPr>
                        <a:t>4</a:t>
                      </a:r>
                      <a:endParaRPr sz="1100">
                        <a:latin typeface="Carlito"/>
                        <a:cs typeface="Carlito"/>
                      </a:endParaRPr>
                    </a:p>
                  </a:txBody>
                  <a:tcPr marL="0" marR="0" marB="0" marT="86995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20979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dirty="0" sz="1100">
                          <a:latin typeface="Carlito"/>
                          <a:cs typeface="Carlito"/>
                        </a:rPr>
                        <a:t>1</a:t>
                      </a:r>
                      <a:endParaRPr sz="1100">
                        <a:latin typeface="Carlito"/>
                        <a:cs typeface="Carlito"/>
                      </a:endParaRPr>
                    </a:p>
                  </a:txBody>
                  <a:tcPr marL="0" marR="0" marB="0" marT="86995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dirty="0" sz="1100" spc="-5">
                          <a:latin typeface="Carlito"/>
                          <a:cs typeface="Carlito"/>
                        </a:rPr>
                        <a:t>Cell2</a:t>
                      </a:r>
                      <a:endParaRPr sz="1100">
                        <a:latin typeface="Carlito"/>
                        <a:cs typeface="Carlito"/>
                      </a:endParaRPr>
                    </a:p>
                  </a:txBody>
                  <a:tcPr marL="0" marR="0" marB="0" marT="93345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3679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dirty="0" sz="1100">
                          <a:latin typeface="Carlito"/>
                          <a:cs typeface="Carlito"/>
                        </a:rPr>
                        <a:t>0</a:t>
                      </a:r>
                      <a:endParaRPr sz="1100">
                        <a:latin typeface="Carlito"/>
                        <a:cs typeface="Carlito"/>
                      </a:endParaRPr>
                    </a:p>
                  </a:txBody>
                  <a:tcPr marL="0" marR="0" marB="0" marT="93345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dirty="0" sz="1100">
                          <a:latin typeface="Carlito"/>
                          <a:cs typeface="Carlito"/>
                        </a:rPr>
                        <a:t>1</a:t>
                      </a:r>
                      <a:endParaRPr sz="1100">
                        <a:latin typeface="Carlito"/>
                        <a:cs typeface="Carlito"/>
                      </a:endParaRPr>
                    </a:p>
                  </a:txBody>
                  <a:tcPr marL="0" marR="0" marB="0" marT="93345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dirty="0" sz="1100">
                          <a:latin typeface="Carlito"/>
                          <a:cs typeface="Carlito"/>
                        </a:rPr>
                        <a:t>0</a:t>
                      </a:r>
                      <a:endParaRPr sz="1100">
                        <a:latin typeface="Carlito"/>
                        <a:cs typeface="Carlito"/>
                      </a:endParaRPr>
                    </a:p>
                  </a:txBody>
                  <a:tcPr marL="0" marR="0" marB="0" marT="93345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8351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dirty="0" sz="1100" spc="5">
                          <a:latin typeface="Carlito"/>
                          <a:cs typeface="Carlito"/>
                        </a:rPr>
                        <a:t>12</a:t>
                      </a:r>
                      <a:endParaRPr sz="1100">
                        <a:latin typeface="Carlito"/>
                        <a:cs typeface="Carlito"/>
                      </a:endParaRPr>
                    </a:p>
                  </a:txBody>
                  <a:tcPr marL="0" marR="0" marB="0" marT="93345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dirty="0" sz="1100" spc="-5">
                          <a:latin typeface="Carlito"/>
                          <a:cs typeface="Carlito"/>
                        </a:rPr>
                        <a:t>Cell3</a:t>
                      </a:r>
                      <a:endParaRPr sz="1100">
                        <a:latin typeface="Carlito"/>
                        <a:cs typeface="Carlito"/>
                      </a:endParaRPr>
                    </a:p>
                  </a:txBody>
                  <a:tcPr marL="0" marR="0" marB="0" marT="93345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233679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dirty="0" sz="1100">
                          <a:latin typeface="Carlito"/>
                          <a:cs typeface="Carlito"/>
                        </a:rPr>
                        <a:t>0</a:t>
                      </a:r>
                      <a:endParaRPr sz="1100">
                        <a:latin typeface="Carlito"/>
                        <a:cs typeface="Carlito"/>
                      </a:endParaRPr>
                    </a:p>
                  </a:txBody>
                  <a:tcPr marL="0" marR="0" marB="0" marT="93345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dirty="0" sz="1100">
                          <a:latin typeface="Carlito"/>
                          <a:cs typeface="Carlito"/>
                        </a:rPr>
                        <a:t>0</a:t>
                      </a:r>
                      <a:endParaRPr sz="1100">
                        <a:latin typeface="Carlito"/>
                        <a:cs typeface="Carlito"/>
                      </a:endParaRPr>
                    </a:p>
                  </a:txBody>
                  <a:tcPr marL="0" marR="0" marB="0" marT="93345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dirty="0" sz="1100">
                          <a:latin typeface="Carlito"/>
                          <a:cs typeface="Carlito"/>
                        </a:rPr>
                        <a:t>0</a:t>
                      </a:r>
                      <a:endParaRPr sz="1100">
                        <a:latin typeface="Carlito"/>
                        <a:cs typeface="Carlito"/>
                      </a:endParaRPr>
                    </a:p>
                  </a:txBody>
                  <a:tcPr marL="0" marR="0" marB="0" marT="93345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8351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dirty="0" sz="1100" spc="5">
                          <a:latin typeface="Carlito"/>
                          <a:cs typeface="Carlito"/>
                        </a:rPr>
                        <a:t>11</a:t>
                      </a:r>
                      <a:endParaRPr sz="1100">
                        <a:latin typeface="Carlito"/>
                        <a:cs typeface="Carlito"/>
                      </a:endParaRPr>
                    </a:p>
                  </a:txBody>
                  <a:tcPr marL="0" marR="0" marB="0" marT="93345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dirty="0" sz="1100" spc="-5">
                          <a:latin typeface="Carlito"/>
                          <a:cs typeface="Carlito"/>
                        </a:rPr>
                        <a:t>Cell4</a:t>
                      </a:r>
                      <a:endParaRPr sz="1100">
                        <a:latin typeface="Carlito"/>
                        <a:cs typeface="Carlito"/>
                      </a:endParaRPr>
                    </a:p>
                  </a:txBody>
                  <a:tcPr marL="0" marR="0" marB="0" marT="93345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3679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dirty="0" sz="1100">
                          <a:latin typeface="Carlito"/>
                          <a:cs typeface="Carlito"/>
                        </a:rPr>
                        <a:t>5</a:t>
                      </a:r>
                      <a:endParaRPr sz="1100">
                        <a:latin typeface="Carlito"/>
                        <a:cs typeface="Carlito"/>
                      </a:endParaRPr>
                    </a:p>
                  </a:txBody>
                  <a:tcPr marL="0" marR="0" marB="0" marT="93345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dirty="0" sz="1100">
                          <a:latin typeface="Carlito"/>
                          <a:cs typeface="Carlito"/>
                        </a:rPr>
                        <a:t>0</a:t>
                      </a:r>
                      <a:endParaRPr sz="1100">
                        <a:latin typeface="Carlito"/>
                        <a:cs typeface="Carlito"/>
                      </a:endParaRPr>
                    </a:p>
                  </a:txBody>
                  <a:tcPr marL="0" marR="0" marB="0" marT="93345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dirty="0" sz="1100">
                          <a:latin typeface="Carlito"/>
                          <a:cs typeface="Carlito"/>
                        </a:rPr>
                        <a:t>0</a:t>
                      </a:r>
                      <a:endParaRPr sz="1100">
                        <a:latin typeface="Carlito"/>
                        <a:cs typeface="Carlito"/>
                      </a:endParaRPr>
                    </a:p>
                  </a:txBody>
                  <a:tcPr marL="0" marR="0" marB="0" marT="93345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0979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dirty="0" sz="1100">
                          <a:latin typeface="Carlito"/>
                          <a:cs typeface="Carlito"/>
                        </a:rPr>
                        <a:t>2</a:t>
                      </a:r>
                      <a:endParaRPr sz="1100">
                        <a:latin typeface="Carlito"/>
                        <a:cs typeface="Carlito"/>
                      </a:endParaRPr>
                    </a:p>
                  </a:txBody>
                  <a:tcPr marL="0" marR="0" marB="0" marT="93345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dirty="0" sz="1100" spc="-5">
                          <a:latin typeface="Carlito"/>
                          <a:cs typeface="Carlito"/>
                        </a:rPr>
                        <a:t>Cell5</a:t>
                      </a:r>
                      <a:endParaRPr sz="1100">
                        <a:latin typeface="Carlito"/>
                        <a:cs typeface="Carlito"/>
                      </a:endParaRPr>
                    </a:p>
                  </a:txBody>
                  <a:tcPr marL="0" marR="0" marB="0" marT="93345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9812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dirty="0" sz="1100">
                          <a:latin typeface="Carlito"/>
                          <a:cs typeface="Carlito"/>
                        </a:rPr>
                        <a:t>20</a:t>
                      </a:r>
                      <a:endParaRPr sz="1100">
                        <a:latin typeface="Carlito"/>
                        <a:cs typeface="Carlito"/>
                      </a:endParaRPr>
                    </a:p>
                  </a:txBody>
                  <a:tcPr marL="0" marR="0" marB="0" marT="93345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dirty="0" sz="1100">
                          <a:latin typeface="Carlito"/>
                          <a:cs typeface="Carlito"/>
                        </a:rPr>
                        <a:t>1</a:t>
                      </a:r>
                      <a:endParaRPr sz="1100">
                        <a:latin typeface="Carlito"/>
                        <a:cs typeface="Carlito"/>
                      </a:endParaRPr>
                    </a:p>
                  </a:txBody>
                  <a:tcPr marL="0" marR="0" marB="0" marT="93345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dirty="0" sz="1100">
                          <a:latin typeface="Carlito"/>
                          <a:cs typeface="Carlito"/>
                        </a:rPr>
                        <a:t>0</a:t>
                      </a:r>
                      <a:endParaRPr sz="1100">
                        <a:latin typeface="Carlito"/>
                        <a:cs typeface="Carlito"/>
                      </a:endParaRPr>
                    </a:p>
                  </a:txBody>
                  <a:tcPr marL="0" marR="0" marB="0" marT="93345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20979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dirty="0" sz="1100">
                          <a:latin typeface="Carlito"/>
                          <a:cs typeface="Carlito"/>
                        </a:rPr>
                        <a:t>0</a:t>
                      </a:r>
                      <a:endParaRPr sz="1100">
                        <a:latin typeface="Carlito"/>
                        <a:cs typeface="Carlito"/>
                      </a:endParaRPr>
                    </a:p>
                  </a:txBody>
                  <a:tcPr marL="0" marR="0" marB="0" marT="93345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201927" y="3739133"/>
            <a:ext cx="21882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rlito"/>
                <a:cs typeface="Carlito"/>
              </a:rPr>
              <a:t>25,000+ Dimensions</a:t>
            </a:r>
            <a:r>
              <a:rPr dirty="0" sz="1800" spc="-15">
                <a:latin typeface="Carlito"/>
                <a:cs typeface="Carlito"/>
              </a:rPr>
              <a:t> </a:t>
            </a:r>
            <a:r>
              <a:rPr dirty="0" sz="1800" spc="50">
                <a:latin typeface="Wingdings"/>
                <a:cs typeface="Wingdings"/>
              </a:rPr>
              <a:t>→</a:t>
            </a:r>
            <a:endParaRPr sz="1800">
              <a:latin typeface="Wingdings"/>
              <a:cs typeface="Wingding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646995" y="1967547"/>
            <a:ext cx="1191895" cy="745490"/>
            <a:chOff x="3646995" y="1967547"/>
            <a:chExt cx="1191895" cy="745490"/>
          </a:xfrm>
        </p:grpSpPr>
        <p:sp>
          <p:nvSpPr>
            <p:cNvPr id="8" name="object 8"/>
            <p:cNvSpPr/>
            <p:nvPr/>
          </p:nvSpPr>
          <p:spPr>
            <a:xfrm>
              <a:off x="3664458" y="1985010"/>
              <a:ext cx="1156970" cy="710565"/>
            </a:xfrm>
            <a:custGeom>
              <a:avLst/>
              <a:gdLst/>
              <a:ahLst/>
              <a:cxnLst/>
              <a:rect l="l" t="t" r="r" b="b"/>
              <a:pathLst>
                <a:path w="1156970" h="710564">
                  <a:moveTo>
                    <a:pt x="801624" y="0"/>
                  </a:moveTo>
                  <a:lnTo>
                    <a:pt x="801624" y="216407"/>
                  </a:lnTo>
                  <a:lnTo>
                    <a:pt x="0" y="216407"/>
                  </a:lnTo>
                  <a:lnTo>
                    <a:pt x="0" y="493775"/>
                  </a:lnTo>
                  <a:lnTo>
                    <a:pt x="801624" y="493775"/>
                  </a:lnTo>
                  <a:lnTo>
                    <a:pt x="801624" y="710184"/>
                  </a:lnTo>
                  <a:lnTo>
                    <a:pt x="1156715" y="355091"/>
                  </a:lnTo>
                  <a:lnTo>
                    <a:pt x="801624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664458" y="1985010"/>
              <a:ext cx="1156970" cy="710565"/>
            </a:xfrm>
            <a:custGeom>
              <a:avLst/>
              <a:gdLst/>
              <a:ahLst/>
              <a:cxnLst/>
              <a:rect l="l" t="t" r="r" b="b"/>
              <a:pathLst>
                <a:path w="1156970" h="710564">
                  <a:moveTo>
                    <a:pt x="0" y="216407"/>
                  </a:moveTo>
                  <a:lnTo>
                    <a:pt x="801624" y="216407"/>
                  </a:lnTo>
                  <a:lnTo>
                    <a:pt x="801624" y="0"/>
                  </a:lnTo>
                  <a:lnTo>
                    <a:pt x="1156715" y="355091"/>
                  </a:lnTo>
                  <a:lnTo>
                    <a:pt x="801624" y="710184"/>
                  </a:lnTo>
                  <a:lnTo>
                    <a:pt x="801624" y="493775"/>
                  </a:lnTo>
                  <a:lnTo>
                    <a:pt x="0" y="493775"/>
                  </a:lnTo>
                  <a:lnTo>
                    <a:pt x="0" y="216407"/>
                  </a:lnTo>
                  <a:close/>
                </a:path>
              </a:pathLst>
            </a:custGeom>
            <a:ln w="34925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3692144" y="1422273"/>
            <a:ext cx="125730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Carlito"/>
                <a:cs typeface="Carlito"/>
              </a:rPr>
              <a:t>D</a:t>
            </a:r>
            <a:r>
              <a:rPr dirty="0" sz="1600">
                <a:latin typeface="Carlito"/>
                <a:cs typeface="Carlito"/>
              </a:rPr>
              <a:t>i</a:t>
            </a:r>
            <a:r>
              <a:rPr dirty="0" sz="1600" spc="-5">
                <a:latin typeface="Carlito"/>
                <a:cs typeface="Carlito"/>
              </a:rPr>
              <a:t>m</a:t>
            </a:r>
            <a:r>
              <a:rPr dirty="0" sz="1600" spc="-15">
                <a:latin typeface="Carlito"/>
                <a:cs typeface="Carlito"/>
              </a:rPr>
              <a:t>e</a:t>
            </a:r>
            <a:r>
              <a:rPr dirty="0" sz="1600" spc="-10">
                <a:latin typeface="Carlito"/>
                <a:cs typeface="Carlito"/>
              </a:rPr>
              <a:t>ns</a:t>
            </a:r>
            <a:r>
              <a:rPr dirty="0" sz="1600" spc="-5">
                <a:latin typeface="Carlito"/>
                <a:cs typeface="Carlito"/>
              </a:rPr>
              <a:t>i</a:t>
            </a:r>
            <a:r>
              <a:rPr dirty="0" sz="1600" spc="-10">
                <a:latin typeface="Carlito"/>
                <a:cs typeface="Carlito"/>
              </a:rPr>
              <a:t>ona</a:t>
            </a:r>
            <a:r>
              <a:rPr dirty="0" sz="1600">
                <a:latin typeface="Carlito"/>
                <a:cs typeface="Carlito"/>
              </a:rPr>
              <a:t>l</a:t>
            </a:r>
            <a:r>
              <a:rPr dirty="0" sz="1600" spc="-5">
                <a:latin typeface="Carlito"/>
                <a:cs typeface="Carlito"/>
              </a:rPr>
              <a:t>ity  </a:t>
            </a:r>
            <a:r>
              <a:rPr dirty="0" sz="1600" spc="-10">
                <a:latin typeface="Carlito"/>
                <a:cs typeface="Carlito"/>
              </a:rPr>
              <a:t>Reduction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10736" y="2826511"/>
            <a:ext cx="1461770" cy="1000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15">
                <a:latin typeface="Carlito"/>
                <a:cs typeface="Carlito"/>
              </a:rPr>
              <a:t>Feature </a:t>
            </a:r>
            <a:r>
              <a:rPr dirty="0" sz="1600" spc="-5">
                <a:latin typeface="Carlito"/>
                <a:cs typeface="Carlito"/>
              </a:rPr>
              <a:t>Selection  Normalization  PCA / NMF / ICA  tSNE /</a:t>
            </a:r>
            <a:r>
              <a:rPr dirty="0" sz="1600" spc="5">
                <a:latin typeface="Carlito"/>
                <a:cs typeface="Carlito"/>
              </a:rPr>
              <a:t> </a:t>
            </a:r>
            <a:r>
              <a:rPr dirty="0" sz="1600" spc="-10">
                <a:latin typeface="Carlito"/>
                <a:cs typeface="Carlito"/>
              </a:rPr>
              <a:t>UMAP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98007" y="3736085"/>
            <a:ext cx="12744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rlito"/>
                <a:cs typeface="Carlito"/>
              </a:rPr>
              <a:t>2</a:t>
            </a:r>
            <a:r>
              <a:rPr dirty="0" sz="1800" spc="-65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Dimensions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8891" y="940765"/>
            <a:ext cx="7831455" cy="48323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95">
                <a:solidFill>
                  <a:srgbClr val="6FAC46"/>
                </a:solidFill>
              </a:rPr>
              <a:t>Sequencing </a:t>
            </a:r>
            <a:r>
              <a:rPr dirty="0" sz="3000" spc="-130">
                <a:solidFill>
                  <a:srgbClr val="6FAC46"/>
                </a:solidFill>
              </a:rPr>
              <a:t>Saturation </a:t>
            </a:r>
            <a:r>
              <a:rPr dirty="0" sz="3000" spc="-175">
                <a:solidFill>
                  <a:srgbClr val="6FAC46"/>
                </a:solidFill>
              </a:rPr>
              <a:t>– </a:t>
            </a:r>
            <a:r>
              <a:rPr dirty="0" sz="3000" spc="-170"/>
              <a:t>How Deeply </a:t>
            </a:r>
            <a:r>
              <a:rPr dirty="0" sz="3000" spc="10"/>
              <a:t>to</a:t>
            </a:r>
            <a:r>
              <a:rPr dirty="0" sz="3000" spc="-135"/>
              <a:t> </a:t>
            </a:r>
            <a:r>
              <a:rPr dirty="0" sz="3000" spc="-225"/>
              <a:t>Sequence?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694944" y="1893293"/>
            <a:ext cx="4768596" cy="16756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791213" y="2132087"/>
            <a:ext cx="2000998" cy="1135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61772" y="3692652"/>
            <a:ext cx="8441690" cy="1533525"/>
            <a:chOff x="461772" y="3692652"/>
            <a:chExt cx="8441690" cy="1533525"/>
          </a:xfrm>
        </p:grpSpPr>
        <p:sp>
          <p:nvSpPr>
            <p:cNvPr id="6" name="object 6"/>
            <p:cNvSpPr/>
            <p:nvPr/>
          </p:nvSpPr>
          <p:spPr>
            <a:xfrm>
              <a:off x="461772" y="3692652"/>
              <a:ext cx="3760975" cy="14935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229100" y="3732276"/>
              <a:ext cx="4674108" cy="14935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6472554" y="5307329"/>
            <a:ext cx="231902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latin typeface="Carlito"/>
                <a:cs typeface="Carlito"/>
              </a:rPr>
              <a:t>Regan and Preall, </a:t>
            </a:r>
            <a:r>
              <a:rPr dirty="0" sz="1050" spc="-5" i="1">
                <a:latin typeface="Carlito"/>
                <a:cs typeface="Carlito"/>
              </a:rPr>
              <a:t>Current Protocols</a:t>
            </a:r>
            <a:r>
              <a:rPr dirty="0" sz="1050" spc="-75" i="1">
                <a:latin typeface="Carlito"/>
                <a:cs typeface="Carlito"/>
              </a:rPr>
              <a:t> </a:t>
            </a:r>
            <a:r>
              <a:rPr dirty="0" sz="1050">
                <a:latin typeface="Carlito"/>
                <a:cs typeface="Carlito"/>
              </a:rPr>
              <a:t>(2022)</a:t>
            </a:r>
            <a:endParaRPr sz="10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184345" y="1188768"/>
            <a:ext cx="2691765" cy="4543425"/>
            <a:chOff x="6184345" y="1188768"/>
            <a:chExt cx="2691765" cy="4543425"/>
          </a:xfrm>
        </p:grpSpPr>
        <p:sp>
          <p:nvSpPr>
            <p:cNvPr id="3" name="object 3"/>
            <p:cNvSpPr/>
            <p:nvPr/>
          </p:nvSpPr>
          <p:spPr>
            <a:xfrm>
              <a:off x="6184345" y="1188768"/>
              <a:ext cx="2691484" cy="45033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383780" y="5323331"/>
              <a:ext cx="299085" cy="408940"/>
            </a:xfrm>
            <a:custGeom>
              <a:avLst/>
              <a:gdLst/>
              <a:ahLst/>
              <a:cxnLst/>
              <a:rect l="l" t="t" r="r" b="b"/>
              <a:pathLst>
                <a:path w="299084" h="408939">
                  <a:moveTo>
                    <a:pt x="298703" y="0"/>
                  </a:moveTo>
                  <a:lnTo>
                    <a:pt x="0" y="0"/>
                  </a:lnTo>
                  <a:lnTo>
                    <a:pt x="0" y="408432"/>
                  </a:lnTo>
                  <a:lnTo>
                    <a:pt x="298703" y="408432"/>
                  </a:lnTo>
                  <a:lnTo>
                    <a:pt x="2987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7382382" y="5279288"/>
            <a:ext cx="331470" cy="45847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algn="just" marL="12700" marR="5080" indent="3810">
              <a:lnSpc>
                <a:spcPct val="123700"/>
              </a:lnSpc>
              <a:spcBef>
                <a:spcPts val="160"/>
              </a:spcBef>
            </a:pPr>
            <a:r>
              <a:rPr dirty="0" sz="750">
                <a:latin typeface="Carlito"/>
                <a:cs typeface="Carlito"/>
              </a:rPr>
              <a:t>Tr</a:t>
            </a:r>
            <a:r>
              <a:rPr dirty="0" sz="750" spc="-5">
                <a:latin typeface="Carlito"/>
                <a:cs typeface="Carlito"/>
              </a:rPr>
              <a:t>e</a:t>
            </a:r>
            <a:r>
              <a:rPr dirty="0" sz="750">
                <a:latin typeface="Carlito"/>
                <a:cs typeface="Carlito"/>
              </a:rPr>
              <a:t>a</a:t>
            </a:r>
            <a:r>
              <a:rPr dirty="0" sz="750" spc="-5">
                <a:latin typeface="Carlito"/>
                <a:cs typeface="Carlito"/>
              </a:rPr>
              <a:t>t_</a:t>
            </a:r>
            <a:r>
              <a:rPr dirty="0" sz="750">
                <a:latin typeface="Carlito"/>
                <a:cs typeface="Carlito"/>
              </a:rPr>
              <a:t>1  Tr</a:t>
            </a:r>
            <a:r>
              <a:rPr dirty="0" sz="750" spc="-5">
                <a:latin typeface="Carlito"/>
                <a:cs typeface="Carlito"/>
              </a:rPr>
              <a:t>e</a:t>
            </a:r>
            <a:r>
              <a:rPr dirty="0" sz="750">
                <a:latin typeface="Carlito"/>
                <a:cs typeface="Carlito"/>
              </a:rPr>
              <a:t>a</a:t>
            </a:r>
            <a:r>
              <a:rPr dirty="0" sz="750" spc="-5">
                <a:latin typeface="Carlito"/>
                <a:cs typeface="Carlito"/>
              </a:rPr>
              <a:t>t_</a:t>
            </a:r>
            <a:r>
              <a:rPr dirty="0" sz="750">
                <a:latin typeface="Carlito"/>
                <a:cs typeface="Carlito"/>
              </a:rPr>
              <a:t>2  Tr</a:t>
            </a:r>
            <a:r>
              <a:rPr dirty="0" sz="750" spc="-5">
                <a:latin typeface="Carlito"/>
                <a:cs typeface="Carlito"/>
              </a:rPr>
              <a:t>e</a:t>
            </a:r>
            <a:r>
              <a:rPr dirty="0" sz="750">
                <a:latin typeface="Carlito"/>
                <a:cs typeface="Carlito"/>
              </a:rPr>
              <a:t>a</a:t>
            </a:r>
            <a:r>
              <a:rPr dirty="0" sz="750" spc="-5">
                <a:latin typeface="Carlito"/>
                <a:cs typeface="Carlito"/>
              </a:rPr>
              <a:t>t_</a:t>
            </a:r>
            <a:r>
              <a:rPr dirty="0" sz="750">
                <a:latin typeface="Carlito"/>
                <a:cs typeface="Carlito"/>
              </a:rPr>
              <a:t>3</a:t>
            </a:r>
            <a:endParaRPr sz="75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9440" y="2055796"/>
            <a:ext cx="2973417" cy="24172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509637" y="2095420"/>
            <a:ext cx="2336550" cy="24111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39343" y="539242"/>
            <a:ext cx="700849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390">
                <a:solidFill>
                  <a:srgbClr val="6FAC46"/>
                </a:solidFill>
              </a:rPr>
              <a:t>scRNAseq </a:t>
            </a:r>
            <a:r>
              <a:rPr dirty="0" sz="4000" spc="-235"/>
              <a:t>is </a:t>
            </a:r>
            <a:r>
              <a:rPr dirty="0" sz="4000" spc="-345"/>
              <a:t>a </a:t>
            </a:r>
            <a:r>
              <a:rPr dirty="0" sz="4000" spc="-100">
                <a:solidFill>
                  <a:srgbClr val="6FAC46"/>
                </a:solidFill>
              </a:rPr>
              <a:t>poor </a:t>
            </a:r>
            <a:r>
              <a:rPr dirty="0" sz="4000" spc="-105"/>
              <a:t>cytometry</a:t>
            </a:r>
            <a:r>
              <a:rPr dirty="0" sz="4000" spc="-45"/>
              <a:t> </a:t>
            </a:r>
            <a:r>
              <a:rPr dirty="0" sz="4000" spc="-35"/>
              <a:t>tool</a:t>
            </a:r>
            <a:endParaRPr sz="4000"/>
          </a:p>
        </p:txBody>
      </p:sp>
      <p:sp>
        <p:nvSpPr>
          <p:cNvPr id="9" name="object 9"/>
          <p:cNvSpPr txBox="1"/>
          <p:nvPr/>
        </p:nvSpPr>
        <p:spPr>
          <a:xfrm>
            <a:off x="809345" y="4982717"/>
            <a:ext cx="537845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7329" indent="-2152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27965" algn="l"/>
              </a:tabLst>
            </a:pPr>
            <a:r>
              <a:rPr dirty="0" sz="2400" spc="-5">
                <a:latin typeface="Carlito"/>
                <a:cs typeface="Carlito"/>
              </a:rPr>
              <a:t>Unreliable </a:t>
            </a:r>
            <a:r>
              <a:rPr dirty="0" sz="2400" spc="-140">
                <a:latin typeface="Arial"/>
                <a:cs typeface="Arial"/>
              </a:rPr>
              <a:t>– </a:t>
            </a:r>
            <a:r>
              <a:rPr dirty="0" sz="2400" spc="-5">
                <a:latin typeface="Carlito"/>
                <a:cs typeface="Carlito"/>
              </a:rPr>
              <a:t>highly </a:t>
            </a:r>
            <a:r>
              <a:rPr dirty="0" sz="2400" spc="-10">
                <a:latin typeface="Carlito"/>
                <a:cs typeface="Carlito"/>
              </a:rPr>
              <a:t>sensitive </a:t>
            </a:r>
            <a:r>
              <a:rPr dirty="0" sz="2400" spc="-15">
                <a:latin typeface="Carlito"/>
                <a:cs typeface="Carlito"/>
              </a:rPr>
              <a:t>to</a:t>
            </a:r>
            <a:r>
              <a:rPr dirty="0" sz="2400" spc="-20">
                <a:latin typeface="Carlito"/>
                <a:cs typeface="Carlito"/>
              </a:rPr>
              <a:t> </a:t>
            </a:r>
            <a:r>
              <a:rPr dirty="0" sz="2400" spc="-10">
                <a:latin typeface="Carlito"/>
                <a:cs typeface="Carlito"/>
              </a:rPr>
              <a:t>conditions</a:t>
            </a:r>
            <a:endParaRPr sz="2400">
              <a:latin typeface="Carlito"/>
              <a:cs typeface="Carlito"/>
            </a:endParaRPr>
          </a:p>
          <a:p>
            <a:pPr marL="227329" indent="-215265">
              <a:lnSpc>
                <a:spcPct val="100000"/>
              </a:lnSpc>
              <a:buFont typeface="Arial"/>
              <a:buChar char="•"/>
              <a:tabLst>
                <a:tab pos="227965" algn="l"/>
              </a:tabLst>
            </a:pPr>
            <a:r>
              <a:rPr dirty="0" sz="2400" spc="-10">
                <a:latin typeface="Carlito"/>
                <a:cs typeface="Carlito"/>
              </a:rPr>
              <a:t>Expensive</a:t>
            </a:r>
            <a:endParaRPr sz="2400">
              <a:latin typeface="Carlito"/>
              <a:cs typeface="Carlito"/>
            </a:endParaRPr>
          </a:p>
          <a:p>
            <a:pPr marL="227329" indent="-215265">
              <a:lnSpc>
                <a:spcPct val="100000"/>
              </a:lnSpc>
              <a:buFont typeface="Arial"/>
              <a:buChar char="•"/>
              <a:tabLst>
                <a:tab pos="227965" algn="l"/>
              </a:tabLst>
            </a:pPr>
            <a:r>
              <a:rPr dirty="0" sz="2400" spc="-10">
                <a:latin typeface="Carlito"/>
                <a:cs typeface="Carlito"/>
              </a:rPr>
              <a:t>Low</a:t>
            </a:r>
            <a:r>
              <a:rPr dirty="0" sz="2400" spc="-5">
                <a:latin typeface="Carlito"/>
                <a:cs typeface="Carlito"/>
              </a:rPr>
              <a:t> </a:t>
            </a:r>
            <a:r>
              <a:rPr dirty="0" sz="2400" spc="-10">
                <a:latin typeface="Carlito"/>
                <a:cs typeface="Carlito"/>
              </a:rPr>
              <a:t>throughput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5680" y="2559811"/>
            <a:ext cx="6196965" cy="10553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656590">
              <a:lnSpc>
                <a:spcPct val="100000"/>
              </a:lnSpc>
              <a:spcBef>
                <a:spcPts val="105"/>
              </a:spcBef>
            </a:pPr>
            <a:r>
              <a:rPr dirty="0" sz="1350" i="1">
                <a:solidFill>
                  <a:srgbClr val="6FAC46"/>
                </a:solidFill>
                <a:latin typeface="Arial"/>
                <a:cs typeface="Arial"/>
              </a:rPr>
              <a:t>propeller</a:t>
            </a:r>
            <a:r>
              <a:rPr dirty="0" sz="1350" i="1">
                <a:latin typeface="Arial"/>
                <a:cs typeface="Arial"/>
              </a:rPr>
              <a:t>: </a:t>
            </a:r>
            <a:r>
              <a:rPr dirty="0" sz="1350">
                <a:latin typeface="Arial"/>
                <a:cs typeface="Arial"/>
              </a:rPr>
              <a:t>testing </a:t>
            </a:r>
            <a:r>
              <a:rPr dirty="0" sz="1350" spc="-5">
                <a:latin typeface="Arial"/>
                <a:cs typeface="Arial"/>
              </a:rPr>
              <a:t>for differences </a:t>
            </a:r>
            <a:r>
              <a:rPr dirty="0" sz="1350">
                <a:latin typeface="Arial"/>
                <a:cs typeface="Arial"/>
              </a:rPr>
              <a:t>in cell </a:t>
            </a:r>
            <a:r>
              <a:rPr dirty="0" sz="1350" spc="-5">
                <a:latin typeface="Arial"/>
                <a:cs typeface="Arial"/>
              </a:rPr>
              <a:t>type </a:t>
            </a:r>
            <a:r>
              <a:rPr dirty="0" sz="1350">
                <a:latin typeface="Arial"/>
                <a:cs typeface="Arial"/>
              </a:rPr>
              <a:t>proportions in single cell</a:t>
            </a:r>
            <a:r>
              <a:rPr dirty="0" sz="1350" spc="-155">
                <a:latin typeface="Arial"/>
                <a:cs typeface="Arial"/>
              </a:rPr>
              <a:t> </a:t>
            </a:r>
            <a:r>
              <a:rPr dirty="0" sz="1350">
                <a:latin typeface="Arial"/>
                <a:cs typeface="Arial"/>
              </a:rPr>
              <a:t>data  </a:t>
            </a:r>
            <a:r>
              <a:rPr dirty="0" u="sng" sz="135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"/>
                <a:cs typeface="Arial"/>
                <a:hlinkClick r:id="rId2"/>
              </a:rPr>
              <a:t>https://www.biorxiv.org/content/10.1101/2021.11.28.470236v1.full</a:t>
            </a:r>
            <a:endParaRPr sz="13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1350">
                <a:solidFill>
                  <a:srgbClr val="6FAC46"/>
                </a:solidFill>
                <a:latin typeface="Arial"/>
                <a:cs typeface="Arial"/>
              </a:rPr>
              <a:t>scDC</a:t>
            </a:r>
            <a:r>
              <a:rPr dirty="0" sz="1350">
                <a:latin typeface="Arial"/>
                <a:cs typeface="Arial"/>
              </a:rPr>
              <a:t>: single cell </a:t>
            </a:r>
            <a:r>
              <a:rPr dirty="0" sz="1350" spc="-5">
                <a:latin typeface="Arial"/>
                <a:cs typeface="Arial"/>
              </a:rPr>
              <a:t>differential </a:t>
            </a:r>
            <a:r>
              <a:rPr dirty="0" sz="1350">
                <a:latin typeface="Arial"/>
                <a:cs typeface="Arial"/>
              </a:rPr>
              <a:t>composition </a:t>
            </a:r>
            <a:r>
              <a:rPr dirty="0" sz="1350" spc="-5">
                <a:latin typeface="Arial"/>
                <a:cs typeface="Arial"/>
              </a:rPr>
              <a:t>analysis  </a:t>
            </a:r>
            <a:r>
              <a:rPr dirty="0" u="sng" sz="1350" spc="-5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"/>
                <a:cs typeface="Arial"/>
                <a:hlinkClick r:id="rId3"/>
              </a:rPr>
              <a:t>https://bmcbioinformatics.biomedcentral.com/articles/10.1186/s12859-019-3211-9</a:t>
            </a:r>
            <a:endParaRPr sz="13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5680" y="3794252"/>
            <a:ext cx="5050155" cy="4381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>
                <a:solidFill>
                  <a:srgbClr val="6FAC46"/>
                </a:solidFill>
                <a:latin typeface="Arial"/>
                <a:cs typeface="Arial"/>
              </a:rPr>
              <a:t>CTDS</a:t>
            </a:r>
            <a:r>
              <a:rPr dirty="0" sz="1350">
                <a:latin typeface="Arial"/>
                <a:cs typeface="Arial"/>
              </a:rPr>
              <a:t>: Cell </a:t>
            </a:r>
            <a:r>
              <a:rPr dirty="0" sz="1350" spc="-25">
                <a:latin typeface="Arial"/>
                <a:cs typeface="Arial"/>
              </a:rPr>
              <a:t>Type </a:t>
            </a:r>
            <a:r>
              <a:rPr dirty="0" sz="1350" spc="-5">
                <a:latin typeface="Arial"/>
                <a:cs typeface="Arial"/>
              </a:rPr>
              <a:t>Diversity</a:t>
            </a:r>
            <a:r>
              <a:rPr dirty="0" sz="1350" spc="-75">
                <a:latin typeface="Arial"/>
                <a:cs typeface="Arial"/>
              </a:rPr>
              <a:t> </a:t>
            </a:r>
            <a:r>
              <a:rPr dirty="0" sz="1350">
                <a:latin typeface="Arial"/>
                <a:cs typeface="Arial"/>
              </a:rPr>
              <a:t>Statistic</a:t>
            </a: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u="sng" sz="1350" spc="-5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"/>
                <a:cs typeface="Arial"/>
                <a:hlinkClick r:id="rId4"/>
              </a:rPr>
              <a:t>https://www.frontiersin.org/articles/10.3389/fgene.2022.855076/full</a:t>
            </a:r>
            <a:endParaRPr sz="13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5680" y="4411726"/>
            <a:ext cx="4739005" cy="4381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350">
                <a:solidFill>
                  <a:srgbClr val="6FAC46"/>
                </a:solidFill>
                <a:latin typeface="Arial"/>
                <a:cs typeface="Arial"/>
              </a:rPr>
              <a:t>DA-seq</a:t>
            </a:r>
            <a:r>
              <a:rPr dirty="0" sz="1350">
                <a:latin typeface="Arial"/>
                <a:cs typeface="Arial"/>
              </a:rPr>
              <a:t>: Detecting </a:t>
            </a:r>
            <a:r>
              <a:rPr dirty="0" sz="1350" spc="-5">
                <a:latin typeface="Arial"/>
                <a:cs typeface="Arial"/>
              </a:rPr>
              <a:t>differentially </a:t>
            </a:r>
            <a:r>
              <a:rPr dirty="0" sz="1350">
                <a:latin typeface="Arial"/>
                <a:cs typeface="Arial"/>
              </a:rPr>
              <a:t>abundant (DA)</a:t>
            </a:r>
            <a:r>
              <a:rPr dirty="0" sz="1350" spc="-145">
                <a:latin typeface="Arial"/>
                <a:cs typeface="Arial"/>
              </a:rPr>
              <a:t> </a:t>
            </a:r>
            <a:r>
              <a:rPr dirty="0" sz="1350">
                <a:latin typeface="Arial"/>
                <a:cs typeface="Arial"/>
              </a:rPr>
              <a:t>subpopulations  </a:t>
            </a:r>
            <a:r>
              <a:rPr dirty="0" u="sng" sz="135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"/>
                <a:cs typeface="Arial"/>
                <a:hlinkClick r:id="rId5"/>
              </a:rPr>
              <a:t>https://www.pnas.org/doi/10.1073/pnas.2100293118</a:t>
            </a:r>
            <a:endParaRPr sz="13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9343" y="503047"/>
            <a:ext cx="6463665" cy="12446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ctr" marR="2743835">
              <a:lnSpc>
                <a:spcPct val="100000"/>
              </a:lnSpc>
              <a:spcBef>
                <a:spcPts val="95"/>
              </a:spcBef>
            </a:pPr>
            <a:r>
              <a:rPr dirty="0" sz="4000" spc="-140"/>
              <a:t>... </a:t>
            </a:r>
            <a:r>
              <a:rPr dirty="0" sz="4000" spc="-165"/>
              <a:t>But </a:t>
            </a:r>
            <a:r>
              <a:rPr dirty="0" sz="4000" spc="35"/>
              <a:t>if </a:t>
            </a:r>
            <a:r>
              <a:rPr dirty="0" sz="4000" spc="-200"/>
              <a:t>you</a:t>
            </a:r>
            <a:r>
              <a:rPr dirty="0" sz="4000" spc="-640"/>
              <a:t> </a:t>
            </a:r>
            <a:r>
              <a:rPr dirty="0" sz="4000" spc="-155"/>
              <a:t>must,</a:t>
            </a:r>
            <a:endParaRPr sz="4000"/>
          </a:p>
          <a:p>
            <a:pPr algn="ctr" marL="914400">
              <a:lnSpc>
                <a:spcPct val="100000"/>
              </a:lnSpc>
            </a:pPr>
            <a:r>
              <a:rPr dirty="0" sz="4000" spc="-90"/>
              <a:t>at </a:t>
            </a:r>
            <a:r>
              <a:rPr dirty="0" sz="4000" spc="-180"/>
              <a:t>least </a:t>
            </a:r>
            <a:r>
              <a:rPr dirty="0" sz="4000" spc="-285"/>
              <a:t>use </a:t>
            </a:r>
            <a:r>
              <a:rPr dirty="0" sz="4000" spc="-254"/>
              <a:t>some</a:t>
            </a:r>
            <a:r>
              <a:rPr dirty="0" sz="4000" spc="-355"/>
              <a:t> </a:t>
            </a:r>
            <a:r>
              <a:rPr dirty="0" sz="4000" spc="-155">
                <a:solidFill>
                  <a:srgbClr val="6FAC46"/>
                </a:solidFill>
              </a:rPr>
              <a:t>statistics:</a:t>
            </a:r>
            <a:endParaRPr sz="4000"/>
          </a:p>
        </p:txBody>
      </p:sp>
      <p:sp>
        <p:nvSpPr>
          <p:cNvPr id="6" name="object 6"/>
          <p:cNvSpPr/>
          <p:nvPr/>
        </p:nvSpPr>
        <p:spPr>
          <a:xfrm>
            <a:off x="5719751" y="3810194"/>
            <a:ext cx="2761129" cy="25600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546975" y="3959733"/>
            <a:ext cx="58293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>
                <a:latin typeface="Carlito"/>
                <a:cs typeface="Carlito"/>
              </a:rPr>
              <a:t>P &lt;</a:t>
            </a:r>
            <a:r>
              <a:rPr dirty="0" sz="1350" spc="-85">
                <a:latin typeface="Carlito"/>
                <a:cs typeface="Carlito"/>
              </a:rPr>
              <a:t> </a:t>
            </a:r>
            <a:r>
              <a:rPr dirty="0" sz="1350">
                <a:latin typeface="Carlito"/>
                <a:cs typeface="Carlito"/>
              </a:rPr>
              <a:t>0.05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41107" y="4012691"/>
            <a:ext cx="129539" cy="128270"/>
          </a:xfrm>
          <a:custGeom>
            <a:avLst/>
            <a:gdLst/>
            <a:ahLst/>
            <a:cxnLst/>
            <a:rect l="l" t="t" r="r" b="b"/>
            <a:pathLst>
              <a:path w="129540" h="128270">
                <a:moveTo>
                  <a:pt x="129540" y="0"/>
                </a:moveTo>
                <a:lnTo>
                  <a:pt x="0" y="0"/>
                </a:lnTo>
                <a:lnTo>
                  <a:pt x="0" y="128016"/>
                </a:lnTo>
                <a:lnTo>
                  <a:pt x="129540" y="128016"/>
                </a:lnTo>
                <a:lnTo>
                  <a:pt x="12954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51460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85">
                <a:solidFill>
                  <a:srgbClr val="6FAC46"/>
                </a:solidFill>
              </a:rPr>
              <a:t>Blind</a:t>
            </a:r>
            <a:r>
              <a:rPr dirty="0" spc="-305">
                <a:solidFill>
                  <a:srgbClr val="6FAC46"/>
                </a:solidFill>
              </a:rPr>
              <a:t> </a:t>
            </a:r>
            <a:r>
              <a:rPr dirty="0" spc="-310">
                <a:solidFill>
                  <a:srgbClr val="6FAC46"/>
                </a:solidFill>
              </a:rPr>
              <a:t>Spots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4642" y="2166569"/>
            <a:ext cx="6595109" cy="389127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indent="-228600">
              <a:lnSpc>
                <a:spcPts val="3115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600" spc="-5">
                <a:latin typeface="Carlito"/>
                <a:cs typeface="Carlito"/>
              </a:rPr>
              <a:t>Some </a:t>
            </a:r>
            <a:r>
              <a:rPr dirty="0" sz="2600">
                <a:latin typeface="Carlito"/>
                <a:cs typeface="Carlito"/>
              </a:rPr>
              <a:t>cell types </a:t>
            </a:r>
            <a:r>
              <a:rPr dirty="0" sz="2600" spc="-5">
                <a:latin typeface="Carlito"/>
                <a:cs typeface="Carlito"/>
              </a:rPr>
              <a:t>might </a:t>
            </a:r>
            <a:r>
              <a:rPr dirty="0" sz="2600">
                <a:latin typeface="Carlito"/>
                <a:cs typeface="Carlito"/>
              </a:rPr>
              <a:t>be</a:t>
            </a:r>
            <a:r>
              <a:rPr dirty="0" sz="2600" spc="-7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missed</a:t>
            </a:r>
            <a:endParaRPr sz="2600">
              <a:latin typeface="Carlito"/>
              <a:cs typeface="Carlito"/>
            </a:endParaRPr>
          </a:p>
          <a:p>
            <a:pPr lvl="1" marL="698500" indent="-228600">
              <a:lnSpc>
                <a:spcPts val="263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2200" spc="-10">
                <a:latin typeface="Carlito"/>
                <a:cs typeface="Carlito"/>
              </a:rPr>
              <a:t>Low </a:t>
            </a:r>
            <a:r>
              <a:rPr dirty="0" sz="2200" spc="-5">
                <a:latin typeface="Carlito"/>
                <a:cs typeface="Carlito"/>
              </a:rPr>
              <a:t>mRNA </a:t>
            </a:r>
            <a:r>
              <a:rPr dirty="0" sz="2200" spc="-15">
                <a:latin typeface="Carlito"/>
                <a:cs typeface="Carlito"/>
              </a:rPr>
              <a:t>count </a:t>
            </a:r>
            <a:r>
              <a:rPr dirty="0" sz="2200" spc="-130">
                <a:latin typeface="Arial"/>
                <a:cs typeface="Arial"/>
              </a:rPr>
              <a:t>– </a:t>
            </a:r>
            <a:r>
              <a:rPr dirty="0" sz="2200" spc="-15">
                <a:latin typeface="Carlito"/>
                <a:cs typeface="Carlito"/>
              </a:rPr>
              <a:t>filtered from</a:t>
            </a:r>
            <a:r>
              <a:rPr dirty="0" sz="2200" spc="114">
                <a:latin typeface="Carlito"/>
                <a:cs typeface="Carlito"/>
              </a:rPr>
              <a:t> </a:t>
            </a:r>
            <a:r>
              <a:rPr dirty="0" sz="2200" spc="-10">
                <a:latin typeface="Carlito"/>
                <a:cs typeface="Carlito"/>
              </a:rPr>
              <a:t>matrix</a:t>
            </a:r>
            <a:endParaRPr sz="2200">
              <a:latin typeface="Carlito"/>
              <a:cs typeface="Carlito"/>
            </a:endParaRPr>
          </a:p>
          <a:p>
            <a:pPr lvl="2" marL="1155065" indent="-229235">
              <a:lnSpc>
                <a:spcPct val="100000"/>
              </a:lnSpc>
              <a:spcBef>
                <a:spcPts val="5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dirty="0" sz="1900" spc="-10">
                <a:latin typeface="Carlito"/>
                <a:cs typeface="Carlito"/>
              </a:rPr>
              <a:t>Early </a:t>
            </a:r>
            <a:r>
              <a:rPr dirty="0" sz="1900" spc="-5">
                <a:latin typeface="Carlito"/>
                <a:cs typeface="Carlito"/>
              </a:rPr>
              <a:t>10X </a:t>
            </a:r>
            <a:r>
              <a:rPr dirty="0" sz="1900" spc="-10">
                <a:latin typeface="Carlito"/>
                <a:cs typeface="Carlito"/>
              </a:rPr>
              <a:t>Genomics </a:t>
            </a:r>
            <a:r>
              <a:rPr dirty="0" sz="1900" spc="-15">
                <a:latin typeface="Carlito"/>
                <a:cs typeface="Carlito"/>
              </a:rPr>
              <a:t>Software</a:t>
            </a:r>
            <a:r>
              <a:rPr dirty="0" sz="1900" spc="40">
                <a:latin typeface="Carlito"/>
                <a:cs typeface="Carlito"/>
              </a:rPr>
              <a:t> </a:t>
            </a:r>
            <a:r>
              <a:rPr dirty="0" sz="1900" spc="-10">
                <a:latin typeface="Carlito"/>
                <a:cs typeface="Carlito"/>
              </a:rPr>
              <a:t>(v2)</a:t>
            </a:r>
            <a:endParaRPr sz="1900">
              <a:latin typeface="Carlito"/>
              <a:cs typeface="Carlito"/>
            </a:endParaRPr>
          </a:p>
          <a:p>
            <a:pPr lvl="2" marL="1155065" indent="-229235">
              <a:lnSpc>
                <a:spcPts val="2260"/>
              </a:lnSpc>
              <a:spcBef>
                <a:spcPts val="4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dirty="0" sz="1900" spc="-15">
                <a:latin typeface="Carlito"/>
                <a:cs typeface="Carlito"/>
              </a:rPr>
              <a:t>Defaulted to exclude </a:t>
            </a:r>
            <a:r>
              <a:rPr dirty="0" sz="1900" spc="-5">
                <a:latin typeface="Carlito"/>
                <a:cs typeface="Carlito"/>
              </a:rPr>
              <a:t>lots of</a:t>
            </a:r>
            <a:r>
              <a:rPr dirty="0" sz="1900" spc="80">
                <a:latin typeface="Carlito"/>
                <a:cs typeface="Carlito"/>
              </a:rPr>
              <a:t> </a:t>
            </a:r>
            <a:r>
              <a:rPr dirty="0" sz="1900" spc="-5">
                <a:latin typeface="Carlito"/>
                <a:cs typeface="Carlito"/>
              </a:rPr>
              <a:t>lymphocytes</a:t>
            </a:r>
            <a:endParaRPr sz="1900">
              <a:latin typeface="Carlito"/>
              <a:cs typeface="Carlito"/>
            </a:endParaRPr>
          </a:p>
          <a:p>
            <a:pPr lvl="1" marL="698500" indent="-228600">
              <a:lnSpc>
                <a:spcPts val="262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2200" spc="-10">
                <a:latin typeface="Carlito"/>
                <a:cs typeface="Carlito"/>
              </a:rPr>
              <a:t>Hard </a:t>
            </a:r>
            <a:r>
              <a:rPr dirty="0" sz="2200" spc="-20">
                <a:latin typeface="Carlito"/>
                <a:cs typeface="Carlito"/>
              </a:rPr>
              <a:t>to </a:t>
            </a:r>
            <a:r>
              <a:rPr dirty="0" sz="2200" spc="-10">
                <a:latin typeface="Carlito"/>
                <a:cs typeface="Carlito"/>
              </a:rPr>
              <a:t>dissociate </a:t>
            </a:r>
            <a:r>
              <a:rPr dirty="0" sz="2200" spc="-15">
                <a:latin typeface="Carlito"/>
                <a:cs typeface="Carlito"/>
              </a:rPr>
              <a:t>from</a:t>
            </a:r>
            <a:r>
              <a:rPr dirty="0" sz="2200" spc="50">
                <a:latin typeface="Carlito"/>
                <a:cs typeface="Carlito"/>
              </a:rPr>
              <a:t> </a:t>
            </a:r>
            <a:r>
              <a:rPr dirty="0" sz="2200" spc="-5">
                <a:latin typeface="Carlito"/>
                <a:cs typeface="Carlito"/>
              </a:rPr>
              <a:t>tissue</a:t>
            </a:r>
            <a:endParaRPr sz="2200">
              <a:latin typeface="Carlito"/>
              <a:cs typeface="Carlito"/>
            </a:endParaRPr>
          </a:p>
          <a:p>
            <a:pPr lvl="2" marL="1155065" indent="-229235">
              <a:lnSpc>
                <a:spcPts val="2265"/>
              </a:lnSpc>
              <a:spcBef>
                <a:spcPts val="5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dirty="0" sz="1900" spc="-10">
                <a:latin typeface="Carlito"/>
                <a:cs typeface="Carlito"/>
              </a:rPr>
              <a:t>Fibroblasts</a:t>
            </a:r>
            <a:endParaRPr sz="1900">
              <a:latin typeface="Carlito"/>
              <a:cs typeface="Carlito"/>
            </a:endParaRPr>
          </a:p>
          <a:p>
            <a:pPr lvl="1" marL="698500" indent="-228600">
              <a:lnSpc>
                <a:spcPts val="262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2200" spc="-10">
                <a:latin typeface="Carlito"/>
                <a:cs typeface="Carlito"/>
              </a:rPr>
              <a:t>Cells might </a:t>
            </a:r>
            <a:r>
              <a:rPr dirty="0" sz="2200" spc="-5">
                <a:latin typeface="Carlito"/>
                <a:cs typeface="Carlito"/>
              </a:rPr>
              <a:t>die </a:t>
            </a:r>
            <a:r>
              <a:rPr dirty="0" sz="2200" spc="-10">
                <a:latin typeface="Carlito"/>
                <a:cs typeface="Carlito"/>
              </a:rPr>
              <a:t>quickly during</a:t>
            </a:r>
            <a:r>
              <a:rPr dirty="0" sz="2200" spc="35">
                <a:latin typeface="Carlito"/>
                <a:cs typeface="Carlito"/>
              </a:rPr>
              <a:t> </a:t>
            </a:r>
            <a:r>
              <a:rPr dirty="0" sz="2200" spc="-15">
                <a:latin typeface="Carlito"/>
                <a:cs typeface="Carlito"/>
              </a:rPr>
              <a:t>prep</a:t>
            </a:r>
            <a:endParaRPr sz="2200">
              <a:latin typeface="Carlito"/>
              <a:cs typeface="Carlito"/>
            </a:endParaRPr>
          </a:p>
          <a:p>
            <a:pPr lvl="2" marL="1155065" indent="-229235">
              <a:lnSpc>
                <a:spcPts val="2255"/>
              </a:lnSpc>
              <a:spcBef>
                <a:spcPts val="6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dirty="0" sz="1900" spc="-10">
                <a:latin typeface="Carlito"/>
                <a:cs typeface="Carlito"/>
              </a:rPr>
              <a:t>Stem</a:t>
            </a:r>
            <a:r>
              <a:rPr dirty="0" sz="1900" spc="-5">
                <a:latin typeface="Carlito"/>
                <a:cs typeface="Carlito"/>
              </a:rPr>
              <a:t> cells</a:t>
            </a:r>
            <a:endParaRPr sz="1900">
              <a:latin typeface="Carlito"/>
              <a:cs typeface="Carlito"/>
            </a:endParaRPr>
          </a:p>
          <a:p>
            <a:pPr lvl="1" marL="698500" indent="-228600">
              <a:lnSpc>
                <a:spcPts val="260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2200" spc="-10">
                <a:latin typeface="Carlito"/>
                <a:cs typeface="Carlito"/>
              </a:rPr>
              <a:t>Fragile: </a:t>
            </a:r>
            <a:r>
              <a:rPr dirty="0" sz="2200" spc="-5">
                <a:latin typeface="Carlito"/>
                <a:cs typeface="Carlito"/>
              </a:rPr>
              <a:t>(Acinar cells, Plasma</a:t>
            </a:r>
            <a:r>
              <a:rPr dirty="0" sz="2200" spc="25">
                <a:latin typeface="Carlito"/>
                <a:cs typeface="Carlito"/>
              </a:rPr>
              <a:t> </a:t>
            </a:r>
            <a:r>
              <a:rPr dirty="0" sz="2200" spc="-5">
                <a:latin typeface="Carlito"/>
                <a:cs typeface="Carlito"/>
              </a:rPr>
              <a:t>cells)</a:t>
            </a:r>
            <a:endParaRPr sz="2200">
              <a:latin typeface="Carlito"/>
              <a:cs typeface="Carlito"/>
            </a:endParaRPr>
          </a:p>
          <a:p>
            <a:pPr lvl="1" marL="698500" indent="-228600">
              <a:lnSpc>
                <a:spcPts val="263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2200" spc="-10">
                <a:latin typeface="Carlito"/>
                <a:cs typeface="Carlito"/>
              </a:rPr>
              <a:t>High </a:t>
            </a:r>
            <a:r>
              <a:rPr dirty="0" sz="2200" spc="-5">
                <a:latin typeface="Carlito"/>
                <a:cs typeface="Carlito"/>
              </a:rPr>
              <a:t>RNAse / </a:t>
            </a:r>
            <a:r>
              <a:rPr dirty="0" sz="2200" spc="-15">
                <a:latin typeface="Carlito"/>
                <a:cs typeface="Carlito"/>
              </a:rPr>
              <a:t>protease </a:t>
            </a:r>
            <a:r>
              <a:rPr dirty="0" sz="2200" spc="-20">
                <a:latin typeface="Carlito"/>
                <a:cs typeface="Carlito"/>
              </a:rPr>
              <a:t>content </a:t>
            </a:r>
            <a:r>
              <a:rPr dirty="0" sz="2200" spc="-30">
                <a:latin typeface="Carlito"/>
                <a:cs typeface="Carlito"/>
              </a:rPr>
              <a:t>(Acinar,</a:t>
            </a:r>
            <a:r>
              <a:rPr dirty="0" sz="2200" spc="135">
                <a:latin typeface="Carlito"/>
                <a:cs typeface="Carlito"/>
              </a:rPr>
              <a:t> </a:t>
            </a:r>
            <a:r>
              <a:rPr dirty="0" sz="2200" spc="-10">
                <a:latin typeface="Carlito"/>
                <a:cs typeface="Carlito"/>
              </a:rPr>
              <a:t>Neutrophils)</a:t>
            </a:r>
            <a:endParaRPr sz="2200">
              <a:latin typeface="Carlito"/>
              <a:cs typeface="Carlito"/>
            </a:endParaRPr>
          </a:p>
          <a:p>
            <a:pPr lvl="2" marL="1155065" indent="-229235">
              <a:lnSpc>
                <a:spcPts val="2255"/>
              </a:lnSpc>
              <a:spcBef>
                <a:spcPts val="6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dirty="0" sz="1900" spc="-10">
                <a:latin typeface="Carlito"/>
                <a:cs typeface="Carlito"/>
              </a:rPr>
              <a:t>Peripheral blood neutrophils</a:t>
            </a:r>
            <a:r>
              <a:rPr dirty="0" sz="1900" spc="65">
                <a:latin typeface="Carlito"/>
                <a:cs typeface="Carlito"/>
              </a:rPr>
              <a:t> </a:t>
            </a:r>
            <a:r>
              <a:rPr dirty="0" sz="1900" spc="-5">
                <a:latin typeface="Carlito"/>
                <a:cs typeface="Carlito"/>
              </a:rPr>
              <a:t>especially!!!</a:t>
            </a:r>
            <a:endParaRPr sz="1900">
              <a:latin typeface="Carlito"/>
              <a:cs typeface="Carlito"/>
            </a:endParaRPr>
          </a:p>
          <a:p>
            <a:pPr lvl="1" marL="698500" indent="-228600">
              <a:lnSpc>
                <a:spcPts val="261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2200" spc="-10">
                <a:latin typeface="Carlito"/>
                <a:cs typeface="Carlito"/>
              </a:rPr>
              <a:t>Doublets </a:t>
            </a:r>
            <a:r>
              <a:rPr dirty="0" sz="2200" spc="-5">
                <a:latin typeface="Carlito"/>
                <a:cs typeface="Carlito"/>
              </a:rPr>
              <a:t>/</a:t>
            </a:r>
            <a:r>
              <a:rPr dirty="0" sz="2200" spc="15">
                <a:latin typeface="Carlito"/>
                <a:cs typeface="Carlito"/>
              </a:rPr>
              <a:t> </a:t>
            </a:r>
            <a:r>
              <a:rPr dirty="0" sz="2200" spc="-10">
                <a:latin typeface="Carlito"/>
                <a:cs typeface="Carlito"/>
              </a:rPr>
              <a:t>Multiplets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87440" y="1027175"/>
            <a:ext cx="1985771" cy="243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0" y="1903980"/>
            <a:ext cx="3559595" cy="3454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16250" y="4199875"/>
            <a:ext cx="2603387" cy="1386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61644" y="1906523"/>
            <a:ext cx="2517127" cy="21168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93647" y="1814829"/>
            <a:ext cx="195326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40">
                <a:latin typeface="Carlito"/>
                <a:cs typeface="Carlito"/>
              </a:rPr>
              <a:t>Köster</a:t>
            </a:r>
            <a:r>
              <a:rPr dirty="0" sz="1050" spc="-40">
                <a:latin typeface="Arial"/>
                <a:cs typeface="Arial"/>
              </a:rPr>
              <a:t>…Weitz. </a:t>
            </a:r>
            <a:r>
              <a:rPr dirty="0" sz="1050" spc="-5" i="1">
                <a:latin typeface="Carlito"/>
                <a:cs typeface="Carlito"/>
              </a:rPr>
              <a:t>Lab </a:t>
            </a:r>
            <a:r>
              <a:rPr dirty="0" sz="1050" i="1">
                <a:latin typeface="Carlito"/>
                <a:cs typeface="Carlito"/>
              </a:rPr>
              <a:t>on a Chip</a:t>
            </a:r>
            <a:r>
              <a:rPr dirty="0" sz="1050" spc="-145" i="1">
                <a:latin typeface="Carlito"/>
                <a:cs typeface="Carlito"/>
              </a:rPr>
              <a:t> </a:t>
            </a:r>
            <a:r>
              <a:rPr dirty="0" sz="1050">
                <a:latin typeface="Carlito"/>
                <a:cs typeface="Carlito"/>
              </a:rPr>
              <a:t>(2008)</a:t>
            </a:r>
            <a:endParaRPr sz="1050">
              <a:latin typeface="Carlito"/>
              <a:cs typeface="Carli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73202" y="691388"/>
            <a:ext cx="4775835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95">
                <a:solidFill>
                  <a:srgbClr val="6FAC46"/>
                </a:solidFill>
              </a:rPr>
              <a:t>Doublets </a:t>
            </a:r>
            <a:r>
              <a:rPr dirty="0" spc="370">
                <a:solidFill>
                  <a:srgbClr val="6FAC46"/>
                </a:solidFill>
              </a:rPr>
              <a:t>/</a:t>
            </a:r>
            <a:r>
              <a:rPr dirty="0" spc="-305">
                <a:solidFill>
                  <a:srgbClr val="6FAC46"/>
                </a:solidFill>
              </a:rPr>
              <a:t> </a:t>
            </a:r>
            <a:r>
              <a:rPr dirty="0" spc="-65">
                <a:solidFill>
                  <a:srgbClr val="6FAC46"/>
                </a:solidFill>
              </a:rPr>
              <a:t>Multiplets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5810758" y="341122"/>
            <a:ext cx="1207135" cy="1231900"/>
            <a:chOff x="5810758" y="341122"/>
            <a:chExt cx="1207135" cy="1231900"/>
          </a:xfrm>
        </p:grpSpPr>
        <p:sp>
          <p:nvSpPr>
            <p:cNvPr id="8" name="object 8"/>
            <p:cNvSpPr/>
            <p:nvPr/>
          </p:nvSpPr>
          <p:spPr>
            <a:xfrm>
              <a:off x="5817108" y="347472"/>
              <a:ext cx="1179575" cy="12192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817108" y="347472"/>
              <a:ext cx="1179830" cy="1219200"/>
            </a:xfrm>
            <a:custGeom>
              <a:avLst/>
              <a:gdLst/>
              <a:ahLst/>
              <a:cxnLst/>
              <a:rect l="l" t="t" r="r" b="b"/>
              <a:pathLst>
                <a:path w="1179829" h="1219200">
                  <a:moveTo>
                    <a:pt x="0" y="609600"/>
                  </a:moveTo>
                  <a:lnTo>
                    <a:pt x="1774" y="561959"/>
                  </a:lnTo>
                  <a:lnTo>
                    <a:pt x="7009" y="515322"/>
                  </a:lnTo>
                  <a:lnTo>
                    <a:pt x="15575" y="469822"/>
                  </a:lnTo>
                  <a:lnTo>
                    <a:pt x="27340" y="425597"/>
                  </a:lnTo>
                  <a:lnTo>
                    <a:pt x="42172" y="382782"/>
                  </a:lnTo>
                  <a:lnTo>
                    <a:pt x="59942" y="341511"/>
                  </a:lnTo>
                  <a:lnTo>
                    <a:pt x="80517" y="301921"/>
                  </a:lnTo>
                  <a:lnTo>
                    <a:pt x="103768" y="264147"/>
                  </a:lnTo>
                  <a:lnTo>
                    <a:pt x="129562" y="228324"/>
                  </a:lnTo>
                  <a:lnTo>
                    <a:pt x="157768" y="194588"/>
                  </a:lnTo>
                  <a:lnTo>
                    <a:pt x="188256" y="163075"/>
                  </a:lnTo>
                  <a:lnTo>
                    <a:pt x="220895" y="133920"/>
                  </a:lnTo>
                  <a:lnTo>
                    <a:pt x="255553" y="107259"/>
                  </a:lnTo>
                  <a:lnTo>
                    <a:pt x="292099" y="83227"/>
                  </a:lnTo>
                  <a:lnTo>
                    <a:pt x="330403" y="61959"/>
                  </a:lnTo>
                  <a:lnTo>
                    <a:pt x="370333" y="43592"/>
                  </a:lnTo>
                  <a:lnTo>
                    <a:pt x="411758" y="28260"/>
                  </a:lnTo>
                  <a:lnTo>
                    <a:pt x="454547" y="16099"/>
                  </a:lnTo>
                  <a:lnTo>
                    <a:pt x="498569" y="7245"/>
                  </a:lnTo>
                  <a:lnTo>
                    <a:pt x="543693" y="1834"/>
                  </a:lnTo>
                  <a:lnTo>
                    <a:pt x="589788" y="0"/>
                  </a:lnTo>
                  <a:lnTo>
                    <a:pt x="635882" y="1834"/>
                  </a:lnTo>
                  <a:lnTo>
                    <a:pt x="681006" y="7245"/>
                  </a:lnTo>
                  <a:lnTo>
                    <a:pt x="725028" y="16099"/>
                  </a:lnTo>
                  <a:lnTo>
                    <a:pt x="767817" y="28260"/>
                  </a:lnTo>
                  <a:lnTo>
                    <a:pt x="809242" y="43592"/>
                  </a:lnTo>
                  <a:lnTo>
                    <a:pt x="849172" y="61959"/>
                  </a:lnTo>
                  <a:lnTo>
                    <a:pt x="887476" y="83227"/>
                  </a:lnTo>
                  <a:lnTo>
                    <a:pt x="924022" y="107259"/>
                  </a:lnTo>
                  <a:lnTo>
                    <a:pt x="958680" y="133920"/>
                  </a:lnTo>
                  <a:lnTo>
                    <a:pt x="991319" y="163075"/>
                  </a:lnTo>
                  <a:lnTo>
                    <a:pt x="1021807" y="194588"/>
                  </a:lnTo>
                  <a:lnTo>
                    <a:pt x="1050013" y="228324"/>
                  </a:lnTo>
                  <a:lnTo>
                    <a:pt x="1075807" y="264147"/>
                  </a:lnTo>
                  <a:lnTo>
                    <a:pt x="1099058" y="301921"/>
                  </a:lnTo>
                  <a:lnTo>
                    <a:pt x="1119633" y="341511"/>
                  </a:lnTo>
                  <a:lnTo>
                    <a:pt x="1137403" y="382782"/>
                  </a:lnTo>
                  <a:lnTo>
                    <a:pt x="1152235" y="425597"/>
                  </a:lnTo>
                  <a:lnTo>
                    <a:pt x="1164000" y="469822"/>
                  </a:lnTo>
                  <a:lnTo>
                    <a:pt x="1172566" y="515322"/>
                  </a:lnTo>
                  <a:lnTo>
                    <a:pt x="1177801" y="561959"/>
                  </a:lnTo>
                  <a:lnTo>
                    <a:pt x="1179575" y="609600"/>
                  </a:lnTo>
                  <a:lnTo>
                    <a:pt x="1177801" y="657240"/>
                  </a:lnTo>
                  <a:lnTo>
                    <a:pt x="1172566" y="703877"/>
                  </a:lnTo>
                  <a:lnTo>
                    <a:pt x="1164000" y="749377"/>
                  </a:lnTo>
                  <a:lnTo>
                    <a:pt x="1152235" y="793602"/>
                  </a:lnTo>
                  <a:lnTo>
                    <a:pt x="1137403" y="836417"/>
                  </a:lnTo>
                  <a:lnTo>
                    <a:pt x="1119633" y="877688"/>
                  </a:lnTo>
                  <a:lnTo>
                    <a:pt x="1099058" y="917278"/>
                  </a:lnTo>
                  <a:lnTo>
                    <a:pt x="1075807" y="955052"/>
                  </a:lnTo>
                  <a:lnTo>
                    <a:pt x="1050013" y="990875"/>
                  </a:lnTo>
                  <a:lnTo>
                    <a:pt x="1021807" y="1024611"/>
                  </a:lnTo>
                  <a:lnTo>
                    <a:pt x="991319" y="1056124"/>
                  </a:lnTo>
                  <a:lnTo>
                    <a:pt x="958680" y="1085279"/>
                  </a:lnTo>
                  <a:lnTo>
                    <a:pt x="924022" y="1111940"/>
                  </a:lnTo>
                  <a:lnTo>
                    <a:pt x="887475" y="1135972"/>
                  </a:lnTo>
                  <a:lnTo>
                    <a:pt x="849172" y="1157240"/>
                  </a:lnTo>
                  <a:lnTo>
                    <a:pt x="809242" y="1175607"/>
                  </a:lnTo>
                  <a:lnTo>
                    <a:pt x="767817" y="1190939"/>
                  </a:lnTo>
                  <a:lnTo>
                    <a:pt x="725028" y="1203100"/>
                  </a:lnTo>
                  <a:lnTo>
                    <a:pt x="681006" y="1211954"/>
                  </a:lnTo>
                  <a:lnTo>
                    <a:pt x="635882" y="1217365"/>
                  </a:lnTo>
                  <a:lnTo>
                    <a:pt x="589788" y="1219200"/>
                  </a:lnTo>
                  <a:lnTo>
                    <a:pt x="543693" y="1217365"/>
                  </a:lnTo>
                  <a:lnTo>
                    <a:pt x="498569" y="1211954"/>
                  </a:lnTo>
                  <a:lnTo>
                    <a:pt x="454547" y="1203100"/>
                  </a:lnTo>
                  <a:lnTo>
                    <a:pt x="411758" y="1190939"/>
                  </a:lnTo>
                  <a:lnTo>
                    <a:pt x="370333" y="1175607"/>
                  </a:lnTo>
                  <a:lnTo>
                    <a:pt x="330403" y="1157240"/>
                  </a:lnTo>
                  <a:lnTo>
                    <a:pt x="292100" y="1135972"/>
                  </a:lnTo>
                  <a:lnTo>
                    <a:pt x="255553" y="1111940"/>
                  </a:lnTo>
                  <a:lnTo>
                    <a:pt x="220895" y="1085279"/>
                  </a:lnTo>
                  <a:lnTo>
                    <a:pt x="188256" y="1056124"/>
                  </a:lnTo>
                  <a:lnTo>
                    <a:pt x="157768" y="1024611"/>
                  </a:lnTo>
                  <a:lnTo>
                    <a:pt x="129562" y="990875"/>
                  </a:lnTo>
                  <a:lnTo>
                    <a:pt x="103768" y="955052"/>
                  </a:lnTo>
                  <a:lnTo>
                    <a:pt x="80518" y="917278"/>
                  </a:lnTo>
                  <a:lnTo>
                    <a:pt x="59942" y="877688"/>
                  </a:lnTo>
                  <a:lnTo>
                    <a:pt x="42172" y="836417"/>
                  </a:lnTo>
                  <a:lnTo>
                    <a:pt x="27340" y="793602"/>
                  </a:lnTo>
                  <a:lnTo>
                    <a:pt x="15575" y="749377"/>
                  </a:lnTo>
                  <a:lnTo>
                    <a:pt x="7009" y="703877"/>
                  </a:lnTo>
                  <a:lnTo>
                    <a:pt x="1774" y="657240"/>
                  </a:lnTo>
                  <a:lnTo>
                    <a:pt x="0" y="6096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015228" y="597408"/>
              <a:ext cx="379475" cy="39471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015228" y="597408"/>
              <a:ext cx="379730" cy="394970"/>
            </a:xfrm>
            <a:custGeom>
              <a:avLst/>
              <a:gdLst/>
              <a:ahLst/>
              <a:cxnLst/>
              <a:rect l="l" t="t" r="r" b="b"/>
              <a:pathLst>
                <a:path w="379729" h="394969">
                  <a:moveTo>
                    <a:pt x="0" y="197357"/>
                  </a:moveTo>
                  <a:lnTo>
                    <a:pt x="5011" y="152115"/>
                  </a:lnTo>
                  <a:lnTo>
                    <a:pt x="19287" y="110578"/>
                  </a:lnTo>
                  <a:lnTo>
                    <a:pt x="41687" y="73933"/>
                  </a:lnTo>
                  <a:lnTo>
                    <a:pt x="71072" y="43367"/>
                  </a:lnTo>
                  <a:lnTo>
                    <a:pt x="106302" y="20065"/>
                  </a:lnTo>
                  <a:lnTo>
                    <a:pt x="146237" y="5214"/>
                  </a:lnTo>
                  <a:lnTo>
                    <a:pt x="189737" y="0"/>
                  </a:lnTo>
                  <a:lnTo>
                    <a:pt x="233238" y="5214"/>
                  </a:lnTo>
                  <a:lnTo>
                    <a:pt x="273173" y="20065"/>
                  </a:lnTo>
                  <a:lnTo>
                    <a:pt x="308403" y="43367"/>
                  </a:lnTo>
                  <a:lnTo>
                    <a:pt x="337788" y="73933"/>
                  </a:lnTo>
                  <a:lnTo>
                    <a:pt x="360188" y="110578"/>
                  </a:lnTo>
                  <a:lnTo>
                    <a:pt x="374464" y="152115"/>
                  </a:lnTo>
                  <a:lnTo>
                    <a:pt x="379475" y="197357"/>
                  </a:lnTo>
                  <a:lnTo>
                    <a:pt x="374464" y="242600"/>
                  </a:lnTo>
                  <a:lnTo>
                    <a:pt x="360188" y="284137"/>
                  </a:lnTo>
                  <a:lnTo>
                    <a:pt x="337788" y="320782"/>
                  </a:lnTo>
                  <a:lnTo>
                    <a:pt x="308403" y="351348"/>
                  </a:lnTo>
                  <a:lnTo>
                    <a:pt x="273173" y="374650"/>
                  </a:lnTo>
                  <a:lnTo>
                    <a:pt x="233238" y="389501"/>
                  </a:lnTo>
                  <a:lnTo>
                    <a:pt x="189737" y="394715"/>
                  </a:lnTo>
                  <a:lnTo>
                    <a:pt x="146237" y="389501"/>
                  </a:lnTo>
                  <a:lnTo>
                    <a:pt x="106302" y="374650"/>
                  </a:lnTo>
                  <a:lnTo>
                    <a:pt x="71072" y="351348"/>
                  </a:lnTo>
                  <a:lnTo>
                    <a:pt x="41687" y="320782"/>
                  </a:lnTo>
                  <a:lnTo>
                    <a:pt x="19287" y="284137"/>
                  </a:lnTo>
                  <a:lnTo>
                    <a:pt x="5011" y="242600"/>
                  </a:lnTo>
                  <a:lnTo>
                    <a:pt x="0" y="19735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426708" y="813462"/>
              <a:ext cx="584835" cy="338455"/>
            </a:xfrm>
            <a:custGeom>
              <a:avLst/>
              <a:gdLst/>
              <a:ahLst/>
              <a:cxnLst/>
              <a:rect l="l" t="t" r="r" b="b"/>
              <a:pathLst>
                <a:path w="584834" h="338455">
                  <a:moveTo>
                    <a:pt x="360868" y="0"/>
                  </a:moveTo>
                  <a:lnTo>
                    <a:pt x="338375" y="2321"/>
                  </a:lnTo>
                  <a:lnTo>
                    <a:pt x="318621" y="11120"/>
                  </a:lnTo>
                  <a:lnTo>
                    <a:pt x="304165" y="25753"/>
                  </a:lnTo>
                  <a:lnTo>
                    <a:pt x="299212" y="21816"/>
                  </a:lnTo>
                  <a:lnTo>
                    <a:pt x="293624" y="18641"/>
                  </a:lnTo>
                  <a:lnTo>
                    <a:pt x="287400" y="15974"/>
                  </a:lnTo>
                  <a:lnTo>
                    <a:pt x="259925" y="9538"/>
                  </a:lnTo>
                  <a:lnTo>
                    <a:pt x="232378" y="11830"/>
                  </a:lnTo>
                  <a:lnTo>
                    <a:pt x="207926" y="22099"/>
                  </a:lnTo>
                  <a:lnTo>
                    <a:pt x="189738" y="39596"/>
                  </a:lnTo>
                  <a:lnTo>
                    <a:pt x="175982" y="34415"/>
                  </a:lnTo>
                  <a:lnTo>
                    <a:pt x="161417" y="31103"/>
                  </a:lnTo>
                  <a:lnTo>
                    <a:pt x="146375" y="29719"/>
                  </a:lnTo>
                  <a:lnTo>
                    <a:pt x="131191" y="30325"/>
                  </a:lnTo>
                  <a:lnTo>
                    <a:pt x="96819" y="39699"/>
                  </a:lnTo>
                  <a:lnTo>
                    <a:pt x="70627" y="58074"/>
                  </a:lnTo>
                  <a:lnTo>
                    <a:pt x="55127" y="82831"/>
                  </a:lnTo>
                  <a:lnTo>
                    <a:pt x="52832" y="111351"/>
                  </a:lnTo>
                  <a:lnTo>
                    <a:pt x="52324" y="112367"/>
                  </a:lnTo>
                  <a:lnTo>
                    <a:pt x="15944" y="126458"/>
                  </a:lnTo>
                  <a:lnTo>
                    <a:pt x="0" y="152723"/>
                  </a:lnTo>
                  <a:lnTo>
                    <a:pt x="1428" y="170517"/>
                  </a:lnTo>
                  <a:lnTo>
                    <a:pt x="11191" y="186572"/>
                  </a:lnTo>
                  <a:lnTo>
                    <a:pt x="28575" y="198854"/>
                  </a:lnTo>
                  <a:lnTo>
                    <a:pt x="20885" y="206988"/>
                  </a:lnTo>
                  <a:lnTo>
                    <a:pt x="15636" y="216110"/>
                  </a:lnTo>
                  <a:lnTo>
                    <a:pt x="12983" y="225875"/>
                  </a:lnTo>
                  <a:lnTo>
                    <a:pt x="13081" y="235938"/>
                  </a:lnTo>
                  <a:lnTo>
                    <a:pt x="20373" y="253486"/>
                  </a:lnTo>
                  <a:lnTo>
                    <a:pt x="35131" y="266973"/>
                  </a:lnTo>
                  <a:lnTo>
                    <a:pt x="55246" y="275103"/>
                  </a:lnTo>
                  <a:lnTo>
                    <a:pt x="78613" y="276578"/>
                  </a:lnTo>
                  <a:lnTo>
                    <a:pt x="79756" y="278102"/>
                  </a:lnTo>
                  <a:lnTo>
                    <a:pt x="107751" y="302313"/>
                  </a:lnTo>
                  <a:lnTo>
                    <a:pt x="144081" y="315678"/>
                  </a:lnTo>
                  <a:lnTo>
                    <a:pt x="184126" y="317303"/>
                  </a:lnTo>
                  <a:lnTo>
                    <a:pt x="223266" y="306296"/>
                  </a:lnTo>
                  <a:lnTo>
                    <a:pt x="233130" y="316035"/>
                  </a:lnTo>
                  <a:lnTo>
                    <a:pt x="244840" y="324203"/>
                  </a:lnTo>
                  <a:lnTo>
                    <a:pt x="258145" y="330656"/>
                  </a:lnTo>
                  <a:lnTo>
                    <a:pt x="272796" y="335252"/>
                  </a:lnTo>
                  <a:lnTo>
                    <a:pt x="308975" y="337982"/>
                  </a:lnTo>
                  <a:lnTo>
                    <a:pt x="342487" y="329854"/>
                  </a:lnTo>
                  <a:lnTo>
                    <a:pt x="369665" y="312392"/>
                  </a:lnTo>
                  <a:lnTo>
                    <a:pt x="386842" y="287119"/>
                  </a:lnTo>
                  <a:lnTo>
                    <a:pt x="396392" y="291141"/>
                  </a:lnTo>
                  <a:lnTo>
                    <a:pt x="406479" y="294056"/>
                  </a:lnTo>
                  <a:lnTo>
                    <a:pt x="416970" y="295852"/>
                  </a:lnTo>
                  <a:lnTo>
                    <a:pt x="427736" y="296517"/>
                  </a:lnTo>
                  <a:lnTo>
                    <a:pt x="458295" y="291847"/>
                  </a:lnTo>
                  <a:lnTo>
                    <a:pt x="483330" y="278784"/>
                  </a:lnTo>
                  <a:lnTo>
                    <a:pt x="500316" y="259316"/>
                  </a:lnTo>
                  <a:lnTo>
                    <a:pt x="506730" y="235430"/>
                  </a:lnTo>
                  <a:lnTo>
                    <a:pt x="518259" y="233511"/>
                  </a:lnTo>
                  <a:lnTo>
                    <a:pt x="573565" y="199530"/>
                  </a:lnTo>
                  <a:lnTo>
                    <a:pt x="584723" y="173247"/>
                  </a:lnTo>
                  <a:lnTo>
                    <a:pt x="582570" y="145607"/>
                  </a:lnTo>
                  <a:lnTo>
                    <a:pt x="566547" y="119860"/>
                  </a:lnTo>
                  <a:lnTo>
                    <a:pt x="568960" y="115034"/>
                  </a:lnTo>
                  <a:lnTo>
                    <a:pt x="569849" y="112367"/>
                  </a:lnTo>
                  <a:lnTo>
                    <a:pt x="571716" y="89808"/>
                  </a:lnTo>
                  <a:lnTo>
                    <a:pt x="562784" y="69155"/>
                  </a:lnTo>
                  <a:lnTo>
                    <a:pt x="544685" y="52645"/>
                  </a:lnTo>
                  <a:lnTo>
                    <a:pt x="519049" y="42517"/>
                  </a:lnTo>
                  <a:lnTo>
                    <a:pt x="516094" y="33901"/>
                  </a:lnTo>
                  <a:lnTo>
                    <a:pt x="473962" y="2347"/>
                  </a:lnTo>
                  <a:lnTo>
                    <a:pt x="448897" y="178"/>
                  </a:lnTo>
                  <a:lnTo>
                    <a:pt x="424618" y="5558"/>
                  </a:lnTo>
                  <a:lnTo>
                    <a:pt x="404114" y="18260"/>
                  </a:lnTo>
                  <a:lnTo>
                    <a:pt x="398652" y="12545"/>
                  </a:lnTo>
                  <a:lnTo>
                    <a:pt x="391541" y="7973"/>
                  </a:lnTo>
                  <a:lnTo>
                    <a:pt x="383540" y="4798"/>
                  </a:lnTo>
                  <a:lnTo>
                    <a:pt x="3608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426708" y="813462"/>
              <a:ext cx="584835" cy="338455"/>
            </a:xfrm>
            <a:custGeom>
              <a:avLst/>
              <a:gdLst/>
              <a:ahLst/>
              <a:cxnLst/>
              <a:rect l="l" t="t" r="r" b="b"/>
              <a:pathLst>
                <a:path w="584834" h="338455">
                  <a:moveTo>
                    <a:pt x="52832" y="111351"/>
                  </a:moveTo>
                  <a:lnTo>
                    <a:pt x="70627" y="58074"/>
                  </a:lnTo>
                  <a:lnTo>
                    <a:pt x="131191" y="30325"/>
                  </a:lnTo>
                  <a:lnTo>
                    <a:pt x="146375" y="29719"/>
                  </a:lnTo>
                  <a:lnTo>
                    <a:pt x="161417" y="31103"/>
                  </a:lnTo>
                  <a:lnTo>
                    <a:pt x="175982" y="34415"/>
                  </a:lnTo>
                  <a:lnTo>
                    <a:pt x="189738" y="39596"/>
                  </a:lnTo>
                  <a:lnTo>
                    <a:pt x="207926" y="22099"/>
                  </a:lnTo>
                  <a:lnTo>
                    <a:pt x="232378" y="11830"/>
                  </a:lnTo>
                  <a:lnTo>
                    <a:pt x="259925" y="9538"/>
                  </a:lnTo>
                  <a:lnTo>
                    <a:pt x="287400" y="15974"/>
                  </a:lnTo>
                  <a:lnTo>
                    <a:pt x="293624" y="18641"/>
                  </a:lnTo>
                  <a:lnTo>
                    <a:pt x="299212" y="21816"/>
                  </a:lnTo>
                  <a:lnTo>
                    <a:pt x="304165" y="25753"/>
                  </a:lnTo>
                  <a:lnTo>
                    <a:pt x="318621" y="11120"/>
                  </a:lnTo>
                  <a:lnTo>
                    <a:pt x="338375" y="2321"/>
                  </a:lnTo>
                  <a:lnTo>
                    <a:pt x="360868" y="0"/>
                  </a:lnTo>
                  <a:lnTo>
                    <a:pt x="383540" y="4798"/>
                  </a:lnTo>
                  <a:lnTo>
                    <a:pt x="391541" y="7973"/>
                  </a:lnTo>
                  <a:lnTo>
                    <a:pt x="398652" y="12545"/>
                  </a:lnTo>
                  <a:lnTo>
                    <a:pt x="404114" y="18260"/>
                  </a:lnTo>
                  <a:lnTo>
                    <a:pt x="424618" y="5558"/>
                  </a:lnTo>
                  <a:lnTo>
                    <a:pt x="448897" y="178"/>
                  </a:lnTo>
                  <a:lnTo>
                    <a:pt x="473962" y="2347"/>
                  </a:lnTo>
                  <a:lnTo>
                    <a:pt x="496824" y="12291"/>
                  </a:lnTo>
                  <a:lnTo>
                    <a:pt x="504850" y="18621"/>
                  </a:lnTo>
                  <a:lnTo>
                    <a:pt x="511317" y="25880"/>
                  </a:lnTo>
                  <a:lnTo>
                    <a:pt x="516094" y="33901"/>
                  </a:lnTo>
                  <a:lnTo>
                    <a:pt x="519049" y="42517"/>
                  </a:lnTo>
                  <a:lnTo>
                    <a:pt x="544685" y="52645"/>
                  </a:lnTo>
                  <a:lnTo>
                    <a:pt x="562784" y="69155"/>
                  </a:lnTo>
                  <a:lnTo>
                    <a:pt x="571716" y="89808"/>
                  </a:lnTo>
                  <a:lnTo>
                    <a:pt x="569849" y="112367"/>
                  </a:lnTo>
                  <a:lnTo>
                    <a:pt x="568960" y="115034"/>
                  </a:lnTo>
                  <a:lnTo>
                    <a:pt x="567817" y="117447"/>
                  </a:lnTo>
                  <a:lnTo>
                    <a:pt x="566547" y="119860"/>
                  </a:lnTo>
                  <a:lnTo>
                    <a:pt x="582570" y="145607"/>
                  </a:lnTo>
                  <a:lnTo>
                    <a:pt x="573565" y="199530"/>
                  </a:lnTo>
                  <a:lnTo>
                    <a:pt x="539841" y="226339"/>
                  </a:lnTo>
                  <a:lnTo>
                    <a:pt x="506730" y="235430"/>
                  </a:lnTo>
                  <a:lnTo>
                    <a:pt x="500316" y="259316"/>
                  </a:lnTo>
                  <a:lnTo>
                    <a:pt x="483330" y="278784"/>
                  </a:lnTo>
                  <a:lnTo>
                    <a:pt x="458295" y="291847"/>
                  </a:lnTo>
                  <a:lnTo>
                    <a:pt x="427736" y="296517"/>
                  </a:lnTo>
                  <a:lnTo>
                    <a:pt x="416970" y="295852"/>
                  </a:lnTo>
                  <a:lnTo>
                    <a:pt x="406479" y="294056"/>
                  </a:lnTo>
                  <a:lnTo>
                    <a:pt x="396392" y="291141"/>
                  </a:lnTo>
                  <a:lnTo>
                    <a:pt x="386842" y="287119"/>
                  </a:lnTo>
                  <a:lnTo>
                    <a:pt x="369665" y="312392"/>
                  </a:lnTo>
                  <a:lnTo>
                    <a:pt x="342487" y="329854"/>
                  </a:lnTo>
                  <a:lnTo>
                    <a:pt x="308975" y="337982"/>
                  </a:lnTo>
                  <a:lnTo>
                    <a:pt x="272796" y="335252"/>
                  </a:lnTo>
                  <a:lnTo>
                    <a:pt x="258145" y="330656"/>
                  </a:lnTo>
                  <a:lnTo>
                    <a:pt x="244840" y="324203"/>
                  </a:lnTo>
                  <a:lnTo>
                    <a:pt x="233130" y="316035"/>
                  </a:lnTo>
                  <a:lnTo>
                    <a:pt x="223266" y="306296"/>
                  </a:lnTo>
                  <a:lnTo>
                    <a:pt x="184126" y="317303"/>
                  </a:lnTo>
                  <a:lnTo>
                    <a:pt x="144081" y="315678"/>
                  </a:lnTo>
                  <a:lnTo>
                    <a:pt x="107751" y="302313"/>
                  </a:lnTo>
                  <a:lnTo>
                    <a:pt x="78994" y="277086"/>
                  </a:lnTo>
                  <a:lnTo>
                    <a:pt x="78613" y="276578"/>
                  </a:lnTo>
                  <a:lnTo>
                    <a:pt x="35131" y="266973"/>
                  </a:lnTo>
                  <a:lnTo>
                    <a:pt x="12983" y="225875"/>
                  </a:lnTo>
                  <a:lnTo>
                    <a:pt x="15636" y="216110"/>
                  </a:lnTo>
                  <a:lnTo>
                    <a:pt x="20885" y="206988"/>
                  </a:lnTo>
                  <a:lnTo>
                    <a:pt x="28575" y="198854"/>
                  </a:lnTo>
                  <a:lnTo>
                    <a:pt x="11191" y="186572"/>
                  </a:lnTo>
                  <a:lnTo>
                    <a:pt x="1428" y="170517"/>
                  </a:lnTo>
                  <a:lnTo>
                    <a:pt x="0" y="152723"/>
                  </a:lnTo>
                  <a:lnTo>
                    <a:pt x="7620" y="135227"/>
                  </a:lnTo>
                  <a:lnTo>
                    <a:pt x="15944" y="126458"/>
                  </a:lnTo>
                  <a:lnTo>
                    <a:pt x="26495" y="119558"/>
                  </a:lnTo>
                  <a:lnTo>
                    <a:pt x="38784" y="114778"/>
                  </a:lnTo>
                  <a:lnTo>
                    <a:pt x="52324" y="112367"/>
                  </a:lnTo>
                  <a:lnTo>
                    <a:pt x="52832" y="111351"/>
                  </a:lnTo>
                  <a:close/>
                </a:path>
                <a:path w="584834" h="338455">
                  <a:moveTo>
                    <a:pt x="63627" y="203807"/>
                  </a:moveTo>
                  <a:lnTo>
                    <a:pt x="54623" y="203835"/>
                  </a:lnTo>
                  <a:lnTo>
                    <a:pt x="45799" y="202791"/>
                  </a:lnTo>
                  <a:lnTo>
                    <a:pt x="37284" y="200699"/>
                  </a:lnTo>
                  <a:lnTo>
                    <a:pt x="29210" y="197584"/>
                  </a:lnTo>
                </a:path>
                <a:path w="584834" h="338455">
                  <a:moveTo>
                    <a:pt x="93852" y="272133"/>
                  </a:moveTo>
                  <a:lnTo>
                    <a:pt x="89026" y="273657"/>
                  </a:lnTo>
                  <a:lnTo>
                    <a:pt x="83947" y="274673"/>
                  </a:lnTo>
                  <a:lnTo>
                    <a:pt x="78867" y="275181"/>
                  </a:lnTo>
                </a:path>
                <a:path w="584834" h="338455">
                  <a:moveTo>
                    <a:pt x="223266" y="305026"/>
                  </a:moveTo>
                  <a:lnTo>
                    <a:pt x="219583" y="300708"/>
                  </a:lnTo>
                  <a:lnTo>
                    <a:pt x="216535" y="296136"/>
                  </a:lnTo>
                  <a:lnTo>
                    <a:pt x="214122" y="291310"/>
                  </a:lnTo>
                </a:path>
                <a:path w="584834" h="338455">
                  <a:moveTo>
                    <a:pt x="390525" y="270990"/>
                  </a:moveTo>
                  <a:lnTo>
                    <a:pt x="390017" y="276070"/>
                  </a:lnTo>
                  <a:lnTo>
                    <a:pt x="388747" y="281023"/>
                  </a:lnTo>
                  <a:lnTo>
                    <a:pt x="386842" y="285976"/>
                  </a:lnTo>
                </a:path>
                <a:path w="584834" h="338455">
                  <a:moveTo>
                    <a:pt x="462280" y="178534"/>
                  </a:moveTo>
                  <a:lnTo>
                    <a:pt x="480667" y="188339"/>
                  </a:lnTo>
                  <a:lnTo>
                    <a:pt x="494601" y="201537"/>
                  </a:lnTo>
                  <a:lnTo>
                    <a:pt x="503392" y="217235"/>
                  </a:lnTo>
                  <a:lnTo>
                    <a:pt x="506349" y="234541"/>
                  </a:lnTo>
                </a:path>
                <a:path w="584834" h="338455">
                  <a:moveTo>
                    <a:pt x="566166" y="119098"/>
                  </a:moveTo>
                  <a:lnTo>
                    <a:pt x="562484" y="124944"/>
                  </a:lnTo>
                  <a:lnTo>
                    <a:pt x="557958" y="130432"/>
                  </a:lnTo>
                  <a:lnTo>
                    <a:pt x="552646" y="135493"/>
                  </a:lnTo>
                  <a:lnTo>
                    <a:pt x="546608" y="140053"/>
                  </a:lnTo>
                </a:path>
                <a:path w="584834" h="338455">
                  <a:moveTo>
                    <a:pt x="519175" y="41374"/>
                  </a:moveTo>
                  <a:lnTo>
                    <a:pt x="519938" y="44549"/>
                  </a:lnTo>
                  <a:lnTo>
                    <a:pt x="520319" y="47851"/>
                  </a:lnTo>
                  <a:lnTo>
                    <a:pt x="520192" y="51280"/>
                  </a:lnTo>
                </a:path>
                <a:path w="584834" h="338455">
                  <a:moveTo>
                    <a:pt x="393953" y="29817"/>
                  </a:moveTo>
                  <a:lnTo>
                    <a:pt x="396494" y="25245"/>
                  </a:lnTo>
                  <a:lnTo>
                    <a:pt x="399796" y="20927"/>
                  </a:lnTo>
                  <a:lnTo>
                    <a:pt x="403987" y="17117"/>
                  </a:lnTo>
                </a:path>
                <a:path w="584834" h="338455">
                  <a:moveTo>
                    <a:pt x="299974" y="35786"/>
                  </a:moveTo>
                  <a:lnTo>
                    <a:pt x="300990" y="31976"/>
                  </a:lnTo>
                  <a:lnTo>
                    <a:pt x="302641" y="28420"/>
                  </a:lnTo>
                  <a:lnTo>
                    <a:pt x="304800" y="24864"/>
                  </a:lnTo>
                </a:path>
                <a:path w="584834" h="338455">
                  <a:moveTo>
                    <a:pt x="189611" y="39469"/>
                  </a:moveTo>
                  <a:lnTo>
                    <a:pt x="196088" y="42390"/>
                  </a:lnTo>
                  <a:lnTo>
                    <a:pt x="201930" y="45946"/>
                  </a:lnTo>
                  <a:lnTo>
                    <a:pt x="207264" y="50010"/>
                  </a:lnTo>
                </a:path>
                <a:path w="584834" h="338455">
                  <a:moveTo>
                    <a:pt x="55880" y="122527"/>
                  </a:moveTo>
                  <a:lnTo>
                    <a:pt x="54483" y="118844"/>
                  </a:lnTo>
                  <a:lnTo>
                    <a:pt x="53467" y="115161"/>
                  </a:lnTo>
                  <a:lnTo>
                    <a:pt x="52832" y="111351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615684" y="870204"/>
              <a:ext cx="186055" cy="222885"/>
            </a:xfrm>
            <a:custGeom>
              <a:avLst/>
              <a:gdLst/>
              <a:ahLst/>
              <a:cxnLst/>
              <a:rect l="l" t="t" r="r" b="b"/>
              <a:pathLst>
                <a:path w="186054" h="222884">
                  <a:moveTo>
                    <a:pt x="92964" y="0"/>
                  </a:moveTo>
                  <a:lnTo>
                    <a:pt x="56792" y="8739"/>
                  </a:lnTo>
                  <a:lnTo>
                    <a:pt x="27241" y="32575"/>
                  </a:lnTo>
                  <a:lnTo>
                    <a:pt x="7310" y="67937"/>
                  </a:lnTo>
                  <a:lnTo>
                    <a:pt x="0" y="111251"/>
                  </a:lnTo>
                  <a:lnTo>
                    <a:pt x="7310" y="154566"/>
                  </a:lnTo>
                  <a:lnTo>
                    <a:pt x="27241" y="189928"/>
                  </a:lnTo>
                  <a:lnTo>
                    <a:pt x="56792" y="213764"/>
                  </a:lnTo>
                  <a:lnTo>
                    <a:pt x="92964" y="222504"/>
                  </a:lnTo>
                  <a:lnTo>
                    <a:pt x="129135" y="213764"/>
                  </a:lnTo>
                  <a:lnTo>
                    <a:pt x="158686" y="189928"/>
                  </a:lnTo>
                  <a:lnTo>
                    <a:pt x="178617" y="154566"/>
                  </a:lnTo>
                  <a:lnTo>
                    <a:pt x="185927" y="111251"/>
                  </a:lnTo>
                  <a:lnTo>
                    <a:pt x="178617" y="67937"/>
                  </a:lnTo>
                  <a:lnTo>
                    <a:pt x="158686" y="32575"/>
                  </a:lnTo>
                  <a:lnTo>
                    <a:pt x="129135" y="8739"/>
                  </a:lnTo>
                  <a:lnTo>
                    <a:pt x="92964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615684" y="870204"/>
              <a:ext cx="186055" cy="222885"/>
            </a:xfrm>
            <a:custGeom>
              <a:avLst/>
              <a:gdLst/>
              <a:ahLst/>
              <a:cxnLst/>
              <a:rect l="l" t="t" r="r" b="b"/>
              <a:pathLst>
                <a:path w="186054" h="222884">
                  <a:moveTo>
                    <a:pt x="0" y="111251"/>
                  </a:moveTo>
                  <a:lnTo>
                    <a:pt x="7310" y="67937"/>
                  </a:lnTo>
                  <a:lnTo>
                    <a:pt x="27241" y="32575"/>
                  </a:lnTo>
                  <a:lnTo>
                    <a:pt x="56792" y="8739"/>
                  </a:lnTo>
                  <a:lnTo>
                    <a:pt x="92964" y="0"/>
                  </a:lnTo>
                  <a:lnTo>
                    <a:pt x="129135" y="8739"/>
                  </a:lnTo>
                  <a:lnTo>
                    <a:pt x="158686" y="32575"/>
                  </a:lnTo>
                  <a:lnTo>
                    <a:pt x="178617" y="67937"/>
                  </a:lnTo>
                  <a:lnTo>
                    <a:pt x="185927" y="111251"/>
                  </a:lnTo>
                  <a:lnTo>
                    <a:pt x="178617" y="154566"/>
                  </a:lnTo>
                  <a:lnTo>
                    <a:pt x="158686" y="189928"/>
                  </a:lnTo>
                  <a:lnTo>
                    <a:pt x="129135" y="213764"/>
                  </a:lnTo>
                  <a:lnTo>
                    <a:pt x="92964" y="222504"/>
                  </a:lnTo>
                  <a:lnTo>
                    <a:pt x="56792" y="213764"/>
                  </a:lnTo>
                  <a:lnTo>
                    <a:pt x="27241" y="189928"/>
                  </a:lnTo>
                  <a:lnTo>
                    <a:pt x="7310" y="154566"/>
                  </a:lnTo>
                  <a:lnTo>
                    <a:pt x="0" y="111251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983226" y="1138074"/>
              <a:ext cx="586740" cy="338455"/>
            </a:xfrm>
            <a:custGeom>
              <a:avLst/>
              <a:gdLst/>
              <a:ahLst/>
              <a:cxnLst/>
              <a:rect l="l" t="t" r="r" b="b"/>
              <a:pathLst>
                <a:path w="586740" h="338455">
                  <a:moveTo>
                    <a:pt x="361809" y="0"/>
                  </a:moveTo>
                  <a:lnTo>
                    <a:pt x="339278" y="2321"/>
                  </a:lnTo>
                  <a:lnTo>
                    <a:pt x="319510" y="11120"/>
                  </a:lnTo>
                  <a:lnTo>
                    <a:pt x="305052" y="25753"/>
                  </a:lnTo>
                  <a:lnTo>
                    <a:pt x="299972" y="21816"/>
                  </a:lnTo>
                  <a:lnTo>
                    <a:pt x="294384" y="18641"/>
                  </a:lnTo>
                  <a:lnTo>
                    <a:pt x="288161" y="15974"/>
                  </a:lnTo>
                  <a:lnTo>
                    <a:pt x="260609" y="9538"/>
                  </a:lnTo>
                  <a:lnTo>
                    <a:pt x="233011" y="11830"/>
                  </a:lnTo>
                  <a:lnTo>
                    <a:pt x="208508" y="22099"/>
                  </a:lnTo>
                  <a:lnTo>
                    <a:pt x="190244" y="39596"/>
                  </a:lnTo>
                  <a:lnTo>
                    <a:pt x="176412" y="34415"/>
                  </a:lnTo>
                  <a:lnTo>
                    <a:pt x="161796" y="31103"/>
                  </a:lnTo>
                  <a:lnTo>
                    <a:pt x="146702" y="29719"/>
                  </a:lnTo>
                  <a:lnTo>
                    <a:pt x="131443" y="30325"/>
                  </a:lnTo>
                  <a:lnTo>
                    <a:pt x="97051" y="39699"/>
                  </a:lnTo>
                  <a:lnTo>
                    <a:pt x="70816" y="58074"/>
                  </a:lnTo>
                  <a:lnTo>
                    <a:pt x="55272" y="82831"/>
                  </a:lnTo>
                  <a:lnTo>
                    <a:pt x="52957" y="111351"/>
                  </a:lnTo>
                  <a:lnTo>
                    <a:pt x="52449" y="112367"/>
                  </a:lnTo>
                  <a:lnTo>
                    <a:pt x="16015" y="126458"/>
                  </a:lnTo>
                  <a:lnTo>
                    <a:pt x="0" y="152723"/>
                  </a:lnTo>
                  <a:lnTo>
                    <a:pt x="1442" y="170517"/>
                  </a:lnTo>
                  <a:lnTo>
                    <a:pt x="11243" y="186572"/>
                  </a:lnTo>
                  <a:lnTo>
                    <a:pt x="28700" y="198854"/>
                  </a:lnTo>
                  <a:lnTo>
                    <a:pt x="20937" y="206988"/>
                  </a:lnTo>
                  <a:lnTo>
                    <a:pt x="15650" y="216110"/>
                  </a:lnTo>
                  <a:lnTo>
                    <a:pt x="12983" y="225875"/>
                  </a:lnTo>
                  <a:lnTo>
                    <a:pt x="13079" y="235938"/>
                  </a:lnTo>
                  <a:lnTo>
                    <a:pt x="20393" y="253486"/>
                  </a:lnTo>
                  <a:lnTo>
                    <a:pt x="35208" y="266973"/>
                  </a:lnTo>
                  <a:lnTo>
                    <a:pt x="55405" y="275103"/>
                  </a:lnTo>
                  <a:lnTo>
                    <a:pt x="78865" y="276578"/>
                  </a:lnTo>
                  <a:lnTo>
                    <a:pt x="80008" y="278102"/>
                  </a:lnTo>
                  <a:lnTo>
                    <a:pt x="108043" y="302313"/>
                  </a:lnTo>
                  <a:lnTo>
                    <a:pt x="144460" y="315678"/>
                  </a:lnTo>
                  <a:lnTo>
                    <a:pt x="184592" y="317303"/>
                  </a:lnTo>
                  <a:lnTo>
                    <a:pt x="223772" y="306296"/>
                  </a:lnTo>
                  <a:lnTo>
                    <a:pt x="233676" y="316035"/>
                  </a:lnTo>
                  <a:lnTo>
                    <a:pt x="245473" y="324203"/>
                  </a:lnTo>
                  <a:lnTo>
                    <a:pt x="258865" y="330656"/>
                  </a:lnTo>
                  <a:lnTo>
                    <a:pt x="273556" y="335252"/>
                  </a:lnTo>
                  <a:lnTo>
                    <a:pt x="309756" y="337982"/>
                  </a:lnTo>
                  <a:lnTo>
                    <a:pt x="343326" y="329854"/>
                  </a:lnTo>
                  <a:lnTo>
                    <a:pt x="370585" y="312392"/>
                  </a:lnTo>
                  <a:lnTo>
                    <a:pt x="387856" y="287119"/>
                  </a:lnTo>
                  <a:lnTo>
                    <a:pt x="397408" y="291141"/>
                  </a:lnTo>
                  <a:lnTo>
                    <a:pt x="407509" y="294056"/>
                  </a:lnTo>
                  <a:lnTo>
                    <a:pt x="418038" y="295852"/>
                  </a:lnTo>
                  <a:lnTo>
                    <a:pt x="428877" y="296517"/>
                  </a:lnTo>
                  <a:lnTo>
                    <a:pt x="459456" y="291847"/>
                  </a:lnTo>
                  <a:lnTo>
                    <a:pt x="484534" y="278784"/>
                  </a:lnTo>
                  <a:lnTo>
                    <a:pt x="501564" y="259316"/>
                  </a:lnTo>
                  <a:lnTo>
                    <a:pt x="507998" y="235430"/>
                  </a:lnTo>
                  <a:lnTo>
                    <a:pt x="519547" y="233511"/>
                  </a:lnTo>
                  <a:lnTo>
                    <a:pt x="575032" y="199530"/>
                  </a:lnTo>
                  <a:lnTo>
                    <a:pt x="586214" y="173247"/>
                  </a:lnTo>
                  <a:lnTo>
                    <a:pt x="584037" y="145607"/>
                  </a:lnTo>
                  <a:lnTo>
                    <a:pt x="567942" y="119860"/>
                  </a:lnTo>
                  <a:lnTo>
                    <a:pt x="569339" y="117447"/>
                  </a:lnTo>
                  <a:lnTo>
                    <a:pt x="571244" y="112367"/>
                  </a:lnTo>
                  <a:lnTo>
                    <a:pt x="573182" y="89808"/>
                  </a:lnTo>
                  <a:lnTo>
                    <a:pt x="564274" y="69155"/>
                  </a:lnTo>
                  <a:lnTo>
                    <a:pt x="546151" y="52645"/>
                  </a:lnTo>
                  <a:lnTo>
                    <a:pt x="520444" y="42517"/>
                  </a:lnTo>
                  <a:lnTo>
                    <a:pt x="517489" y="33901"/>
                  </a:lnTo>
                  <a:lnTo>
                    <a:pt x="475261" y="2347"/>
                  </a:lnTo>
                  <a:lnTo>
                    <a:pt x="450101" y="178"/>
                  </a:lnTo>
                  <a:lnTo>
                    <a:pt x="425727" y="5558"/>
                  </a:lnTo>
                  <a:lnTo>
                    <a:pt x="405128" y="18260"/>
                  </a:lnTo>
                  <a:lnTo>
                    <a:pt x="399667" y="12545"/>
                  </a:lnTo>
                  <a:lnTo>
                    <a:pt x="392555" y="7973"/>
                  </a:lnTo>
                  <a:lnTo>
                    <a:pt x="384554" y="4798"/>
                  </a:lnTo>
                  <a:lnTo>
                    <a:pt x="361809" y="0"/>
                  </a:lnTo>
                  <a:close/>
                </a:path>
              </a:pathLst>
            </a:custGeom>
            <a:solidFill>
              <a:srgbClr val="3856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983226" y="1138074"/>
              <a:ext cx="586740" cy="338455"/>
            </a:xfrm>
            <a:custGeom>
              <a:avLst/>
              <a:gdLst/>
              <a:ahLst/>
              <a:cxnLst/>
              <a:rect l="l" t="t" r="r" b="b"/>
              <a:pathLst>
                <a:path w="586740" h="338455">
                  <a:moveTo>
                    <a:pt x="52957" y="111351"/>
                  </a:moveTo>
                  <a:lnTo>
                    <a:pt x="70816" y="58074"/>
                  </a:lnTo>
                  <a:lnTo>
                    <a:pt x="131443" y="30325"/>
                  </a:lnTo>
                  <a:lnTo>
                    <a:pt x="146702" y="29719"/>
                  </a:lnTo>
                  <a:lnTo>
                    <a:pt x="161796" y="31103"/>
                  </a:lnTo>
                  <a:lnTo>
                    <a:pt x="176412" y="34415"/>
                  </a:lnTo>
                  <a:lnTo>
                    <a:pt x="190244" y="39596"/>
                  </a:lnTo>
                  <a:lnTo>
                    <a:pt x="208508" y="22099"/>
                  </a:lnTo>
                  <a:lnTo>
                    <a:pt x="233011" y="11830"/>
                  </a:lnTo>
                  <a:lnTo>
                    <a:pt x="260609" y="9538"/>
                  </a:lnTo>
                  <a:lnTo>
                    <a:pt x="288161" y="15974"/>
                  </a:lnTo>
                  <a:lnTo>
                    <a:pt x="294384" y="18641"/>
                  </a:lnTo>
                  <a:lnTo>
                    <a:pt x="299972" y="21816"/>
                  </a:lnTo>
                  <a:lnTo>
                    <a:pt x="305052" y="25753"/>
                  </a:lnTo>
                  <a:lnTo>
                    <a:pt x="319510" y="11120"/>
                  </a:lnTo>
                  <a:lnTo>
                    <a:pt x="339278" y="2321"/>
                  </a:lnTo>
                  <a:lnTo>
                    <a:pt x="361809" y="0"/>
                  </a:lnTo>
                  <a:lnTo>
                    <a:pt x="384554" y="4798"/>
                  </a:lnTo>
                  <a:lnTo>
                    <a:pt x="392555" y="7973"/>
                  </a:lnTo>
                  <a:lnTo>
                    <a:pt x="399667" y="12545"/>
                  </a:lnTo>
                  <a:lnTo>
                    <a:pt x="405128" y="18260"/>
                  </a:lnTo>
                  <a:lnTo>
                    <a:pt x="425727" y="5558"/>
                  </a:lnTo>
                  <a:lnTo>
                    <a:pt x="450101" y="178"/>
                  </a:lnTo>
                  <a:lnTo>
                    <a:pt x="475261" y="2347"/>
                  </a:lnTo>
                  <a:lnTo>
                    <a:pt x="498219" y="12291"/>
                  </a:lnTo>
                  <a:lnTo>
                    <a:pt x="506245" y="18621"/>
                  </a:lnTo>
                  <a:lnTo>
                    <a:pt x="512712" y="25880"/>
                  </a:lnTo>
                  <a:lnTo>
                    <a:pt x="517489" y="33901"/>
                  </a:lnTo>
                  <a:lnTo>
                    <a:pt x="520444" y="42517"/>
                  </a:lnTo>
                  <a:lnTo>
                    <a:pt x="546151" y="52645"/>
                  </a:lnTo>
                  <a:lnTo>
                    <a:pt x="564274" y="69155"/>
                  </a:lnTo>
                  <a:lnTo>
                    <a:pt x="573182" y="89808"/>
                  </a:lnTo>
                  <a:lnTo>
                    <a:pt x="571244" y="112367"/>
                  </a:lnTo>
                  <a:lnTo>
                    <a:pt x="570355" y="115034"/>
                  </a:lnTo>
                  <a:lnTo>
                    <a:pt x="569339" y="117447"/>
                  </a:lnTo>
                  <a:lnTo>
                    <a:pt x="567942" y="119860"/>
                  </a:lnTo>
                  <a:lnTo>
                    <a:pt x="584037" y="145607"/>
                  </a:lnTo>
                  <a:lnTo>
                    <a:pt x="575032" y="199530"/>
                  </a:lnTo>
                  <a:lnTo>
                    <a:pt x="541216" y="226339"/>
                  </a:lnTo>
                  <a:lnTo>
                    <a:pt x="507998" y="235430"/>
                  </a:lnTo>
                  <a:lnTo>
                    <a:pt x="501564" y="259316"/>
                  </a:lnTo>
                  <a:lnTo>
                    <a:pt x="484534" y="278784"/>
                  </a:lnTo>
                  <a:lnTo>
                    <a:pt x="459456" y="291847"/>
                  </a:lnTo>
                  <a:lnTo>
                    <a:pt x="428877" y="296517"/>
                  </a:lnTo>
                  <a:lnTo>
                    <a:pt x="418038" y="295852"/>
                  </a:lnTo>
                  <a:lnTo>
                    <a:pt x="407509" y="294056"/>
                  </a:lnTo>
                  <a:lnTo>
                    <a:pt x="397408" y="291141"/>
                  </a:lnTo>
                  <a:lnTo>
                    <a:pt x="387856" y="287119"/>
                  </a:lnTo>
                  <a:lnTo>
                    <a:pt x="370585" y="312392"/>
                  </a:lnTo>
                  <a:lnTo>
                    <a:pt x="343326" y="329854"/>
                  </a:lnTo>
                  <a:lnTo>
                    <a:pt x="309756" y="337982"/>
                  </a:lnTo>
                  <a:lnTo>
                    <a:pt x="273556" y="335252"/>
                  </a:lnTo>
                  <a:lnTo>
                    <a:pt x="258865" y="330656"/>
                  </a:lnTo>
                  <a:lnTo>
                    <a:pt x="245473" y="324203"/>
                  </a:lnTo>
                  <a:lnTo>
                    <a:pt x="233676" y="316035"/>
                  </a:lnTo>
                  <a:lnTo>
                    <a:pt x="223772" y="306296"/>
                  </a:lnTo>
                  <a:lnTo>
                    <a:pt x="184592" y="317303"/>
                  </a:lnTo>
                  <a:lnTo>
                    <a:pt x="144460" y="315678"/>
                  </a:lnTo>
                  <a:lnTo>
                    <a:pt x="108043" y="302313"/>
                  </a:lnTo>
                  <a:lnTo>
                    <a:pt x="79246" y="277086"/>
                  </a:lnTo>
                  <a:lnTo>
                    <a:pt x="78865" y="276578"/>
                  </a:lnTo>
                  <a:lnTo>
                    <a:pt x="35208" y="266973"/>
                  </a:lnTo>
                  <a:lnTo>
                    <a:pt x="13079" y="235938"/>
                  </a:lnTo>
                  <a:lnTo>
                    <a:pt x="12983" y="225875"/>
                  </a:lnTo>
                  <a:lnTo>
                    <a:pt x="15650" y="216110"/>
                  </a:lnTo>
                  <a:lnTo>
                    <a:pt x="20937" y="206988"/>
                  </a:lnTo>
                  <a:lnTo>
                    <a:pt x="28700" y="198854"/>
                  </a:lnTo>
                  <a:lnTo>
                    <a:pt x="11243" y="186572"/>
                  </a:lnTo>
                  <a:lnTo>
                    <a:pt x="1442" y="170517"/>
                  </a:lnTo>
                  <a:lnTo>
                    <a:pt x="0" y="152723"/>
                  </a:lnTo>
                  <a:lnTo>
                    <a:pt x="7618" y="135227"/>
                  </a:lnTo>
                  <a:lnTo>
                    <a:pt x="16015" y="126458"/>
                  </a:lnTo>
                  <a:lnTo>
                    <a:pt x="26604" y="119558"/>
                  </a:lnTo>
                  <a:lnTo>
                    <a:pt x="38907" y="114778"/>
                  </a:lnTo>
                  <a:lnTo>
                    <a:pt x="52449" y="112367"/>
                  </a:lnTo>
                  <a:lnTo>
                    <a:pt x="52957" y="111351"/>
                  </a:lnTo>
                  <a:close/>
                </a:path>
                <a:path w="586740" h="338455">
                  <a:moveTo>
                    <a:pt x="63752" y="203807"/>
                  </a:moveTo>
                  <a:lnTo>
                    <a:pt x="54748" y="203835"/>
                  </a:lnTo>
                  <a:lnTo>
                    <a:pt x="45924" y="202791"/>
                  </a:lnTo>
                  <a:lnTo>
                    <a:pt x="37409" y="200699"/>
                  </a:lnTo>
                  <a:lnTo>
                    <a:pt x="29335" y="197584"/>
                  </a:lnTo>
                </a:path>
                <a:path w="586740" h="338455">
                  <a:moveTo>
                    <a:pt x="94105" y="272133"/>
                  </a:moveTo>
                  <a:lnTo>
                    <a:pt x="89279" y="273657"/>
                  </a:lnTo>
                  <a:lnTo>
                    <a:pt x="84199" y="274673"/>
                  </a:lnTo>
                  <a:lnTo>
                    <a:pt x="78992" y="275181"/>
                  </a:lnTo>
                </a:path>
                <a:path w="586740" h="338455">
                  <a:moveTo>
                    <a:pt x="223772" y="305026"/>
                  </a:moveTo>
                  <a:lnTo>
                    <a:pt x="220216" y="300708"/>
                  </a:lnTo>
                  <a:lnTo>
                    <a:pt x="217168" y="296136"/>
                  </a:lnTo>
                  <a:lnTo>
                    <a:pt x="214755" y="291310"/>
                  </a:lnTo>
                </a:path>
                <a:path w="586740" h="338455">
                  <a:moveTo>
                    <a:pt x="391539" y="270990"/>
                  </a:moveTo>
                  <a:lnTo>
                    <a:pt x="391031" y="276070"/>
                  </a:lnTo>
                  <a:lnTo>
                    <a:pt x="389761" y="281023"/>
                  </a:lnTo>
                  <a:lnTo>
                    <a:pt x="387856" y="285976"/>
                  </a:lnTo>
                </a:path>
                <a:path w="586740" h="338455">
                  <a:moveTo>
                    <a:pt x="463548" y="178534"/>
                  </a:moveTo>
                  <a:lnTo>
                    <a:pt x="481955" y="188339"/>
                  </a:lnTo>
                  <a:lnTo>
                    <a:pt x="495933" y="201537"/>
                  </a:lnTo>
                  <a:lnTo>
                    <a:pt x="504767" y="217235"/>
                  </a:lnTo>
                  <a:lnTo>
                    <a:pt x="507744" y="234541"/>
                  </a:lnTo>
                </a:path>
                <a:path w="586740" h="338455">
                  <a:moveTo>
                    <a:pt x="567688" y="119098"/>
                  </a:moveTo>
                  <a:lnTo>
                    <a:pt x="563933" y="124944"/>
                  </a:lnTo>
                  <a:lnTo>
                    <a:pt x="559369" y="130432"/>
                  </a:lnTo>
                  <a:lnTo>
                    <a:pt x="554043" y="135493"/>
                  </a:lnTo>
                  <a:lnTo>
                    <a:pt x="548003" y="140053"/>
                  </a:lnTo>
                </a:path>
                <a:path w="586740" h="338455">
                  <a:moveTo>
                    <a:pt x="520571" y="41374"/>
                  </a:moveTo>
                  <a:lnTo>
                    <a:pt x="521206" y="44549"/>
                  </a:lnTo>
                  <a:lnTo>
                    <a:pt x="521587" y="47851"/>
                  </a:lnTo>
                  <a:lnTo>
                    <a:pt x="521587" y="51280"/>
                  </a:lnTo>
                </a:path>
                <a:path w="586740" h="338455">
                  <a:moveTo>
                    <a:pt x="394968" y="29817"/>
                  </a:moveTo>
                  <a:lnTo>
                    <a:pt x="397508" y="25245"/>
                  </a:lnTo>
                  <a:lnTo>
                    <a:pt x="400937" y="20927"/>
                  </a:lnTo>
                  <a:lnTo>
                    <a:pt x="405001" y="17117"/>
                  </a:lnTo>
                </a:path>
                <a:path w="586740" h="338455">
                  <a:moveTo>
                    <a:pt x="300734" y="35786"/>
                  </a:moveTo>
                  <a:lnTo>
                    <a:pt x="301750" y="31976"/>
                  </a:lnTo>
                  <a:lnTo>
                    <a:pt x="303401" y="28420"/>
                  </a:lnTo>
                  <a:lnTo>
                    <a:pt x="305560" y="24864"/>
                  </a:lnTo>
                </a:path>
                <a:path w="586740" h="338455">
                  <a:moveTo>
                    <a:pt x="190117" y="39469"/>
                  </a:moveTo>
                  <a:lnTo>
                    <a:pt x="196594" y="42390"/>
                  </a:lnTo>
                  <a:lnTo>
                    <a:pt x="202436" y="45946"/>
                  </a:lnTo>
                  <a:lnTo>
                    <a:pt x="207770" y="50010"/>
                  </a:lnTo>
                </a:path>
                <a:path w="586740" h="338455">
                  <a:moveTo>
                    <a:pt x="56005" y="122527"/>
                  </a:moveTo>
                  <a:lnTo>
                    <a:pt x="54608" y="118844"/>
                  </a:lnTo>
                  <a:lnTo>
                    <a:pt x="53592" y="115161"/>
                  </a:lnTo>
                  <a:lnTo>
                    <a:pt x="52957" y="111351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173724" y="1194816"/>
              <a:ext cx="186055" cy="220979"/>
            </a:xfrm>
            <a:custGeom>
              <a:avLst/>
              <a:gdLst/>
              <a:ahLst/>
              <a:cxnLst/>
              <a:rect l="l" t="t" r="r" b="b"/>
              <a:pathLst>
                <a:path w="186054" h="220980">
                  <a:moveTo>
                    <a:pt x="92963" y="0"/>
                  </a:moveTo>
                  <a:lnTo>
                    <a:pt x="56792" y="8691"/>
                  </a:lnTo>
                  <a:lnTo>
                    <a:pt x="27241" y="32385"/>
                  </a:lnTo>
                  <a:lnTo>
                    <a:pt x="7310" y="67508"/>
                  </a:lnTo>
                  <a:lnTo>
                    <a:pt x="0" y="110489"/>
                  </a:lnTo>
                  <a:lnTo>
                    <a:pt x="7310" y="153471"/>
                  </a:lnTo>
                  <a:lnTo>
                    <a:pt x="27241" y="188595"/>
                  </a:lnTo>
                  <a:lnTo>
                    <a:pt x="56792" y="212288"/>
                  </a:lnTo>
                  <a:lnTo>
                    <a:pt x="92963" y="220980"/>
                  </a:lnTo>
                  <a:lnTo>
                    <a:pt x="129135" y="212288"/>
                  </a:lnTo>
                  <a:lnTo>
                    <a:pt x="158686" y="188595"/>
                  </a:lnTo>
                  <a:lnTo>
                    <a:pt x="178617" y="153471"/>
                  </a:lnTo>
                  <a:lnTo>
                    <a:pt x="185927" y="110489"/>
                  </a:lnTo>
                  <a:lnTo>
                    <a:pt x="178617" y="67508"/>
                  </a:lnTo>
                  <a:lnTo>
                    <a:pt x="158686" y="32385"/>
                  </a:lnTo>
                  <a:lnTo>
                    <a:pt x="129135" y="8691"/>
                  </a:lnTo>
                  <a:lnTo>
                    <a:pt x="92963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173724" y="1194816"/>
              <a:ext cx="186055" cy="220979"/>
            </a:xfrm>
            <a:custGeom>
              <a:avLst/>
              <a:gdLst/>
              <a:ahLst/>
              <a:cxnLst/>
              <a:rect l="l" t="t" r="r" b="b"/>
              <a:pathLst>
                <a:path w="186054" h="220980">
                  <a:moveTo>
                    <a:pt x="0" y="110489"/>
                  </a:moveTo>
                  <a:lnTo>
                    <a:pt x="7310" y="67508"/>
                  </a:lnTo>
                  <a:lnTo>
                    <a:pt x="27241" y="32385"/>
                  </a:lnTo>
                  <a:lnTo>
                    <a:pt x="56792" y="8691"/>
                  </a:lnTo>
                  <a:lnTo>
                    <a:pt x="92963" y="0"/>
                  </a:lnTo>
                  <a:lnTo>
                    <a:pt x="129135" y="8691"/>
                  </a:lnTo>
                  <a:lnTo>
                    <a:pt x="158686" y="32385"/>
                  </a:lnTo>
                  <a:lnTo>
                    <a:pt x="178617" y="67508"/>
                  </a:lnTo>
                  <a:lnTo>
                    <a:pt x="185927" y="110489"/>
                  </a:lnTo>
                  <a:lnTo>
                    <a:pt x="178617" y="153471"/>
                  </a:lnTo>
                  <a:lnTo>
                    <a:pt x="158686" y="188595"/>
                  </a:lnTo>
                  <a:lnTo>
                    <a:pt x="129135" y="212288"/>
                  </a:lnTo>
                  <a:lnTo>
                    <a:pt x="92963" y="220980"/>
                  </a:lnTo>
                  <a:lnTo>
                    <a:pt x="56792" y="212288"/>
                  </a:lnTo>
                  <a:lnTo>
                    <a:pt x="27241" y="188595"/>
                  </a:lnTo>
                  <a:lnTo>
                    <a:pt x="7310" y="153471"/>
                  </a:lnTo>
                  <a:lnTo>
                    <a:pt x="0" y="110489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5378577" y="465531"/>
            <a:ext cx="505459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843B0B"/>
                </a:solidFill>
                <a:latin typeface="Carlito"/>
                <a:cs typeface="Carlito"/>
              </a:rPr>
              <a:t>Bead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76058" y="714502"/>
            <a:ext cx="5384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1F3863"/>
                </a:solidFill>
                <a:latin typeface="Carlito"/>
                <a:cs typeface="Carlito"/>
              </a:rPr>
              <a:t>Cell</a:t>
            </a:r>
            <a:r>
              <a:rPr dirty="0" sz="1800" spc="-95" b="1">
                <a:solidFill>
                  <a:srgbClr val="1F3863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1F3863"/>
                </a:solidFill>
                <a:latin typeface="Carlito"/>
                <a:cs typeface="Carlito"/>
              </a:rPr>
              <a:t>2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454522" y="1357121"/>
            <a:ext cx="5384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385622"/>
                </a:solidFill>
                <a:latin typeface="Carlito"/>
                <a:cs typeface="Carlito"/>
              </a:rPr>
              <a:t>Cell</a:t>
            </a:r>
            <a:r>
              <a:rPr dirty="0" sz="1800" spc="-95" b="1">
                <a:solidFill>
                  <a:srgbClr val="385622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385622"/>
                </a:solidFill>
                <a:latin typeface="Carlito"/>
                <a:cs typeface="Carlito"/>
              </a:rPr>
              <a:t>1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202" y="671830"/>
            <a:ext cx="3774440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55"/>
              <a:t>Doublet</a:t>
            </a:r>
            <a:r>
              <a:rPr dirty="0" spc="-260"/>
              <a:t> </a:t>
            </a:r>
            <a:r>
              <a:rPr dirty="0" spc="-145"/>
              <a:t>Filtering</a:t>
            </a:r>
          </a:p>
        </p:txBody>
      </p:sp>
      <p:sp>
        <p:nvSpPr>
          <p:cNvPr id="3" name="object 3"/>
          <p:cNvSpPr/>
          <p:nvPr/>
        </p:nvSpPr>
        <p:spPr>
          <a:xfrm>
            <a:off x="6554723" y="1627632"/>
            <a:ext cx="2084572" cy="16626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3851147" y="1678423"/>
            <a:ext cx="2380615" cy="1524000"/>
            <a:chOff x="3851147" y="1678423"/>
            <a:chExt cx="2380615" cy="1524000"/>
          </a:xfrm>
        </p:grpSpPr>
        <p:sp>
          <p:nvSpPr>
            <p:cNvPr id="5" name="object 5"/>
            <p:cNvSpPr/>
            <p:nvPr/>
          </p:nvSpPr>
          <p:spPr>
            <a:xfrm>
              <a:off x="3851147" y="1678423"/>
              <a:ext cx="2380488" cy="1523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924299" y="1752599"/>
              <a:ext cx="225551" cy="1981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6808469" y="5556300"/>
            <a:ext cx="2000250" cy="2330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10">
                <a:latin typeface="Carlito"/>
                <a:cs typeface="Carlito"/>
              </a:rPr>
              <a:t>Wolock et </a:t>
            </a:r>
            <a:r>
              <a:rPr dirty="0" sz="1350">
                <a:latin typeface="Carlito"/>
                <a:cs typeface="Carlito"/>
              </a:rPr>
              <a:t>al. </a:t>
            </a:r>
            <a:r>
              <a:rPr dirty="0" sz="1350" spc="-5">
                <a:latin typeface="Carlito"/>
                <a:cs typeface="Carlito"/>
              </a:rPr>
              <a:t>(2018)</a:t>
            </a:r>
            <a:r>
              <a:rPr dirty="0" sz="1350" spc="-55">
                <a:latin typeface="Carlito"/>
                <a:cs typeface="Carlito"/>
              </a:rPr>
              <a:t> </a:t>
            </a:r>
            <a:r>
              <a:rPr dirty="0" sz="1350">
                <a:latin typeface="Carlito"/>
                <a:cs typeface="Carlito"/>
              </a:rPr>
              <a:t>bioRxiv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24884" y="3597629"/>
            <a:ext cx="4421586" cy="18537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53720" y="2637535"/>
            <a:ext cx="3275329" cy="275082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1435">
              <a:lnSpc>
                <a:spcPct val="101499"/>
              </a:lnSpc>
              <a:spcBef>
                <a:spcPts val="80"/>
              </a:spcBef>
              <a:buClr>
                <a:srgbClr val="0366D5"/>
              </a:buClr>
              <a:buSzPct val="92592"/>
              <a:buFont typeface="Arial"/>
              <a:buChar char="•"/>
              <a:tabLst>
                <a:tab pos="73660" algn="l"/>
              </a:tabLst>
            </a:pPr>
            <a:r>
              <a:rPr dirty="0" u="sng" sz="135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6"/>
              </a:rPr>
              <a:t>DoubletFinder</a:t>
            </a:r>
            <a:r>
              <a:rPr dirty="0" sz="1350">
                <a:solidFill>
                  <a:srgbClr val="0562C1"/>
                </a:solidFill>
                <a:latin typeface="Carlito"/>
                <a:cs typeface="Carlito"/>
              </a:rPr>
              <a:t> </a:t>
            </a:r>
            <a:r>
              <a:rPr dirty="0" sz="1350">
                <a:solidFill>
                  <a:srgbClr val="23292D"/>
                </a:solidFill>
                <a:latin typeface="Carlito"/>
                <a:cs typeface="Carlito"/>
              </a:rPr>
              <a:t>- [R] - </a:t>
            </a:r>
            <a:r>
              <a:rPr dirty="0" sz="1050" spc="-5">
                <a:solidFill>
                  <a:srgbClr val="23292D"/>
                </a:solidFill>
                <a:latin typeface="Carlito"/>
                <a:cs typeface="Carlito"/>
              </a:rPr>
              <a:t>Doublet detection </a:t>
            </a:r>
            <a:r>
              <a:rPr dirty="0" sz="1050">
                <a:solidFill>
                  <a:srgbClr val="23292D"/>
                </a:solidFill>
                <a:latin typeface="Carlito"/>
                <a:cs typeface="Carlito"/>
              </a:rPr>
              <a:t>in </a:t>
            </a:r>
            <a:r>
              <a:rPr dirty="0" sz="1050" spc="-5">
                <a:solidFill>
                  <a:srgbClr val="23292D"/>
                </a:solidFill>
                <a:latin typeface="Carlito"/>
                <a:cs typeface="Carlito"/>
              </a:rPr>
              <a:t>single-cell  </a:t>
            </a:r>
            <a:r>
              <a:rPr dirty="0" sz="1050">
                <a:solidFill>
                  <a:srgbClr val="23292D"/>
                </a:solidFill>
                <a:latin typeface="Carlito"/>
                <a:cs typeface="Carlito"/>
              </a:rPr>
              <a:t>RNA sequencing </a:t>
            </a:r>
            <a:r>
              <a:rPr dirty="0" sz="1050" spc="-5">
                <a:solidFill>
                  <a:srgbClr val="23292D"/>
                </a:solidFill>
                <a:latin typeface="Carlito"/>
                <a:cs typeface="Carlito"/>
              </a:rPr>
              <a:t>data using artificial</a:t>
            </a:r>
            <a:r>
              <a:rPr dirty="0" sz="1050" spc="-40">
                <a:solidFill>
                  <a:srgbClr val="23292D"/>
                </a:solidFill>
                <a:latin typeface="Carlito"/>
                <a:cs typeface="Carlito"/>
              </a:rPr>
              <a:t> </a:t>
            </a:r>
            <a:r>
              <a:rPr dirty="0" sz="1050" spc="-5">
                <a:solidFill>
                  <a:srgbClr val="23292D"/>
                </a:solidFill>
                <a:latin typeface="Carlito"/>
                <a:cs typeface="Carlito"/>
              </a:rPr>
              <a:t>nearest</a:t>
            </a:r>
            <a:endParaRPr sz="10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1050" spc="-5">
                <a:solidFill>
                  <a:srgbClr val="23292D"/>
                </a:solidFill>
                <a:latin typeface="Carlito"/>
                <a:cs typeface="Carlito"/>
              </a:rPr>
              <a:t>neighbors.</a:t>
            </a:r>
            <a:r>
              <a:rPr dirty="0" sz="1050" spc="-15">
                <a:solidFill>
                  <a:srgbClr val="23292D"/>
                </a:solidFill>
                <a:latin typeface="Carlito"/>
                <a:cs typeface="Carlito"/>
              </a:rPr>
              <a:t> </a:t>
            </a:r>
            <a:r>
              <a:rPr dirty="0" u="sng" sz="105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7"/>
              </a:rPr>
              <a:t>BioRxiv</a:t>
            </a:r>
            <a:endParaRPr sz="105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300">
              <a:latin typeface="Carlito"/>
              <a:cs typeface="Carlito"/>
            </a:endParaRPr>
          </a:p>
          <a:p>
            <a:pPr marL="12700" marR="5080">
              <a:lnSpc>
                <a:spcPct val="100699"/>
              </a:lnSpc>
              <a:buClr>
                <a:srgbClr val="0366D5"/>
              </a:buClr>
              <a:buSzPct val="92592"/>
              <a:buFont typeface="Arial"/>
              <a:buChar char="•"/>
              <a:tabLst>
                <a:tab pos="73660" algn="l"/>
              </a:tabLst>
            </a:pPr>
            <a:r>
              <a:rPr dirty="0" u="sng" sz="1350" spc="-5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8"/>
              </a:rPr>
              <a:t>DoubletDecon</a:t>
            </a:r>
            <a:r>
              <a:rPr dirty="0" sz="1350" spc="-5">
                <a:solidFill>
                  <a:srgbClr val="0562C1"/>
                </a:solidFill>
                <a:latin typeface="Carlito"/>
                <a:cs typeface="Carlito"/>
                <a:hlinkClick r:id="rId8"/>
              </a:rPr>
              <a:t> </a:t>
            </a:r>
            <a:r>
              <a:rPr dirty="0" sz="1350">
                <a:solidFill>
                  <a:srgbClr val="23292D"/>
                </a:solidFill>
                <a:latin typeface="Carlito"/>
                <a:cs typeface="Carlito"/>
              </a:rPr>
              <a:t>- [R] - </a:t>
            </a:r>
            <a:r>
              <a:rPr dirty="0" sz="1050" spc="-5">
                <a:solidFill>
                  <a:srgbClr val="23292D"/>
                </a:solidFill>
                <a:latin typeface="Carlito"/>
                <a:cs typeface="Carlito"/>
              </a:rPr>
              <a:t>Cell-State </a:t>
            </a:r>
            <a:r>
              <a:rPr dirty="0" sz="1050">
                <a:solidFill>
                  <a:srgbClr val="23292D"/>
                </a:solidFill>
                <a:latin typeface="Carlito"/>
                <a:cs typeface="Carlito"/>
              </a:rPr>
              <a:t>Aware Removal of  Single-Cell RNA-Seq </a:t>
            </a:r>
            <a:r>
              <a:rPr dirty="0" sz="1050" spc="-5">
                <a:solidFill>
                  <a:srgbClr val="23292D"/>
                </a:solidFill>
                <a:latin typeface="Carlito"/>
                <a:cs typeface="Carlito"/>
              </a:rPr>
              <a:t>Doublets. [BioRxiv](DoubletDecon: </a:t>
            </a:r>
            <a:r>
              <a:rPr dirty="0" sz="1050">
                <a:solidFill>
                  <a:srgbClr val="23292D"/>
                </a:solidFill>
                <a:latin typeface="Carlito"/>
                <a:cs typeface="Carlito"/>
              </a:rPr>
              <a:t>Cell-  </a:t>
            </a:r>
            <a:r>
              <a:rPr dirty="0" sz="1050" spc="-5">
                <a:solidFill>
                  <a:srgbClr val="23292D"/>
                </a:solidFill>
                <a:latin typeface="Carlito"/>
                <a:cs typeface="Carlito"/>
              </a:rPr>
              <a:t>State </a:t>
            </a:r>
            <a:r>
              <a:rPr dirty="0" sz="1050">
                <a:solidFill>
                  <a:srgbClr val="23292D"/>
                </a:solidFill>
                <a:latin typeface="Carlito"/>
                <a:cs typeface="Carlito"/>
              </a:rPr>
              <a:t>Aware Removal of Single-Cell RNA-Seq</a:t>
            </a:r>
            <a:r>
              <a:rPr dirty="0" sz="1050" spc="-70">
                <a:solidFill>
                  <a:srgbClr val="23292D"/>
                </a:solidFill>
                <a:latin typeface="Carlito"/>
                <a:cs typeface="Carlito"/>
              </a:rPr>
              <a:t> </a:t>
            </a:r>
            <a:r>
              <a:rPr dirty="0" sz="1050" spc="-5">
                <a:solidFill>
                  <a:srgbClr val="23292D"/>
                </a:solidFill>
                <a:latin typeface="Carlito"/>
                <a:cs typeface="Carlito"/>
              </a:rPr>
              <a:t>Doublets)</a:t>
            </a:r>
            <a:endParaRPr sz="1050">
              <a:latin typeface="Carlito"/>
              <a:cs typeface="Carlito"/>
            </a:endParaRPr>
          </a:p>
          <a:p>
            <a:pPr>
              <a:lnSpc>
                <a:spcPct val="100000"/>
              </a:lnSpc>
              <a:buClr>
                <a:srgbClr val="0366D5"/>
              </a:buClr>
              <a:buFont typeface="Arial"/>
              <a:buChar char="•"/>
            </a:pPr>
            <a:endParaRPr sz="1300">
              <a:latin typeface="Carlito"/>
              <a:cs typeface="Carlito"/>
            </a:endParaRPr>
          </a:p>
          <a:p>
            <a:pPr marL="12700" marR="127635">
              <a:lnSpc>
                <a:spcPct val="100499"/>
              </a:lnSpc>
              <a:buClr>
                <a:srgbClr val="0366D5"/>
              </a:buClr>
              <a:buSzPct val="92592"/>
              <a:buFont typeface="Arial"/>
              <a:buChar char="•"/>
              <a:tabLst>
                <a:tab pos="73660" algn="l"/>
              </a:tabLst>
            </a:pPr>
            <a:r>
              <a:rPr dirty="0" u="sng" sz="1350" spc="-5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9"/>
              </a:rPr>
              <a:t>DoubletDetection</a:t>
            </a:r>
            <a:r>
              <a:rPr dirty="0" sz="1350" spc="-5">
                <a:solidFill>
                  <a:srgbClr val="0562C1"/>
                </a:solidFill>
                <a:latin typeface="Carlito"/>
                <a:cs typeface="Carlito"/>
                <a:hlinkClick r:id="rId9"/>
              </a:rPr>
              <a:t> </a:t>
            </a:r>
            <a:r>
              <a:rPr dirty="0" sz="1350">
                <a:solidFill>
                  <a:srgbClr val="23292D"/>
                </a:solidFill>
                <a:latin typeface="Carlito"/>
                <a:cs typeface="Carlito"/>
              </a:rPr>
              <a:t>- [R, Python] - </a:t>
            </a:r>
            <a:r>
              <a:rPr dirty="0" sz="1050">
                <a:solidFill>
                  <a:srgbClr val="23292D"/>
                </a:solidFill>
                <a:latin typeface="Carlito"/>
                <a:cs typeface="Carlito"/>
              </a:rPr>
              <a:t>A </a:t>
            </a:r>
            <a:r>
              <a:rPr dirty="0" sz="1050" spc="-5">
                <a:solidFill>
                  <a:srgbClr val="23292D"/>
                </a:solidFill>
                <a:latin typeface="Carlito"/>
                <a:cs typeface="Carlito"/>
              </a:rPr>
              <a:t>Python3  package to </a:t>
            </a:r>
            <a:r>
              <a:rPr dirty="0" sz="1050">
                <a:solidFill>
                  <a:srgbClr val="23292D"/>
                </a:solidFill>
                <a:latin typeface="Carlito"/>
                <a:cs typeface="Carlito"/>
              </a:rPr>
              <a:t>detect </a:t>
            </a:r>
            <a:r>
              <a:rPr dirty="0" sz="1050" spc="-5">
                <a:solidFill>
                  <a:srgbClr val="23292D"/>
                </a:solidFill>
                <a:latin typeface="Carlito"/>
                <a:cs typeface="Carlito"/>
              </a:rPr>
              <a:t>doublets </a:t>
            </a:r>
            <a:r>
              <a:rPr dirty="0" sz="1050">
                <a:solidFill>
                  <a:srgbClr val="23292D"/>
                </a:solidFill>
                <a:latin typeface="Carlito"/>
                <a:cs typeface="Carlito"/>
              </a:rPr>
              <a:t>(technical errors) in </a:t>
            </a:r>
            <a:r>
              <a:rPr dirty="0" sz="1050" spc="-5">
                <a:solidFill>
                  <a:srgbClr val="23292D"/>
                </a:solidFill>
                <a:latin typeface="Carlito"/>
                <a:cs typeface="Carlito"/>
              </a:rPr>
              <a:t>single-cell  </a:t>
            </a:r>
            <a:r>
              <a:rPr dirty="0" sz="1050">
                <a:solidFill>
                  <a:srgbClr val="23292D"/>
                </a:solidFill>
                <a:latin typeface="Carlito"/>
                <a:cs typeface="Carlito"/>
              </a:rPr>
              <a:t>RNA-seq </a:t>
            </a:r>
            <a:r>
              <a:rPr dirty="0" sz="1050" spc="-5">
                <a:solidFill>
                  <a:srgbClr val="23292D"/>
                </a:solidFill>
                <a:latin typeface="Carlito"/>
                <a:cs typeface="Carlito"/>
              </a:rPr>
              <a:t>count </a:t>
            </a:r>
            <a:r>
              <a:rPr dirty="0" sz="1050">
                <a:solidFill>
                  <a:srgbClr val="23292D"/>
                </a:solidFill>
                <a:latin typeface="Carlito"/>
                <a:cs typeface="Carlito"/>
              </a:rPr>
              <a:t>matrices. An</a:t>
            </a:r>
            <a:r>
              <a:rPr dirty="0" sz="1050">
                <a:solidFill>
                  <a:srgbClr val="0562C1"/>
                </a:solidFill>
                <a:latin typeface="Carlito"/>
                <a:cs typeface="Carlito"/>
                <a:hlinkClick r:id="rId10"/>
              </a:rPr>
              <a:t> </a:t>
            </a:r>
            <a:r>
              <a:rPr dirty="0" u="sng" sz="105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10"/>
              </a:rPr>
              <a:t>R </a:t>
            </a:r>
            <a:r>
              <a:rPr dirty="0" u="sng" sz="1050" spc="-5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10"/>
              </a:rPr>
              <a:t>implementation</a:t>
            </a:r>
            <a:r>
              <a:rPr dirty="0" sz="1050" spc="-5">
                <a:solidFill>
                  <a:srgbClr val="0562C1"/>
                </a:solidFill>
                <a:latin typeface="Carlito"/>
                <a:cs typeface="Carlito"/>
                <a:hlinkClick r:id="rId10"/>
              </a:rPr>
              <a:t> </a:t>
            </a:r>
            <a:r>
              <a:rPr dirty="0" sz="1050">
                <a:solidFill>
                  <a:srgbClr val="23292D"/>
                </a:solidFill>
                <a:latin typeface="Carlito"/>
                <a:cs typeface="Carlito"/>
              </a:rPr>
              <a:t>is in  </a:t>
            </a:r>
            <a:r>
              <a:rPr dirty="0" sz="1050" spc="-5">
                <a:solidFill>
                  <a:srgbClr val="23292D"/>
                </a:solidFill>
                <a:latin typeface="Carlito"/>
                <a:cs typeface="Carlito"/>
              </a:rPr>
              <a:t>development.</a:t>
            </a:r>
            <a:endParaRPr sz="105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366D5"/>
              </a:buClr>
              <a:buFont typeface="Arial"/>
              <a:buChar char="•"/>
            </a:pPr>
            <a:endParaRPr sz="1250">
              <a:latin typeface="Carlito"/>
              <a:cs typeface="Carlito"/>
            </a:endParaRPr>
          </a:p>
          <a:p>
            <a:pPr marL="12700" marR="61594">
              <a:lnSpc>
                <a:spcPct val="101499"/>
              </a:lnSpc>
              <a:buClr>
                <a:srgbClr val="0366D5"/>
              </a:buClr>
              <a:buSzPct val="92592"/>
              <a:buFont typeface="Arial"/>
              <a:buChar char="•"/>
              <a:tabLst>
                <a:tab pos="73660" algn="l"/>
              </a:tabLst>
            </a:pPr>
            <a:r>
              <a:rPr dirty="0" u="sng" sz="1350" spc="-5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11"/>
              </a:rPr>
              <a:t>Scrublet</a:t>
            </a:r>
            <a:r>
              <a:rPr dirty="0" sz="1350" spc="-5">
                <a:solidFill>
                  <a:srgbClr val="0562C1"/>
                </a:solidFill>
                <a:latin typeface="Carlito"/>
                <a:cs typeface="Carlito"/>
                <a:hlinkClick r:id="rId11"/>
              </a:rPr>
              <a:t> </a:t>
            </a:r>
            <a:r>
              <a:rPr dirty="0" sz="1350">
                <a:solidFill>
                  <a:srgbClr val="23292D"/>
                </a:solidFill>
                <a:latin typeface="Carlito"/>
                <a:cs typeface="Carlito"/>
              </a:rPr>
              <a:t>- [Python] - </a:t>
            </a:r>
            <a:r>
              <a:rPr dirty="0" sz="1050" spc="-5">
                <a:solidFill>
                  <a:srgbClr val="23292D"/>
                </a:solidFill>
                <a:latin typeface="Carlito"/>
                <a:cs typeface="Carlito"/>
              </a:rPr>
              <a:t>Computational </a:t>
            </a:r>
            <a:r>
              <a:rPr dirty="0" sz="1050">
                <a:solidFill>
                  <a:srgbClr val="23292D"/>
                </a:solidFill>
                <a:latin typeface="Carlito"/>
                <a:cs typeface="Carlito"/>
              </a:rPr>
              <a:t>identification </a:t>
            </a:r>
            <a:r>
              <a:rPr dirty="0" sz="1050" spc="-5">
                <a:solidFill>
                  <a:srgbClr val="23292D"/>
                </a:solidFill>
                <a:latin typeface="Carlito"/>
                <a:cs typeface="Carlito"/>
              </a:rPr>
              <a:t>of  </a:t>
            </a:r>
            <a:r>
              <a:rPr dirty="0" sz="1050">
                <a:solidFill>
                  <a:srgbClr val="23292D"/>
                </a:solidFill>
                <a:latin typeface="Carlito"/>
                <a:cs typeface="Carlito"/>
              </a:rPr>
              <a:t>cell </a:t>
            </a:r>
            <a:r>
              <a:rPr dirty="0" sz="1050" spc="-5">
                <a:solidFill>
                  <a:srgbClr val="23292D"/>
                </a:solidFill>
                <a:latin typeface="Carlito"/>
                <a:cs typeface="Carlito"/>
              </a:rPr>
              <a:t>doublets </a:t>
            </a:r>
            <a:r>
              <a:rPr dirty="0" sz="1050">
                <a:solidFill>
                  <a:srgbClr val="23292D"/>
                </a:solidFill>
                <a:latin typeface="Carlito"/>
                <a:cs typeface="Carlito"/>
              </a:rPr>
              <a:t>in </a:t>
            </a:r>
            <a:r>
              <a:rPr dirty="0" sz="1050" spc="-5">
                <a:solidFill>
                  <a:srgbClr val="23292D"/>
                </a:solidFill>
                <a:latin typeface="Carlito"/>
                <a:cs typeface="Carlito"/>
              </a:rPr>
              <a:t>single-cell transcriptomic data.</a:t>
            </a:r>
            <a:r>
              <a:rPr dirty="0" sz="1050" spc="-20">
                <a:solidFill>
                  <a:srgbClr val="0562C1"/>
                </a:solidFill>
                <a:latin typeface="Carlito"/>
                <a:cs typeface="Carlito"/>
                <a:hlinkClick r:id="rId12"/>
              </a:rPr>
              <a:t> </a:t>
            </a:r>
            <a:r>
              <a:rPr dirty="0" u="sng" sz="105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12"/>
              </a:rPr>
              <a:t>BioRxiv</a:t>
            </a:r>
            <a:endParaRPr sz="105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95646" y="1022680"/>
            <a:ext cx="1295400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>
                <a:solidFill>
                  <a:srgbClr val="6FAC46"/>
                </a:solidFill>
                <a:latin typeface="Carlito"/>
                <a:cs typeface="Carlito"/>
              </a:rPr>
              <a:t>Scrublet</a:t>
            </a:r>
            <a:endParaRPr sz="3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81863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265">
                <a:solidFill>
                  <a:srgbClr val="6FAC46"/>
                </a:solidFill>
              </a:rPr>
              <a:t>Batch </a:t>
            </a:r>
            <a:r>
              <a:rPr dirty="0" spc="-175">
                <a:solidFill>
                  <a:srgbClr val="6FAC46"/>
                </a:solidFill>
              </a:rPr>
              <a:t>effects </a:t>
            </a:r>
            <a:r>
              <a:rPr dirty="0" spc="-229"/>
              <a:t>and </a:t>
            </a:r>
            <a:r>
              <a:rPr dirty="0" spc="-180"/>
              <a:t>study</a:t>
            </a:r>
            <a:r>
              <a:rPr dirty="0" spc="-330"/>
              <a:t> </a:t>
            </a:r>
            <a:r>
              <a:rPr dirty="0" spc="-245"/>
              <a:t>design</a:t>
            </a:r>
          </a:p>
        </p:txBody>
      </p:sp>
      <p:sp>
        <p:nvSpPr>
          <p:cNvPr id="3" name="object 3"/>
          <p:cNvSpPr/>
          <p:nvPr/>
        </p:nvSpPr>
        <p:spPr>
          <a:xfrm>
            <a:off x="1634946" y="1592580"/>
            <a:ext cx="5556933" cy="40980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5467" y="373126"/>
            <a:ext cx="7423784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75"/>
              <a:t>The </a:t>
            </a:r>
            <a:r>
              <a:rPr dirty="0" sz="3600" spc="-135"/>
              <a:t>Importance </a:t>
            </a:r>
            <a:r>
              <a:rPr dirty="0" sz="3600" spc="-30"/>
              <a:t>of </a:t>
            </a:r>
            <a:r>
              <a:rPr dirty="0" sz="3600" spc="-245"/>
              <a:t>Single </a:t>
            </a:r>
            <a:r>
              <a:rPr dirty="0" sz="3600" spc="-235"/>
              <a:t>Cell</a:t>
            </a:r>
            <a:r>
              <a:rPr dirty="0" sz="3600" spc="-250"/>
              <a:t> </a:t>
            </a:r>
            <a:r>
              <a:rPr dirty="0" sz="3600" spc="-180"/>
              <a:t>Resolution</a:t>
            </a:r>
            <a:endParaRPr sz="3600"/>
          </a:p>
        </p:txBody>
      </p:sp>
      <p:grpSp>
        <p:nvGrpSpPr>
          <p:cNvPr id="3" name="object 3"/>
          <p:cNvGrpSpPr/>
          <p:nvPr/>
        </p:nvGrpSpPr>
        <p:grpSpPr>
          <a:xfrm>
            <a:off x="4199890" y="2610357"/>
            <a:ext cx="325120" cy="366395"/>
            <a:chOff x="4199890" y="2610357"/>
            <a:chExt cx="325120" cy="366395"/>
          </a:xfrm>
        </p:grpSpPr>
        <p:sp>
          <p:nvSpPr>
            <p:cNvPr id="4" name="object 4"/>
            <p:cNvSpPr/>
            <p:nvPr/>
          </p:nvSpPr>
          <p:spPr>
            <a:xfrm>
              <a:off x="4206240" y="2616707"/>
              <a:ext cx="312420" cy="353695"/>
            </a:xfrm>
            <a:custGeom>
              <a:avLst/>
              <a:gdLst/>
              <a:ahLst/>
              <a:cxnLst/>
              <a:rect l="l" t="t" r="r" b="b"/>
              <a:pathLst>
                <a:path w="312420" h="353694">
                  <a:moveTo>
                    <a:pt x="234314" y="0"/>
                  </a:moveTo>
                  <a:lnTo>
                    <a:pt x="78105" y="0"/>
                  </a:lnTo>
                  <a:lnTo>
                    <a:pt x="78105" y="197357"/>
                  </a:lnTo>
                  <a:lnTo>
                    <a:pt x="0" y="197357"/>
                  </a:lnTo>
                  <a:lnTo>
                    <a:pt x="156210" y="353567"/>
                  </a:lnTo>
                  <a:lnTo>
                    <a:pt x="312420" y="197357"/>
                  </a:lnTo>
                  <a:lnTo>
                    <a:pt x="234314" y="197357"/>
                  </a:lnTo>
                  <a:lnTo>
                    <a:pt x="23431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206240" y="2616707"/>
              <a:ext cx="312420" cy="353695"/>
            </a:xfrm>
            <a:custGeom>
              <a:avLst/>
              <a:gdLst/>
              <a:ahLst/>
              <a:cxnLst/>
              <a:rect l="l" t="t" r="r" b="b"/>
              <a:pathLst>
                <a:path w="312420" h="353694">
                  <a:moveTo>
                    <a:pt x="0" y="197357"/>
                  </a:moveTo>
                  <a:lnTo>
                    <a:pt x="78105" y="197357"/>
                  </a:lnTo>
                  <a:lnTo>
                    <a:pt x="78105" y="0"/>
                  </a:lnTo>
                  <a:lnTo>
                    <a:pt x="234314" y="0"/>
                  </a:lnTo>
                  <a:lnTo>
                    <a:pt x="234314" y="197357"/>
                  </a:lnTo>
                  <a:lnTo>
                    <a:pt x="312420" y="197357"/>
                  </a:lnTo>
                  <a:lnTo>
                    <a:pt x="156210" y="353567"/>
                  </a:lnTo>
                  <a:lnTo>
                    <a:pt x="0" y="197357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929640" y="2351839"/>
            <a:ext cx="2333625" cy="3171190"/>
            <a:chOff x="929640" y="2351839"/>
            <a:chExt cx="2333625" cy="3171190"/>
          </a:xfrm>
        </p:grpSpPr>
        <p:sp>
          <p:nvSpPr>
            <p:cNvPr id="7" name="object 7"/>
            <p:cNvSpPr/>
            <p:nvPr/>
          </p:nvSpPr>
          <p:spPr>
            <a:xfrm>
              <a:off x="939948" y="2351839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7599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32855" y="2351839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4470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325536" y="2351839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6F93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518193" y="2351839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6005" y="31765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8AAA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711102" y="2351839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752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52" y="31765"/>
                  </a:lnTo>
                  <a:lnTo>
                    <a:pt x="195752" y="0"/>
                  </a:lnTo>
                  <a:close/>
                </a:path>
              </a:pathLst>
            </a:custGeom>
            <a:solidFill>
              <a:srgbClr val="A1BA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903790" y="2351839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527C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096447" y="2351839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91" y="31765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FFFD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282974" y="2351839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6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60" y="31765"/>
                  </a:lnTo>
                  <a:lnTo>
                    <a:pt x="189560" y="0"/>
                  </a:lnTo>
                  <a:close/>
                </a:path>
              </a:pathLst>
            </a:custGeom>
            <a:solidFill>
              <a:srgbClr val="F4F8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469470" y="2351839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91" y="31765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FFF3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655745" y="2351839"/>
              <a:ext cx="202565" cy="32384"/>
            </a:xfrm>
            <a:custGeom>
              <a:avLst/>
              <a:gdLst/>
              <a:ahLst/>
              <a:cxnLst/>
              <a:rect l="l" t="t" r="r" b="b"/>
              <a:pathLst>
                <a:path w="202564" h="32385">
                  <a:moveTo>
                    <a:pt x="202387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202387" y="31765"/>
                  </a:lnTo>
                  <a:lnTo>
                    <a:pt x="202387" y="0"/>
                  </a:lnTo>
                  <a:close/>
                </a:path>
              </a:pathLst>
            </a:custGeom>
            <a:solidFill>
              <a:srgbClr val="FDE3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854815" y="2351839"/>
              <a:ext cx="202565" cy="32384"/>
            </a:xfrm>
            <a:custGeom>
              <a:avLst/>
              <a:gdLst/>
              <a:ahLst/>
              <a:cxnLst/>
              <a:rect l="l" t="t" r="r" b="b"/>
              <a:pathLst>
                <a:path w="202564" h="32385">
                  <a:moveTo>
                    <a:pt x="202387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202387" y="31765"/>
                  </a:lnTo>
                  <a:lnTo>
                    <a:pt x="202387" y="0"/>
                  </a:lnTo>
                  <a:close/>
                </a:path>
              </a:pathLst>
            </a:custGeom>
            <a:solidFill>
              <a:srgbClr val="FDE1E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053885" y="2351839"/>
              <a:ext cx="202565" cy="32384"/>
            </a:xfrm>
            <a:custGeom>
              <a:avLst/>
              <a:gdLst/>
              <a:ahLst/>
              <a:cxnLst/>
              <a:rect l="l" t="t" r="r" b="b"/>
              <a:pathLst>
                <a:path w="202564" h="32385">
                  <a:moveTo>
                    <a:pt x="202387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5502" y="31765"/>
                  </a:lnTo>
                  <a:lnTo>
                    <a:pt x="202387" y="8815"/>
                  </a:lnTo>
                  <a:lnTo>
                    <a:pt x="202387" y="0"/>
                  </a:lnTo>
                  <a:close/>
                </a:path>
              </a:pathLst>
            </a:custGeom>
            <a:solidFill>
              <a:srgbClr val="FAFC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929640" y="2351849"/>
              <a:ext cx="2333625" cy="60325"/>
            </a:xfrm>
            <a:custGeom>
              <a:avLst/>
              <a:gdLst/>
              <a:ahLst/>
              <a:cxnLst/>
              <a:rect l="l" t="t" r="r" b="b"/>
              <a:pathLst>
                <a:path w="2333625" h="60325">
                  <a:moveTo>
                    <a:pt x="13614" y="28448"/>
                  </a:moveTo>
                  <a:lnTo>
                    <a:pt x="0" y="28448"/>
                  </a:lnTo>
                  <a:lnTo>
                    <a:pt x="0" y="60210"/>
                  </a:lnTo>
                  <a:lnTo>
                    <a:pt x="13614" y="60210"/>
                  </a:lnTo>
                  <a:lnTo>
                    <a:pt x="13614" y="28448"/>
                  </a:lnTo>
                  <a:close/>
                </a:path>
                <a:path w="2333625" h="60325">
                  <a:moveTo>
                    <a:pt x="2333117" y="0"/>
                  </a:moveTo>
                  <a:lnTo>
                    <a:pt x="2323312" y="0"/>
                  </a:lnTo>
                  <a:lnTo>
                    <a:pt x="2323312" y="13322"/>
                  </a:lnTo>
                  <a:lnTo>
                    <a:pt x="23331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39948" y="238028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B6C9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132855" y="238028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4673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325536" y="238028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4774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518193" y="238028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6005" y="31765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769A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711102" y="238028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752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52" y="31765"/>
                  </a:lnTo>
                  <a:lnTo>
                    <a:pt x="195752" y="0"/>
                  </a:lnTo>
                  <a:close/>
                </a:path>
              </a:pathLst>
            </a:custGeom>
            <a:solidFill>
              <a:srgbClr val="6F94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903790" y="238028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4673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096447" y="2380285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91" y="31765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FCFD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282974" y="2380285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6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60" y="31765"/>
                  </a:lnTo>
                  <a:lnTo>
                    <a:pt x="189560" y="0"/>
                  </a:lnTo>
                  <a:close/>
                </a:path>
              </a:pathLst>
            </a:custGeom>
            <a:solidFill>
              <a:srgbClr val="EEF4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469470" y="2380285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91" y="31765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FF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655745" y="2380286"/>
              <a:ext cx="202565" cy="32384"/>
            </a:xfrm>
            <a:custGeom>
              <a:avLst/>
              <a:gdLst/>
              <a:ahLst/>
              <a:cxnLst/>
              <a:rect l="l" t="t" r="r" b="b"/>
              <a:pathLst>
                <a:path w="202564" h="32385">
                  <a:moveTo>
                    <a:pt x="202387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202387" y="31765"/>
                  </a:lnTo>
                  <a:lnTo>
                    <a:pt x="202387" y="0"/>
                  </a:lnTo>
                  <a:close/>
                </a:path>
              </a:pathLst>
            </a:custGeom>
            <a:solidFill>
              <a:srgbClr val="FCB9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854815" y="2380286"/>
              <a:ext cx="202565" cy="32384"/>
            </a:xfrm>
            <a:custGeom>
              <a:avLst/>
              <a:gdLst/>
              <a:ahLst/>
              <a:cxnLst/>
              <a:rect l="l" t="t" r="r" b="b"/>
              <a:pathLst>
                <a:path w="202564" h="32385">
                  <a:moveTo>
                    <a:pt x="202387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202387" y="31765"/>
                  </a:lnTo>
                  <a:lnTo>
                    <a:pt x="202387" y="0"/>
                  </a:lnTo>
                  <a:close/>
                </a:path>
              </a:pathLst>
            </a:custGeom>
            <a:solidFill>
              <a:srgbClr val="FDC5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053885" y="2380285"/>
              <a:ext cx="187960" cy="32384"/>
            </a:xfrm>
            <a:custGeom>
              <a:avLst/>
              <a:gdLst/>
              <a:ahLst/>
              <a:cxnLst/>
              <a:rect l="l" t="t" r="r" b="b"/>
              <a:pathLst>
                <a:path w="187960" h="32385">
                  <a:moveTo>
                    <a:pt x="187944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64572" y="31765"/>
                  </a:lnTo>
                  <a:lnTo>
                    <a:pt x="187944" y="0"/>
                  </a:lnTo>
                  <a:close/>
                </a:path>
              </a:pathLst>
            </a:custGeom>
            <a:solidFill>
              <a:srgbClr val="E9EE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929640" y="2408732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939948" y="2408732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537E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132855" y="2408732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4470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325536" y="2408732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799D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518193" y="2408732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6005" y="31765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5D85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711102" y="2408732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752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52" y="31765"/>
                  </a:lnTo>
                  <a:lnTo>
                    <a:pt x="195752" y="0"/>
                  </a:lnTo>
                  <a:close/>
                </a:path>
              </a:pathLst>
            </a:custGeom>
            <a:solidFill>
              <a:srgbClr val="92A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903790" y="2408732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87A8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096447" y="2408732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91" y="31765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F4F6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282974" y="2408732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6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60" y="31765"/>
                  </a:lnTo>
                  <a:lnTo>
                    <a:pt x="189560" y="0"/>
                  </a:lnTo>
                  <a:close/>
                </a:path>
              </a:pathLst>
            </a:custGeom>
            <a:solidFill>
              <a:srgbClr val="DBE6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469470" y="2408732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91" y="31765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FDDF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655745" y="2408732"/>
              <a:ext cx="202565" cy="32384"/>
            </a:xfrm>
            <a:custGeom>
              <a:avLst/>
              <a:gdLst/>
              <a:ahLst/>
              <a:cxnLst/>
              <a:rect l="l" t="t" r="r" b="b"/>
              <a:pathLst>
                <a:path w="202564" h="32385">
                  <a:moveTo>
                    <a:pt x="202387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202387" y="31765"/>
                  </a:lnTo>
                  <a:lnTo>
                    <a:pt x="202387" y="0"/>
                  </a:lnTo>
                  <a:close/>
                </a:path>
              </a:pathLst>
            </a:custGeom>
            <a:solidFill>
              <a:srgbClr val="FB7B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854815" y="2408732"/>
              <a:ext cx="202565" cy="32384"/>
            </a:xfrm>
            <a:custGeom>
              <a:avLst/>
              <a:gdLst/>
              <a:ahLst/>
              <a:cxnLst/>
              <a:rect l="l" t="t" r="r" b="b"/>
              <a:pathLst>
                <a:path w="202564" h="32385">
                  <a:moveTo>
                    <a:pt x="202387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202387" y="31765"/>
                  </a:lnTo>
                  <a:lnTo>
                    <a:pt x="202387" y="0"/>
                  </a:lnTo>
                  <a:close/>
                </a:path>
              </a:pathLst>
            </a:custGeom>
            <a:solidFill>
              <a:srgbClr val="FB79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053885" y="2408732"/>
              <a:ext cx="167640" cy="32384"/>
            </a:xfrm>
            <a:custGeom>
              <a:avLst/>
              <a:gdLst/>
              <a:ahLst/>
              <a:cxnLst/>
              <a:rect l="l" t="t" r="r" b="b"/>
              <a:pathLst>
                <a:path w="167639" h="32385">
                  <a:moveTo>
                    <a:pt x="167014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43643" y="31765"/>
                  </a:lnTo>
                  <a:lnTo>
                    <a:pt x="167014" y="0"/>
                  </a:lnTo>
                  <a:close/>
                </a:path>
              </a:pathLst>
            </a:custGeom>
            <a:solidFill>
              <a:srgbClr val="D5E1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929640" y="2437179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3626" y="31797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939948" y="2437179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990" y="31797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618A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132855" y="2437179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746" y="31797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5B84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325536" y="2437179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973" y="31797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537E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518193" y="2437179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6005" y="31797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7397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711102" y="2437179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752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752" y="31797"/>
                  </a:lnTo>
                  <a:lnTo>
                    <a:pt x="195752" y="0"/>
                  </a:lnTo>
                  <a:close/>
                </a:path>
              </a:pathLst>
            </a:custGeom>
            <a:solidFill>
              <a:srgbClr val="6C92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903790" y="2437179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973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973" y="31797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799D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2096447" y="2437179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89591" y="31797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FFFB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2282974" y="2437179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60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89560" y="31797"/>
                  </a:lnTo>
                  <a:lnTo>
                    <a:pt x="189560" y="0"/>
                  </a:lnTo>
                  <a:close/>
                </a:path>
              </a:pathLst>
            </a:custGeom>
            <a:solidFill>
              <a:srgbClr val="D9E2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2469470" y="2437179"/>
              <a:ext cx="389255" cy="32384"/>
            </a:xfrm>
            <a:custGeom>
              <a:avLst/>
              <a:gdLst/>
              <a:ahLst/>
              <a:cxnLst/>
              <a:rect l="l" t="t" r="r" b="b"/>
              <a:pathLst>
                <a:path w="389255" h="32385">
                  <a:moveTo>
                    <a:pt x="388661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388661" y="31797"/>
                  </a:lnTo>
                  <a:lnTo>
                    <a:pt x="388661" y="0"/>
                  </a:lnTo>
                  <a:close/>
                </a:path>
              </a:pathLst>
            </a:custGeom>
            <a:solidFill>
              <a:srgbClr val="FF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2854815" y="2437179"/>
              <a:ext cx="202565" cy="32384"/>
            </a:xfrm>
            <a:custGeom>
              <a:avLst/>
              <a:gdLst/>
              <a:ahLst/>
              <a:cxnLst/>
              <a:rect l="l" t="t" r="r" b="b"/>
              <a:pathLst>
                <a:path w="202564" h="32385">
                  <a:moveTo>
                    <a:pt x="202387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202387" y="31797"/>
                  </a:lnTo>
                  <a:lnTo>
                    <a:pt x="202387" y="0"/>
                  </a:lnTo>
                  <a:close/>
                </a:path>
              </a:pathLst>
            </a:custGeom>
            <a:solidFill>
              <a:srgbClr val="FAFC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929640" y="2437180"/>
              <a:ext cx="2270760" cy="60325"/>
            </a:xfrm>
            <a:custGeom>
              <a:avLst/>
              <a:gdLst/>
              <a:ahLst/>
              <a:cxnLst/>
              <a:rect l="l" t="t" r="r" b="b"/>
              <a:pathLst>
                <a:path w="2270760" h="60325">
                  <a:moveTo>
                    <a:pt x="13614" y="28486"/>
                  </a:moveTo>
                  <a:lnTo>
                    <a:pt x="0" y="28486"/>
                  </a:lnTo>
                  <a:lnTo>
                    <a:pt x="0" y="60248"/>
                  </a:lnTo>
                  <a:lnTo>
                    <a:pt x="13614" y="60248"/>
                  </a:lnTo>
                  <a:lnTo>
                    <a:pt x="13614" y="28486"/>
                  </a:lnTo>
                  <a:close/>
                </a:path>
                <a:path w="2270760" h="60325">
                  <a:moveTo>
                    <a:pt x="2270328" y="0"/>
                  </a:moveTo>
                  <a:lnTo>
                    <a:pt x="2124240" y="0"/>
                  </a:lnTo>
                  <a:lnTo>
                    <a:pt x="2124240" y="31800"/>
                  </a:lnTo>
                  <a:lnTo>
                    <a:pt x="2246934" y="31800"/>
                  </a:lnTo>
                  <a:lnTo>
                    <a:pt x="22703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939948" y="246565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5480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132855" y="246565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6087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325536" y="246565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6F93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518193" y="246565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6005" y="31765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638B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1711102" y="246565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752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52" y="31765"/>
                  </a:lnTo>
                  <a:lnTo>
                    <a:pt x="195752" y="0"/>
                  </a:lnTo>
                  <a:close/>
                </a:path>
              </a:pathLst>
            </a:custGeom>
            <a:solidFill>
              <a:srgbClr val="789C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1903790" y="246565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86A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2096447" y="2465658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91" y="31765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FFFD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2282974" y="2465658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6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60" y="31765"/>
                  </a:lnTo>
                  <a:lnTo>
                    <a:pt x="189560" y="0"/>
                  </a:lnTo>
                  <a:close/>
                </a:path>
              </a:pathLst>
            </a:custGeom>
            <a:solidFill>
              <a:srgbClr val="EBEF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2469470" y="2465658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91" y="31765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EEF4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2655745" y="2465658"/>
              <a:ext cx="202565" cy="32384"/>
            </a:xfrm>
            <a:custGeom>
              <a:avLst/>
              <a:gdLst/>
              <a:ahLst/>
              <a:cxnLst/>
              <a:rect l="l" t="t" r="r" b="b"/>
              <a:pathLst>
                <a:path w="202564" h="32385">
                  <a:moveTo>
                    <a:pt x="202387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202387" y="31765"/>
                  </a:lnTo>
                  <a:lnTo>
                    <a:pt x="202387" y="0"/>
                  </a:lnTo>
                  <a:close/>
                </a:path>
              </a:pathLst>
            </a:custGeom>
            <a:solidFill>
              <a:srgbClr val="FFED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2854815" y="2465658"/>
              <a:ext cx="202565" cy="32384"/>
            </a:xfrm>
            <a:custGeom>
              <a:avLst/>
              <a:gdLst/>
              <a:ahLst/>
              <a:cxnLst/>
              <a:rect l="l" t="t" r="r" b="b"/>
              <a:pathLst>
                <a:path w="202564" h="32385">
                  <a:moveTo>
                    <a:pt x="202387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202387" y="31765"/>
                  </a:lnTo>
                  <a:lnTo>
                    <a:pt x="202387" y="0"/>
                  </a:lnTo>
                  <a:close/>
                </a:path>
              </a:pathLst>
            </a:custGeom>
            <a:solidFill>
              <a:srgbClr val="FDD2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3053885" y="2465658"/>
              <a:ext cx="125730" cy="32384"/>
            </a:xfrm>
            <a:custGeom>
              <a:avLst/>
              <a:gdLst/>
              <a:ahLst/>
              <a:cxnLst/>
              <a:rect l="l" t="t" r="r" b="b"/>
              <a:pathLst>
                <a:path w="125730" h="32385">
                  <a:moveTo>
                    <a:pt x="125132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01761" y="31765"/>
                  </a:lnTo>
                  <a:lnTo>
                    <a:pt x="125132" y="0"/>
                  </a:lnTo>
                  <a:close/>
                </a:path>
              </a:pathLst>
            </a:custGeom>
            <a:solidFill>
              <a:srgbClr val="FDE8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929640" y="2494105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939948" y="249410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6F94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1132855" y="249410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537E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1325536" y="249410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698F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1518193" y="249410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6005" y="31765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82A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1711102" y="249410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752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52" y="31765"/>
                  </a:lnTo>
                  <a:lnTo>
                    <a:pt x="195752" y="0"/>
                  </a:lnTo>
                  <a:close/>
                </a:path>
              </a:pathLst>
            </a:custGeom>
            <a:solidFill>
              <a:srgbClr val="7195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1903790" y="249410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789C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2096447" y="2494105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91" y="31765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F9FA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2282974" y="2494105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6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60" y="31765"/>
                  </a:lnTo>
                  <a:lnTo>
                    <a:pt x="189560" y="0"/>
                  </a:lnTo>
                  <a:close/>
                </a:path>
              </a:pathLst>
            </a:custGeom>
            <a:solidFill>
              <a:srgbClr val="E3EB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2469470" y="2494105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91" y="31765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F9FA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2655745" y="2494105"/>
              <a:ext cx="202565" cy="32384"/>
            </a:xfrm>
            <a:custGeom>
              <a:avLst/>
              <a:gdLst/>
              <a:ahLst/>
              <a:cxnLst/>
              <a:rect l="l" t="t" r="r" b="b"/>
              <a:pathLst>
                <a:path w="202564" h="32385">
                  <a:moveTo>
                    <a:pt x="202387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202387" y="31765"/>
                  </a:lnTo>
                  <a:lnTo>
                    <a:pt x="202387" y="0"/>
                  </a:lnTo>
                  <a:close/>
                </a:path>
              </a:pathLst>
            </a:custGeom>
            <a:solidFill>
              <a:srgbClr val="FCFD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2854815" y="2494105"/>
              <a:ext cx="202565" cy="32384"/>
            </a:xfrm>
            <a:custGeom>
              <a:avLst/>
              <a:gdLst/>
              <a:ahLst/>
              <a:cxnLst/>
              <a:rect l="l" t="t" r="r" b="b"/>
              <a:pathLst>
                <a:path w="202564" h="32385">
                  <a:moveTo>
                    <a:pt x="202387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202387" y="31765"/>
                  </a:lnTo>
                  <a:lnTo>
                    <a:pt x="202387" y="0"/>
                  </a:lnTo>
                  <a:close/>
                </a:path>
              </a:pathLst>
            </a:custGeom>
            <a:solidFill>
              <a:srgbClr val="FF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3053885" y="2494105"/>
              <a:ext cx="104775" cy="32384"/>
            </a:xfrm>
            <a:custGeom>
              <a:avLst/>
              <a:gdLst/>
              <a:ahLst/>
              <a:cxnLst/>
              <a:rect l="l" t="t" r="r" b="b"/>
              <a:pathLst>
                <a:path w="104775" h="32385">
                  <a:moveTo>
                    <a:pt x="10420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80831" y="31765"/>
                  </a:lnTo>
                  <a:lnTo>
                    <a:pt x="104203" y="0"/>
                  </a:lnTo>
                  <a:close/>
                </a:path>
              </a:pathLst>
            </a:custGeom>
            <a:solidFill>
              <a:srgbClr val="FDE9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929640" y="2522552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939948" y="2522552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5F87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1132855" y="2522552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668D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1325536" y="2522552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6F94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1518193" y="2522552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6005" y="31765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84A4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1711102" y="2522552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752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52" y="31765"/>
                  </a:lnTo>
                  <a:lnTo>
                    <a:pt x="195752" y="0"/>
                  </a:lnTo>
                  <a:close/>
                </a:path>
              </a:pathLst>
            </a:custGeom>
            <a:solidFill>
              <a:srgbClr val="87A8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1903790" y="2522552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85A6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2096447" y="2522552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91" y="31765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FF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2282974" y="2522552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6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60" y="31765"/>
                  </a:lnTo>
                  <a:lnTo>
                    <a:pt x="189560" y="0"/>
                  </a:lnTo>
                  <a:close/>
                </a:path>
              </a:pathLst>
            </a:custGeom>
            <a:solidFill>
              <a:srgbClr val="E7EE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2469470" y="2522552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91" y="31765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EDF3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2655745" y="2522552"/>
              <a:ext cx="202565" cy="32384"/>
            </a:xfrm>
            <a:custGeom>
              <a:avLst/>
              <a:gdLst/>
              <a:ahLst/>
              <a:cxnLst/>
              <a:rect l="l" t="t" r="r" b="b"/>
              <a:pathLst>
                <a:path w="202564" h="32385">
                  <a:moveTo>
                    <a:pt x="202387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202387" y="31765"/>
                  </a:lnTo>
                  <a:lnTo>
                    <a:pt x="202387" y="0"/>
                  </a:lnTo>
                  <a:close/>
                </a:path>
              </a:pathLst>
            </a:custGeom>
            <a:solidFill>
              <a:srgbClr val="FDE8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2854815" y="2522552"/>
              <a:ext cx="202565" cy="32384"/>
            </a:xfrm>
            <a:custGeom>
              <a:avLst/>
              <a:gdLst/>
              <a:ahLst/>
              <a:cxnLst/>
              <a:rect l="l" t="t" r="r" b="b"/>
              <a:pathLst>
                <a:path w="202564" h="32385">
                  <a:moveTo>
                    <a:pt x="202387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202387" y="31765"/>
                  </a:lnTo>
                  <a:lnTo>
                    <a:pt x="202387" y="0"/>
                  </a:lnTo>
                  <a:close/>
                </a:path>
              </a:pathLst>
            </a:custGeom>
            <a:solidFill>
              <a:srgbClr val="FF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3053885" y="2522552"/>
              <a:ext cx="83820" cy="32384"/>
            </a:xfrm>
            <a:custGeom>
              <a:avLst/>
              <a:gdLst/>
              <a:ahLst/>
              <a:cxnLst/>
              <a:rect l="l" t="t" r="r" b="b"/>
              <a:pathLst>
                <a:path w="83819" h="32385">
                  <a:moveTo>
                    <a:pt x="832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59902" y="31765"/>
                  </a:lnTo>
                  <a:lnTo>
                    <a:pt x="83273" y="0"/>
                  </a:lnTo>
                  <a:close/>
                </a:path>
              </a:pathLst>
            </a:custGeom>
            <a:solidFill>
              <a:srgbClr val="FCFD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929640" y="2550999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939948" y="2550999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85A4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1132855" y="2550999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6D92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1325536" y="2550999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82A2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1518193" y="2550999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6005" y="31765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8BA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1711102" y="2550999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752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52" y="31765"/>
                  </a:lnTo>
                  <a:lnTo>
                    <a:pt x="195752" y="0"/>
                  </a:lnTo>
                  <a:close/>
                </a:path>
              </a:pathLst>
            </a:custGeom>
            <a:solidFill>
              <a:srgbClr val="678E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1903790" y="2550999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668E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2096447" y="2550999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91" y="31765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FF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2282974" y="2550999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6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60" y="31765"/>
                  </a:lnTo>
                  <a:lnTo>
                    <a:pt x="189560" y="0"/>
                  </a:lnTo>
                  <a:close/>
                </a:path>
              </a:pathLst>
            </a:custGeom>
            <a:solidFill>
              <a:srgbClr val="FF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2469470" y="2550999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91" y="31765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D5E1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2655745" y="2550999"/>
              <a:ext cx="202565" cy="32384"/>
            </a:xfrm>
            <a:custGeom>
              <a:avLst/>
              <a:gdLst/>
              <a:ahLst/>
              <a:cxnLst/>
              <a:rect l="l" t="t" r="r" b="b"/>
              <a:pathLst>
                <a:path w="202564" h="32385">
                  <a:moveTo>
                    <a:pt x="202387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202387" y="31765"/>
                  </a:lnTo>
                  <a:lnTo>
                    <a:pt x="202387" y="0"/>
                  </a:lnTo>
                  <a:close/>
                </a:path>
              </a:pathLst>
            </a:custGeom>
            <a:solidFill>
              <a:srgbClr val="DEE7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2854815" y="2550999"/>
              <a:ext cx="202565" cy="32384"/>
            </a:xfrm>
            <a:custGeom>
              <a:avLst/>
              <a:gdLst/>
              <a:ahLst/>
              <a:cxnLst/>
              <a:rect l="l" t="t" r="r" b="b"/>
              <a:pathLst>
                <a:path w="202564" h="32385">
                  <a:moveTo>
                    <a:pt x="202387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202387" y="31765"/>
                  </a:lnTo>
                  <a:lnTo>
                    <a:pt x="202387" y="0"/>
                  </a:lnTo>
                  <a:close/>
                </a:path>
              </a:pathLst>
            </a:custGeom>
            <a:solidFill>
              <a:srgbClr val="F8F9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3053885" y="2550999"/>
              <a:ext cx="62865" cy="32384"/>
            </a:xfrm>
            <a:custGeom>
              <a:avLst/>
              <a:gdLst/>
              <a:ahLst/>
              <a:cxnLst/>
              <a:rect l="l" t="t" r="r" b="b"/>
              <a:pathLst>
                <a:path w="62864" h="32385">
                  <a:moveTo>
                    <a:pt x="62344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38973" y="31765"/>
                  </a:lnTo>
                  <a:lnTo>
                    <a:pt x="62344" y="0"/>
                  </a:lnTo>
                  <a:close/>
                </a:path>
              </a:pathLst>
            </a:custGeom>
            <a:solidFill>
              <a:srgbClr val="D9E3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929640" y="2579446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939948" y="2579446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92A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1132855" y="2579446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4B79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1325536" y="2579446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4470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1518193" y="2579446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6005" y="31765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B8CC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1711102" y="2579446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752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52" y="31765"/>
                  </a:lnTo>
                  <a:lnTo>
                    <a:pt x="195752" y="0"/>
                  </a:lnTo>
                  <a:close/>
                </a:path>
              </a:pathLst>
            </a:custGeom>
            <a:solidFill>
              <a:srgbClr val="8BA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1903790" y="2579446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7195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2096447" y="2579446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91" y="31765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FF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/>
            <p:cNvSpPr/>
            <p:nvPr/>
          </p:nvSpPr>
          <p:spPr>
            <a:xfrm>
              <a:off x="2282974" y="2579446"/>
              <a:ext cx="376555" cy="32384"/>
            </a:xfrm>
            <a:custGeom>
              <a:avLst/>
              <a:gdLst/>
              <a:ahLst/>
              <a:cxnLst/>
              <a:rect l="l" t="t" r="r" b="b"/>
              <a:pathLst>
                <a:path w="376555" h="32385">
                  <a:moveTo>
                    <a:pt x="376087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376087" y="31765"/>
                  </a:lnTo>
                  <a:lnTo>
                    <a:pt x="376087" y="0"/>
                  </a:lnTo>
                  <a:close/>
                </a:path>
              </a:pathLst>
            </a:custGeom>
            <a:solidFill>
              <a:srgbClr val="EBEF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2655745" y="2579446"/>
              <a:ext cx="202565" cy="32384"/>
            </a:xfrm>
            <a:custGeom>
              <a:avLst/>
              <a:gdLst/>
              <a:ahLst/>
              <a:cxnLst/>
              <a:rect l="l" t="t" r="r" b="b"/>
              <a:pathLst>
                <a:path w="202564" h="32385">
                  <a:moveTo>
                    <a:pt x="202387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202387" y="31765"/>
                  </a:lnTo>
                  <a:lnTo>
                    <a:pt x="202387" y="0"/>
                  </a:lnTo>
                  <a:close/>
                </a:path>
              </a:pathLst>
            </a:custGeom>
            <a:solidFill>
              <a:srgbClr val="FDFD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2854815" y="2579446"/>
              <a:ext cx="202565" cy="32384"/>
            </a:xfrm>
            <a:custGeom>
              <a:avLst/>
              <a:gdLst/>
              <a:ahLst/>
              <a:cxnLst/>
              <a:rect l="l" t="t" r="r" b="b"/>
              <a:pathLst>
                <a:path w="202564" h="32385">
                  <a:moveTo>
                    <a:pt x="202387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202387" y="31765"/>
                  </a:lnTo>
                  <a:lnTo>
                    <a:pt x="202387" y="0"/>
                  </a:lnTo>
                  <a:close/>
                </a:path>
              </a:pathLst>
            </a:custGeom>
            <a:solidFill>
              <a:srgbClr val="E4EC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3053885" y="2579446"/>
              <a:ext cx="41910" cy="32384"/>
            </a:xfrm>
            <a:custGeom>
              <a:avLst/>
              <a:gdLst/>
              <a:ahLst/>
              <a:cxnLst/>
              <a:rect l="l" t="t" r="r" b="b"/>
              <a:pathLst>
                <a:path w="41910" h="32385">
                  <a:moveTo>
                    <a:pt x="41414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043" y="31765"/>
                  </a:lnTo>
                  <a:lnTo>
                    <a:pt x="41414" y="0"/>
                  </a:lnTo>
                  <a:close/>
                </a:path>
              </a:pathLst>
            </a:custGeom>
            <a:solidFill>
              <a:srgbClr val="D9E2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929640" y="2607892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3626" y="31797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939948" y="2607892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990" y="31797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8BAC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1132855" y="2607892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746" y="31797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5E86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1325536" y="2607892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973" y="31797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678E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/>
            <p:cNvSpPr/>
            <p:nvPr/>
          </p:nvSpPr>
          <p:spPr>
            <a:xfrm>
              <a:off x="1518193" y="2607892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6005" y="31797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8AAA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/>
            <p:cNvSpPr/>
            <p:nvPr/>
          </p:nvSpPr>
          <p:spPr>
            <a:xfrm>
              <a:off x="1711102" y="2607892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752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752" y="31797"/>
                  </a:lnTo>
                  <a:lnTo>
                    <a:pt x="195752" y="0"/>
                  </a:lnTo>
                  <a:close/>
                </a:path>
              </a:pathLst>
            </a:custGeom>
            <a:solidFill>
              <a:srgbClr val="85A6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1903790" y="2607892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973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973" y="31797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6C92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2096447" y="2607893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89591" y="31797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FFED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2282974" y="2607893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60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89560" y="31797"/>
                  </a:lnTo>
                  <a:lnTo>
                    <a:pt x="189560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/>
            <p:cNvSpPr/>
            <p:nvPr/>
          </p:nvSpPr>
          <p:spPr>
            <a:xfrm>
              <a:off x="2469470" y="2607893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89591" y="31797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FDFF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/>
            <p:cNvSpPr/>
            <p:nvPr/>
          </p:nvSpPr>
          <p:spPr>
            <a:xfrm>
              <a:off x="2655745" y="2607893"/>
              <a:ext cx="202565" cy="32384"/>
            </a:xfrm>
            <a:custGeom>
              <a:avLst/>
              <a:gdLst/>
              <a:ahLst/>
              <a:cxnLst/>
              <a:rect l="l" t="t" r="r" b="b"/>
              <a:pathLst>
                <a:path w="202564" h="32385">
                  <a:moveTo>
                    <a:pt x="202387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202387" y="31797"/>
                  </a:lnTo>
                  <a:lnTo>
                    <a:pt x="202387" y="0"/>
                  </a:lnTo>
                  <a:close/>
                </a:path>
              </a:pathLst>
            </a:custGeom>
            <a:solidFill>
              <a:srgbClr val="FDE8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/>
            <p:cNvSpPr/>
            <p:nvPr/>
          </p:nvSpPr>
          <p:spPr>
            <a:xfrm>
              <a:off x="2854807" y="2607678"/>
              <a:ext cx="202565" cy="31750"/>
            </a:xfrm>
            <a:custGeom>
              <a:avLst/>
              <a:gdLst/>
              <a:ahLst/>
              <a:cxnLst/>
              <a:rect l="l" t="t" r="r" b="b"/>
              <a:pathLst>
                <a:path w="202564" h="31750">
                  <a:moveTo>
                    <a:pt x="202387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31750"/>
                  </a:lnTo>
                  <a:lnTo>
                    <a:pt x="199161" y="31750"/>
                  </a:lnTo>
                  <a:lnTo>
                    <a:pt x="199161" y="24130"/>
                  </a:lnTo>
                  <a:lnTo>
                    <a:pt x="202387" y="24130"/>
                  </a:lnTo>
                  <a:lnTo>
                    <a:pt x="2023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3053885" y="2607893"/>
              <a:ext cx="20955" cy="27940"/>
            </a:xfrm>
            <a:custGeom>
              <a:avLst/>
              <a:gdLst/>
              <a:ahLst/>
              <a:cxnLst/>
              <a:rect l="l" t="t" r="r" b="b"/>
              <a:pathLst>
                <a:path w="20955" h="27939">
                  <a:moveTo>
                    <a:pt x="20485" y="0"/>
                  </a:moveTo>
                  <a:lnTo>
                    <a:pt x="0" y="0"/>
                  </a:lnTo>
                  <a:lnTo>
                    <a:pt x="0" y="27843"/>
                  </a:lnTo>
                  <a:lnTo>
                    <a:pt x="20485" y="0"/>
                  </a:lnTo>
                  <a:close/>
                </a:path>
              </a:pathLst>
            </a:custGeom>
            <a:solidFill>
              <a:srgbClr val="FFFB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929640" y="2636371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/>
            <p:cNvSpPr/>
            <p:nvPr/>
          </p:nvSpPr>
          <p:spPr>
            <a:xfrm>
              <a:off x="939948" y="263637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699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/>
            <p:cNvSpPr/>
            <p:nvPr/>
          </p:nvSpPr>
          <p:spPr>
            <a:xfrm>
              <a:off x="1132855" y="263637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688F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/>
            <p:cNvSpPr/>
            <p:nvPr/>
          </p:nvSpPr>
          <p:spPr>
            <a:xfrm>
              <a:off x="1325536" y="263637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6C92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/>
            <p:cNvSpPr/>
            <p:nvPr/>
          </p:nvSpPr>
          <p:spPr>
            <a:xfrm>
              <a:off x="1518193" y="263637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6005" y="31765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8AA9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/>
            <p:cNvSpPr/>
            <p:nvPr/>
          </p:nvSpPr>
          <p:spPr>
            <a:xfrm>
              <a:off x="1711102" y="263637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752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52" y="31765"/>
                  </a:lnTo>
                  <a:lnTo>
                    <a:pt x="195752" y="0"/>
                  </a:lnTo>
                  <a:close/>
                </a:path>
              </a:pathLst>
            </a:custGeom>
            <a:solidFill>
              <a:srgbClr val="92A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/>
            <p:cNvSpPr/>
            <p:nvPr/>
          </p:nvSpPr>
          <p:spPr>
            <a:xfrm>
              <a:off x="1903790" y="263637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88A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/>
            <p:cNvSpPr/>
            <p:nvPr/>
          </p:nvSpPr>
          <p:spPr>
            <a:xfrm>
              <a:off x="2096447" y="2636371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91" y="31765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FFFB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/>
            <p:cNvSpPr/>
            <p:nvPr/>
          </p:nvSpPr>
          <p:spPr>
            <a:xfrm>
              <a:off x="2282974" y="2636371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6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60" y="31765"/>
                  </a:lnTo>
                  <a:lnTo>
                    <a:pt x="189560" y="0"/>
                  </a:lnTo>
                  <a:close/>
                </a:path>
              </a:pathLst>
            </a:custGeom>
            <a:solidFill>
              <a:srgbClr val="DEE7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/>
            <p:cNvSpPr/>
            <p:nvPr/>
          </p:nvSpPr>
          <p:spPr>
            <a:xfrm>
              <a:off x="2469470" y="2636371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91" y="31765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DBE6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/>
            <p:cNvSpPr/>
            <p:nvPr/>
          </p:nvSpPr>
          <p:spPr>
            <a:xfrm>
              <a:off x="2655745" y="2636371"/>
              <a:ext cx="202565" cy="32384"/>
            </a:xfrm>
            <a:custGeom>
              <a:avLst/>
              <a:gdLst/>
              <a:ahLst/>
              <a:cxnLst/>
              <a:rect l="l" t="t" r="r" b="b"/>
              <a:pathLst>
                <a:path w="202564" h="32385">
                  <a:moveTo>
                    <a:pt x="202387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202387" y="31765"/>
                  </a:lnTo>
                  <a:lnTo>
                    <a:pt x="202387" y="0"/>
                  </a:lnTo>
                  <a:close/>
                </a:path>
              </a:pathLst>
            </a:custGeom>
            <a:solidFill>
              <a:srgbClr val="FFF3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/>
            <p:cNvSpPr/>
            <p:nvPr/>
          </p:nvSpPr>
          <p:spPr>
            <a:xfrm>
              <a:off x="2854815" y="2636371"/>
              <a:ext cx="198755" cy="32384"/>
            </a:xfrm>
            <a:custGeom>
              <a:avLst/>
              <a:gdLst/>
              <a:ahLst/>
              <a:cxnLst/>
              <a:rect l="l" t="t" r="r" b="b"/>
              <a:pathLst>
                <a:path w="198755" h="32385">
                  <a:moveTo>
                    <a:pt x="198602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75231" y="31765"/>
                  </a:lnTo>
                  <a:lnTo>
                    <a:pt x="198602" y="0"/>
                  </a:lnTo>
                  <a:close/>
                </a:path>
              </a:pathLst>
            </a:custGeom>
            <a:solidFill>
              <a:srgbClr val="FF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/>
            <p:cNvSpPr/>
            <p:nvPr/>
          </p:nvSpPr>
          <p:spPr>
            <a:xfrm>
              <a:off x="929640" y="2664818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/>
            <p:cNvSpPr/>
            <p:nvPr/>
          </p:nvSpPr>
          <p:spPr>
            <a:xfrm>
              <a:off x="939948" y="266481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628A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/>
            <p:cNvSpPr/>
            <p:nvPr/>
          </p:nvSpPr>
          <p:spPr>
            <a:xfrm>
              <a:off x="1132855" y="266481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5F87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/>
            <p:cNvSpPr/>
            <p:nvPr/>
          </p:nvSpPr>
          <p:spPr>
            <a:xfrm>
              <a:off x="1325536" y="266481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668D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/>
            <p:cNvSpPr/>
            <p:nvPr/>
          </p:nvSpPr>
          <p:spPr>
            <a:xfrm>
              <a:off x="1518193" y="266481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6005" y="31765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A6BE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/>
            <p:cNvSpPr/>
            <p:nvPr/>
          </p:nvSpPr>
          <p:spPr>
            <a:xfrm>
              <a:off x="1711102" y="266481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752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52" y="31765"/>
                  </a:lnTo>
                  <a:lnTo>
                    <a:pt x="195752" y="0"/>
                  </a:lnTo>
                  <a:close/>
                </a:path>
              </a:pathLst>
            </a:custGeom>
            <a:solidFill>
              <a:srgbClr val="A0B99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" name="object 151"/>
            <p:cNvSpPr/>
            <p:nvPr/>
          </p:nvSpPr>
          <p:spPr>
            <a:xfrm>
              <a:off x="1903790" y="266481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90AC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/>
            <p:cNvSpPr/>
            <p:nvPr/>
          </p:nvSpPr>
          <p:spPr>
            <a:xfrm>
              <a:off x="2096447" y="2664818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91" y="31765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FF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/>
            <p:cNvSpPr/>
            <p:nvPr/>
          </p:nvSpPr>
          <p:spPr>
            <a:xfrm>
              <a:off x="2282974" y="2664818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6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60" y="31765"/>
                  </a:lnTo>
                  <a:lnTo>
                    <a:pt x="189560" y="0"/>
                  </a:lnTo>
                  <a:close/>
                </a:path>
              </a:pathLst>
            </a:custGeom>
            <a:solidFill>
              <a:srgbClr val="F8F9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/>
            <p:cNvSpPr/>
            <p:nvPr/>
          </p:nvSpPr>
          <p:spPr>
            <a:xfrm>
              <a:off x="2469470" y="2664818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91" y="31765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F6F8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/>
            <p:cNvSpPr/>
            <p:nvPr/>
          </p:nvSpPr>
          <p:spPr>
            <a:xfrm>
              <a:off x="2655745" y="2664818"/>
              <a:ext cx="202565" cy="32384"/>
            </a:xfrm>
            <a:custGeom>
              <a:avLst/>
              <a:gdLst/>
              <a:ahLst/>
              <a:cxnLst/>
              <a:rect l="l" t="t" r="r" b="b"/>
              <a:pathLst>
                <a:path w="202564" h="32385">
                  <a:moveTo>
                    <a:pt x="202387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202387" y="31765"/>
                  </a:lnTo>
                  <a:lnTo>
                    <a:pt x="202387" y="0"/>
                  </a:lnTo>
                  <a:close/>
                </a:path>
              </a:pathLst>
            </a:custGeom>
            <a:solidFill>
              <a:srgbClr val="FDD9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" name="object 156"/>
            <p:cNvSpPr/>
            <p:nvPr/>
          </p:nvSpPr>
          <p:spPr>
            <a:xfrm>
              <a:off x="2854815" y="2664818"/>
              <a:ext cx="177800" cy="32384"/>
            </a:xfrm>
            <a:custGeom>
              <a:avLst/>
              <a:gdLst/>
              <a:ahLst/>
              <a:cxnLst/>
              <a:rect l="l" t="t" r="r" b="b"/>
              <a:pathLst>
                <a:path w="177800" h="32385">
                  <a:moveTo>
                    <a:pt x="1776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54302" y="31765"/>
                  </a:lnTo>
                  <a:lnTo>
                    <a:pt x="177673" y="0"/>
                  </a:lnTo>
                  <a:close/>
                </a:path>
              </a:pathLst>
            </a:custGeom>
            <a:solidFill>
              <a:srgbClr val="FD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/>
            <p:cNvSpPr/>
            <p:nvPr/>
          </p:nvSpPr>
          <p:spPr>
            <a:xfrm>
              <a:off x="929640" y="2693265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/>
            <p:cNvSpPr/>
            <p:nvPr/>
          </p:nvSpPr>
          <p:spPr>
            <a:xfrm>
              <a:off x="939948" y="269326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6C92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/>
            <p:cNvSpPr/>
            <p:nvPr/>
          </p:nvSpPr>
          <p:spPr>
            <a:xfrm>
              <a:off x="1132855" y="269326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6D92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/>
            <p:cNvSpPr/>
            <p:nvPr/>
          </p:nvSpPr>
          <p:spPr>
            <a:xfrm>
              <a:off x="1325536" y="269326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769A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/>
            <p:cNvSpPr/>
            <p:nvPr/>
          </p:nvSpPr>
          <p:spPr>
            <a:xfrm>
              <a:off x="1518193" y="269326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6005" y="31765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86A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/>
            <p:cNvSpPr/>
            <p:nvPr/>
          </p:nvSpPr>
          <p:spPr>
            <a:xfrm>
              <a:off x="1711102" y="269326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752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52" y="31765"/>
                  </a:lnTo>
                  <a:lnTo>
                    <a:pt x="195752" y="0"/>
                  </a:lnTo>
                  <a:close/>
                </a:path>
              </a:pathLst>
            </a:custGeom>
            <a:solidFill>
              <a:srgbClr val="8DA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/>
            <p:cNvSpPr/>
            <p:nvPr/>
          </p:nvSpPr>
          <p:spPr>
            <a:xfrm>
              <a:off x="1903790" y="269326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A0B99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/>
            <p:cNvSpPr/>
            <p:nvPr/>
          </p:nvSpPr>
          <p:spPr>
            <a:xfrm>
              <a:off x="2096447" y="2693265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91" y="31765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FCFD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/>
            <p:cNvSpPr/>
            <p:nvPr/>
          </p:nvSpPr>
          <p:spPr>
            <a:xfrm>
              <a:off x="2282974" y="2693265"/>
              <a:ext cx="189865" cy="28575"/>
            </a:xfrm>
            <a:custGeom>
              <a:avLst/>
              <a:gdLst/>
              <a:ahLst/>
              <a:cxnLst/>
              <a:rect l="l" t="t" r="r" b="b"/>
              <a:pathLst>
                <a:path w="189864" h="28575">
                  <a:moveTo>
                    <a:pt x="0" y="28446"/>
                  </a:moveTo>
                  <a:lnTo>
                    <a:pt x="189560" y="28446"/>
                  </a:lnTo>
                  <a:lnTo>
                    <a:pt x="189560" y="0"/>
                  </a:lnTo>
                  <a:lnTo>
                    <a:pt x="0" y="0"/>
                  </a:lnTo>
                  <a:lnTo>
                    <a:pt x="0" y="28446"/>
                  </a:lnTo>
                  <a:close/>
                </a:path>
              </a:pathLst>
            </a:custGeom>
            <a:solidFill>
              <a:srgbClr val="D9E3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/>
            <p:cNvSpPr/>
            <p:nvPr/>
          </p:nvSpPr>
          <p:spPr>
            <a:xfrm>
              <a:off x="2469464" y="2693276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8" y="0"/>
                  </a:moveTo>
                  <a:lnTo>
                    <a:pt x="0" y="0"/>
                  </a:lnTo>
                  <a:lnTo>
                    <a:pt x="0" y="28448"/>
                  </a:lnTo>
                  <a:lnTo>
                    <a:pt x="0" y="31762"/>
                  </a:lnTo>
                  <a:lnTo>
                    <a:pt x="189598" y="31762"/>
                  </a:lnTo>
                  <a:lnTo>
                    <a:pt x="189598" y="28448"/>
                  </a:lnTo>
                  <a:lnTo>
                    <a:pt x="189598" y="0"/>
                  </a:lnTo>
                  <a:close/>
                </a:path>
              </a:pathLst>
            </a:custGeom>
            <a:solidFill>
              <a:srgbClr val="E3EB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/>
            <p:cNvSpPr/>
            <p:nvPr/>
          </p:nvSpPr>
          <p:spPr>
            <a:xfrm>
              <a:off x="2655745" y="2693265"/>
              <a:ext cx="202565" cy="32384"/>
            </a:xfrm>
            <a:custGeom>
              <a:avLst/>
              <a:gdLst/>
              <a:ahLst/>
              <a:cxnLst/>
              <a:rect l="l" t="t" r="r" b="b"/>
              <a:pathLst>
                <a:path w="202564" h="32385">
                  <a:moveTo>
                    <a:pt x="202387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202387" y="31765"/>
                  </a:lnTo>
                  <a:lnTo>
                    <a:pt x="202387" y="0"/>
                  </a:lnTo>
                  <a:close/>
                </a:path>
              </a:pathLst>
            </a:custGeom>
            <a:solidFill>
              <a:srgbClr val="F4F6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/>
            <p:cNvSpPr/>
            <p:nvPr/>
          </p:nvSpPr>
          <p:spPr>
            <a:xfrm>
              <a:off x="2854815" y="2693265"/>
              <a:ext cx="156845" cy="32384"/>
            </a:xfrm>
            <a:custGeom>
              <a:avLst/>
              <a:gdLst/>
              <a:ahLst/>
              <a:cxnLst/>
              <a:rect l="l" t="t" r="r" b="b"/>
              <a:pathLst>
                <a:path w="156844" h="32385">
                  <a:moveTo>
                    <a:pt x="15674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3372" y="31765"/>
                  </a:lnTo>
                  <a:lnTo>
                    <a:pt x="156743" y="0"/>
                  </a:lnTo>
                  <a:close/>
                </a:path>
              </a:pathLst>
            </a:custGeom>
            <a:solidFill>
              <a:srgbClr val="FF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" name="object 169"/>
            <p:cNvSpPr/>
            <p:nvPr/>
          </p:nvSpPr>
          <p:spPr>
            <a:xfrm>
              <a:off x="929640" y="2721712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70"/>
            <p:cNvSpPr/>
            <p:nvPr/>
          </p:nvSpPr>
          <p:spPr>
            <a:xfrm>
              <a:off x="939948" y="2721712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85A4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" name="object 171"/>
            <p:cNvSpPr/>
            <p:nvPr/>
          </p:nvSpPr>
          <p:spPr>
            <a:xfrm>
              <a:off x="1132855" y="2721712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699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" name="object 172"/>
            <p:cNvSpPr/>
            <p:nvPr/>
          </p:nvSpPr>
          <p:spPr>
            <a:xfrm>
              <a:off x="1325536" y="2721712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759A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" name="object 173"/>
            <p:cNvSpPr/>
            <p:nvPr/>
          </p:nvSpPr>
          <p:spPr>
            <a:xfrm>
              <a:off x="1518193" y="2721712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6005" y="31765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93B0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" name="object 174"/>
            <p:cNvSpPr/>
            <p:nvPr/>
          </p:nvSpPr>
          <p:spPr>
            <a:xfrm>
              <a:off x="1711102" y="2721712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752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52" y="31765"/>
                  </a:lnTo>
                  <a:lnTo>
                    <a:pt x="195752" y="0"/>
                  </a:lnTo>
                  <a:close/>
                </a:path>
              </a:pathLst>
            </a:custGeom>
            <a:solidFill>
              <a:srgbClr val="8DA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" name="object 175"/>
            <p:cNvSpPr/>
            <p:nvPr/>
          </p:nvSpPr>
          <p:spPr>
            <a:xfrm>
              <a:off x="1903790" y="2721712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87A7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" name="object 176"/>
            <p:cNvSpPr/>
            <p:nvPr/>
          </p:nvSpPr>
          <p:spPr>
            <a:xfrm>
              <a:off x="2096447" y="2721712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91" y="31765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FBFC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" name="object 177"/>
            <p:cNvSpPr/>
            <p:nvPr/>
          </p:nvSpPr>
          <p:spPr>
            <a:xfrm>
              <a:off x="2282974" y="2721712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6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60" y="31765"/>
                  </a:lnTo>
                  <a:lnTo>
                    <a:pt x="1895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" name="object 178"/>
            <p:cNvSpPr/>
            <p:nvPr/>
          </p:nvSpPr>
          <p:spPr>
            <a:xfrm>
              <a:off x="2469470" y="2721712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91" y="31765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F3F6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" name="object 179"/>
            <p:cNvSpPr/>
            <p:nvPr/>
          </p:nvSpPr>
          <p:spPr>
            <a:xfrm>
              <a:off x="2655745" y="2721712"/>
              <a:ext cx="202565" cy="32384"/>
            </a:xfrm>
            <a:custGeom>
              <a:avLst/>
              <a:gdLst/>
              <a:ahLst/>
              <a:cxnLst/>
              <a:rect l="l" t="t" r="r" b="b"/>
              <a:pathLst>
                <a:path w="202564" h="32385">
                  <a:moveTo>
                    <a:pt x="202387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202387" y="31765"/>
                  </a:lnTo>
                  <a:lnTo>
                    <a:pt x="202387" y="0"/>
                  </a:lnTo>
                  <a:close/>
                </a:path>
              </a:pathLst>
            </a:custGeom>
            <a:solidFill>
              <a:srgbClr val="F9FA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" name="object 180"/>
            <p:cNvSpPr/>
            <p:nvPr/>
          </p:nvSpPr>
          <p:spPr>
            <a:xfrm>
              <a:off x="929640" y="2721724"/>
              <a:ext cx="2061210" cy="60325"/>
            </a:xfrm>
            <a:custGeom>
              <a:avLst/>
              <a:gdLst/>
              <a:ahLst/>
              <a:cxnLst/>
              <a:rect l="l" t="t" r="r" b="b"/>
              <a:pathLst>
                <a:path w="2061210" h="60325">
                  <a:moveTo>
                    <a:pt x="13614" y="28435"/>
                  </a:moveTo>
                  <a:lnTo>
                    <a:pt x="0" y="28435"/>
                  </a:lnTo>
                  <a:lnTo>
                    <a:pt x="0" y="60210"/>
                  </a:lnTo>
                  <a:lnTo>
                    <a:pt x="13614" y="60210"/>
                  </a:lnTo>
                  <a:lnTo>
                    <a:pt x="13614" y="28435"/>
                  </a:lnTo>
                  <a:close/>
                </a:path>
                <a:path w="2061210" h="60325">
                  <a:moveTo>
                    <a:pt x="2060981" y="0"/>
                  </a:moveTo>
                  <a:lnTo>
                    <a:pt x="1925167" y="0"/>
                  </a:lnTo>
                  <a:lnTo>
                    <a:pt x="1925167" y="31762"/>
                  </a:lnTo>
                  <a:lnTo>
                    <a:pt x="2037613" y="31762"/>
                  </a:lnTo>
                  <a:lnTo>
                    <a:pt x="20609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" name="object 181"/>
            <p:cNvSpPr/>
            <p:nvPr/>
          </p:nvSpPr>
          <p:spPr>
            <a:xfrm>
              <a:off x="939948" y="2750159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6F94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" name="object 182"/>
            <p:cNvSpPr/>
            <p:nvPr/>
          </p:nvSpPr>
          <p:spPr>
            <a:xfrm>
              <a:off x="1132855" y="2750159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74995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" name="object 183"/>
            <p:cNvSpPr/>
            <p:nvPr/>
          </p:nvSpPr>
          <p:spPr>
            <a:xfrm>
              <a:off x="1325536" y="2750159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7C9F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" name="object 184"/>
            <p:cNvSpPr/>
            <p:nvPr/>
          </p:nvSpPr>
          <p:spPr>
            <a:xfrm>
              <a:off x="1518193" y="2750159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6005" y="31765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85A6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" name="object 185"/>
            <p:cNvSpPr/>
            <p:nvPr/>
          </p:nvSpPr>
          <p:spPr>
            <a:xfrm>
              <a:off x="1711102" y="2750159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752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52" y="31765"/>
                  </a:lnTo>
                  <a:lnTo>
                    <a:pt x="195752" y="0"/>
                  </a:lnTo>
                  <a:close/>
                </a:path>
              </a:pathLst>
            </a:custGeom>
            <a:solidFill>
              <a:srgbClr val="94B1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" name="object 186"/>
            <p:cNvSpPr/>
            <p:nvPr/>
          </p:nvSpPr>
          <p:spPr>
            <a:xfrm>
              <a:off x="1903790" y="2750159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94B0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" name="object 187"/>
            <p:cNvSpPr/>
            <p:nvPr/>
          </p:nvSpPr>
          <p:spPr>
            <a:xfrm>
              <a:off x="2096447" y="2750159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91" y="31765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FFFF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" name="object 188"/>
            <p:cNvSpPr/>
            <p:nvPr/>
          </p:nvSpPr>
          <p:spPr>
            <a:xfrm>
              <a:off x="2282974" y="2750159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6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60" y="31765"/>
                  </a:lnTo>
                  <a:lnTo>
                    <a:pt x="189560" y="0"/>
                  </a:lnTo>
                  <a:close/>
                </a:path>
              </a:pathLst>
            </a:custGeom>
            <a:solidFill>
              <a:srgbClr val="EAEF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" name="object 189"/>
            <p:cNvSpPr/>
            <p:nvPr/>
          </p:nvSpPr>
          <p:spPr>
            <a:xfrm>
              <a:off x="2469470" y="2750159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91" y="31765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FF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" name="object 190"/>
            <p:cNvSpPr/>
            <p:nvPr/>
          </p:nvSpPr>
          <p:spPr>
            <a:xfrm>
              <a:off x="2655745" y="2750159"/>
              <a:ext cx="202565" cy="32384"/>
            </a:xfrm>
            <a:custGeom>
              <a:avLst/>
              <a:gdLst/>
              <a:ahLst/>
              <a:cxnLst/>
              <a:rect l="l" t="t" r="r" b="b"/>
              <a:pathLst>
                <a:path w="202564" h="32385">
                  <a:moveTo>
                    <a:pt x="202387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202387" y="31765"/>
                  </a:lnTo>
                  <a:lnTo>
                    <a:pt x="202387" y="0"/>
                  </a:lnTo>
                  <a:close/>
                </a:path>
              </a:pathLst>
            </a:custGeom>
            <a:solidFill>
              <a:srgbClr val="FFF3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" name="object 191"/>
            <p:cNvSpPr/>
            <p:nvPr/>
          </p:nvSpPr>
          <p:spPr>
            <a:xfrm>
              <a:off x="2854815" y="2750159"/>
              <a:ext cx="114935" cy="32384"/>
            </a:xfrm>
            <a:custGeom>
              <a:avLst/>
              <a:gdLst/>
              <a:ahLst/>
              <a:cxnLst/>
              <a:rect l="l" t="t" r="r" b="b"/>
              <a:pathLst>
                <a:path w="114935" h="32385">
                  <a:moveTo>
                    <a:pt x="11488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91513" y="31765"/>
                  </a:lnTo>
                  <a:lnTo>
                    <a:pt x="114885" y="0"/>
                  </a:lnTo>
                  <a:close/>
                </a:path>
              </a:pathLst>
            </a:custGeom>
            <a:solidFill>
              <a:srgbClr val="FF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" name="object 192"/>
            <p:cNvSpPr/>
            <p:nvPr/>
          </p:nvSpPr>
          <p:spPr>
            <a:xfrm>
              <a:off x="929640" y="2778606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3626" y="31797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" name="object 193"/>
            <p:cNvSpPr/>
            <p:nvPr/>
          </p:nvSpPr>
          <p:spPr>
            <a:xfrm>
              <a:off x="939948" y="2778606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990" y="31797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A0B9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" name="object 194"/>
            <p:cNvSpPr/>
            <p:nvPr/>
          </p:nvSpPr>
          <p:spPr>
            <a:xfrm>
              <a:off x="1132855" y="2778606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746" y="31797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7195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" name="object 195"/>
            <p:cNvSpPr/>
            <p:nvPr/>
          </p:nvSpPr>
          <p:spPr>
            <a:xfrm>
              <a:off x="1325536" y="2778606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973" y="31797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5480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" name="object 196"/>
            <p:cNvSpPr/>
            <p:nvPr/>
          </p:nvSpPr>
          <p:spPr>
            <a:xfrm>
              <a:off x="1518193" y="2778606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6005" y="31797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ABC2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" name="object 197"/>
            <p:cNvSpPr/>
            <p:nvPr/>
          </p:nvSpPr>
          <p:spPr>
            <a:xfrm>
              <a:off x="1711102" y="2778606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752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752" y="31797"/>
                  </a:lnTo>
                  <a:lnTo>
                    <a:pt x="195752" y="0"/>
                  </a:lnTo>
                  <a:close/>
                </a:path>
              </a:pathLst>
            </a:custGeom>
            <a:solidFill>
              <a:srgbClr val="84A4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" name="object 198"/>
            <p:cNvSpPr/>
            <p:nvPr/>
          </p:nvSpPr>
          <p:spPr>
            <a:xfrm>
              <a:off x="1903790" y="2778606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973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973" y="31797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88A8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" name="object 199"/>
            <p:cNvSpPr/>
            <p:nvPr/>
          </p:nvSpPr>
          <p:spPr>
            <a:xfrm>
              <a:off x="2096447" y="2778606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89591" y="31797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FFF7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" name="object 200"/>
            <p:cNvSpPr/>
            <p:nvPr/>
          </p:nvSpPr>
          <p:spPr>
            <a:xfrm>
              <a:off x="2282974" y="2778606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60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89560" y="31797"/>
                  </a:lnTo>
                  <a:lnTo>
                    <a:pt x="189560" y="0"/>
                  </a:lnTo>
                  <a:close/>
                </a:path>
              </a:pathLst>
            </a:custGeom>
            <a:solidFill>
              <a:srgbClr val="FDE9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" name="object 201"/>
            <p:cNvSpPr/>
            <p:nvPr/>
          </p:nvSpPr>
          <p:spPr>
            <a:xfrm>
              <a:off x="2469470" y="2778606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89591" y="31797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DFE9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" name="object 202"/>
            <p:cNvSpPr/>
            <p:nvPr/>
          </p:nvSpPr>
          <p:spPr>
            <a:xfrm>
              <a:off x="2655745" y="2778606"/>
              <a:ext cx="202565" cy="32384"/>
            </a:xfrm>
            <a:custGeom>
              <a:avLst/>
              <a:gdLst/>
              <a:ahLst/>
              <a:cxnLst/>
              <a:rect l="l" t="t" r="r" b="b"/>
              <a:pathLst>
                <a:path w="202564" h="32385">
                  <a:moveTo>
                    <a:pt x="202387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202387" y="31797"/>
                  </a:lnTo>
                  <a:lnTo>
                    <a:pt x="202387" y="0"/>
                  </a:lnTo>
                  <a:close/>
                </a:path>
              </a:pathLst>
            </a:custGeom>
            <a:solidFill>
              <a:srgbClr val="FFED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" name="object 203"/>
            <p:cNvSpPr/>
            <p:nvPr/>
          </p:nvSpPr>
          <p:spPr>
            <a:xfrm>
              <a:off x="2854815" y="2778606"/>
              <a:ext cx="93980" cy="32384"/>
            </a:xfrm>
            <a:custGeom>
              <a:avLst/>
              <a:gdLst/>
              <a:ahLst/>
              <a:cxnLst/>
              <a:rect l="l" t="t" r="r" b="b"/>
              <a:pathLst>
                <a:path w="93980" h="32385">
                  <a:moveTo>
                    <a:pt x="93955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70561" y="31797"/>
                  </a:lnTo>
                  <a:lnTo>
                    <a:pt x="93955" y="0"/>
                  </a:lnTo>
                  <a:close/>
                </a:path>
              </a:pathLst>
            </a:custGeom>
            <a:solidFill>
              <a:srgbClr val="EAEF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" name="object 204"/>
            <p:cNvSpPr/>
            <p:nvPr/>
          </p:nvSpPr>
          <p:spPr>
            <a:xfrm>
              <a:off x="929640" y="2807053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3626" y="31797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" name="object 205"/>
            <p:cNvSpPr/>
            <p:nvPr/>
          </p:nvSpPr>
          <p:spPr>
            <a:xfrm>
              <a:off x="939948" y="2807053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990" y="31797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91AD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" name="object 206"/>
            <p:cNvSpPr/>
            <p:nvPr/>
          </p:nvSpPr>
          <p:spPr>
            <a:xfrm>
              <a:off x="1132855" y="2807053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746" y="31797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759A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" name="object 207"/>
            <p:cNvSpPr/>
            <p:nvPr/>
          </p:nvSpPr>
          <p:spPr>
            <a:xfrm>
              <a:off x="1325536" y="2807053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973" y="31797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9EB8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" name="object 208"/>
            <p:cNvSpPr/>
            <p:nvPr/>
          </p:nvSpPr>
          <p:spPr>
            <a:xfrm>
              <a:off x="1518193" y="2807053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6005" y="31797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8DA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" name="object 209"/>
            <p:cNvSpPr/>
            <p:nvPr/>
          </p:nvSpPr>
          <p:spPr>
            <a:xfrm>
              <a:off x="1711102" y="2807053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752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752" y="31797"/>
                  </a:lnTo>
                  <a:lnTo>
                    <a:pt x="195752" y="0"/>
                  </a:lnTo>
                  <a:close/>
                </a:path>
              </a:pathLst>
            </a:custGeom>
            <a:solidFill>
              <a:srgbClr val="7D9F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" name="object 210"/>
            <p:cNvSpPr/>
            <p:nvPr/>
          </p:nvSpPr>
          <p:spPr>
            <a:xfrm>
              <a:off x="1903790" y="2807053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973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973" y="31797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6D92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" name="object 211"/>
            <p:cNvSpPr/>
            <p:nvPr/>
          </p:nvSpPr>
          <p:spPr>
            <a:xfrm>
              <a:off x="2096447" y="2807053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89591" y="31797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FA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" name="object 212"/>
            <p:cNvSpPr/>
            <p:nvPr/>
          </p:nvSpPr>
          <p:spPr>
            <a:xfrm>
              <a:off x="2282974" y="2807053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60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89560" y="31797"/>
                  </a:lnTo>
                  <a:lnTo>
                    <a:pt x="189560" y="0"/>
                  </a:lnTo>
                  <a:close/>
                </a:path>
              </a:pathLst>
            </a:custGeom>
            <a:solidFill>
              <a:srgbClr val="EAEE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" name="object 213"/>
            <p:cNvSpPr/>
            <p:nvPr/>
          </p:nvSpPr>
          <p:spPr>
            <a:xfrm>
              <a:off x="2469470" y="2807053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89591" y="31797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FA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" name="object 214"/>
            <p:cNvSpPr/>
            <p:nvPr/>
          </p:nvSpPr>
          <p:spPr>
            <a:xfrm>
              <a:off x="2655745" y="2807053"/>
              <a:ext cx="202565" cy="32384"/>
            </a:xfrm>
            <a:custGeom>
              <a:avLst/>
              <a:gdLst/>
              <a:ahLst/>
              <a:cxnLst/>
              <a:rect l="l" t="t" r="r" b="b"/>
              <a:pathLst>
                <a:path w="202564" h="32385">
                  <a:moveTo>
                    <a:pt x="202387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202387" y="31797"/>
                  </a:lnTo>
                  <a:lnTo>
                    <a:pt x="202387" y="0"/>
                  </a:lnTo>
                  <a:close/>
                </a:path>
              </a:pathLst>
            </a:custGeom>
            <a:solidFill>
              <a:srgbClr val="EEF4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" name="object 215"/>
            <p:cNvSpPr/>
            <p:nvPr/>
          </p:nvSpPr>
          <p:spPr>
            <a:xfrm>
              <a:off x="2854815" y="2807053"/>
              <a:ext cx="73025" cy="32384"/>
            </a:xfrm>
            <a:custGeom>
              <a:avLst/>
              <a:gdLst/>
              <a:ahLst/>
              <a:cxnLst/>
              <a:rect l="l" t="t" r="r" b="b"/>
              <a:pathLst>
                <a:path w="73025" h="32385">
                  <a:moveTo>
                    <a:pt x="73026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49631" y="31797"/>
                  </a:lnTo>
                  <a:lnTo>
                    <a:pt x="73026" y="0"/>
                  </a:lnTo>
                  <a:close/>
                </a:path>
              </a:pathLst>
            </a:custGeom>
            <a:solidFill>
              <a:srgbClr val="FCA2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" name="object 216"/>
            <p:cNvSpPr/>
            <p:nvPr/>
          </p:nvSpPr>
          <p:spPr>
            <a:xfrm>
              <a:off x="929640" y="2835531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" name="object 217"/>
            <p:cNvSpPr/>
            <p:nvPr/>
          </p:nvSpPr>
          <p:spPr>
            <a:xfrm>
              <a:off x="939948" y="283553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83A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" name="object 218"/>
            <p:cNvSpPr/>
            <p:nvPr/>
          </p:nvSpPr>
          <p:spPr>
            <a:xfrm>
              <a:off x="1132855" y="283553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6E93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" name="object 219"/>
            <p:cNvSpPr/>
            <p:nvPr/>
          </p:nvSpPr>
          <p:spPr>
            <a:xfrm>
              <a:off x="1325536" y="283553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668D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" name="object 220"/>
            <p:cNvSpPr/>
            <p:nvPr/>
          </p:nvSpPr>
          <p:spPr>
            <a:xfrm>
              <a:off x="1518193" y="283553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6005" y="31765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87A8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" name="object 221"/>
            <p:cNvSpPr/>
            <p:nvPr/>
          </p:nvSpPr>
          <p:spPr>
            <a:xfrm>
              <a:off x="1711102" y="283553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752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52" y="31765"/>
                  </a:lnTo>
                  <a:lnTo>
                    <a:pt x="195752" y="0"/>
                  </a:lnTo>
                  <a:close/>
                </a:path>
              </a:pathLst>
            </a:custGeom>
            <a:solidFill>
              <a:srgbClr val="A8C0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" name="object 222"/>
            <p:cNvSpPr/>
            <p:nvPr/>
          </p:nvSpPr>
          <p:spPr>
            <a:xfrm>
              <a:off x="1903790" y="283553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A1BA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" name="object 223"/>
            <p:cNvSpPr/>
            <p:nvPr/>
          </p:nvSpPr>
          <p:spPr>
            <a:xfrm>
              <a:off x="2096447" y="2835531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91" y="31765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FFEC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" name="object 224"/>
            <p:cNvSpPr/>
            <p:nvPr/>
          </p:nvSpPr>
          <p:spPr>
            <a:xfrm>
              <a:off x="2282974" y="2835531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6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60" y="31765"/>
                  </a:lnTo>
                  <a:lnTo>
                    <a:pt x="189560" y="0"/>
                  </a:lnTo>
                  <a:close/>
                </a:path>
              </a:pathLst>
            </a:custGeom>
            <a:solidFill>
              <a:srgbClr val="FAFC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" name="object 225"/>
            <p:cNvSpPr/>
            <p:nvPr/>
          </p:nvSpPr>
          <p:spPr>
            <a:xfrm>
              <a:off x="2469470" y="2835531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91" y="31765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FFEC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" name="object 226"/>
            <p:cNvSpPr/>
            <p:nvPr/>
          </p:nvSpPr>
          <p:spPr>
            <a:xfrm>
              <a:off x="2655745" y="2835531"/>
              <a:ext cx="202565" cy="32384"/>
            </a:xfrm>
            <a:custGeom>
              <a:avLst/>
              <a:gdLst/>
              <a:ahLst/>
              <a:cxnLst/>
              <a:rect l="l" t="t" r="r" b="b"/>
              <a:pathLst>
                <a:path w="202564" h="32385">
                  <a:moveTo>
                    <a:pt x="202387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202387" y="31765"/>
                  </a:lnTo>
                  <a:lnTo>
                    <a:pt x="202387" y="0"/>
                  </a:lnTo>
                  <a:close/>
                </a:path>
              </a:pathLst>
            </a:custGeom>
            <a:solidFill>
              <a:srgbClr val="E7EDE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" name="object 227"/>
            <p:cNvSpPr/>
            <p:nvPr/>
          </p:nvSpPr>
          <p:spPr>
            <a:xfrm>
              <a:off x="2854815" y="2835531"/>
              <a:ext cx="52069" cy="32384"/>
            </a:xfrm>
            <a:custGeom>
              <a:avLst/>
              <a:gdLst/>
              <a:ahLst/>
              <a:cxnLst/>
              <a:rect l="l" t="t" r="r" b="b"/>
              <a:pathLst>
                <a:path w="52069" h="32385">
                  <a:moveTo>
                    <a:pt x="520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28702" y="31765"/>
                  </a:lnTo>
                  <a:lnTo>
                    <a:pt x="52073" y="0"/>
                  </a:lnTo>
                  <a:close/>
                </a:path>
              </a:pathLst>
            </a:custGeom>
            <a:solidFill>
              <a:srgbClr val="FC88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" name="object 228"/>
            <p:cNvSpPr/>
            <p:nvPr/>
          </p:nvSpPr>
          <p:spPr>
            <a:xfrm>
              <a:off x="929640" y="2863978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" name="object 229"/>
            <p:cNvSpPr/>
            <p:nvPr/>
          </p:nvSpPr>
          <p:spPr>
            <a:xfrm>
              <a:off x="939948" y="286397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789C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" name="object 230"/>
            <p:cNvSpPr/>
            <p:nvPr/>
          </p:nvSpPr>
          <p:spPr>
            <a:xfrm>
              <a:off x="1132855" y="286397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6B91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" name="object 231"/>
            <p:cNvSpPr/>
            <p:nvPr/>
          </p:nvSpPr>
          <p:spPr>
            <a:xfrm>
              <a:off x="1325536" y="286397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83A3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" name="object 232"/>
            <p:cNvSpPr/>
            <p:nvPr/>
          </p:nvSpPr>
          <p:spPr>
            <a:xfrm>
              <a:off x="1518193" y="286397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6005" y="31765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92A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" name="object 233"/>
            <p:cNvSpPr/>
            <p:nvPr/>
          </p:nvSpPr>
          <p:spPr>
            <a:xfrm>
              <a:off x="1711102" y="286397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752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52" y="31765"/>
                  </a:lnTo>
                  <a:lnTo>
                    <a:pt x="195752" y="0"/>
                  </a:lnTo>
                  <a:close/>
                </a:path>
              </a:pathLst>
            </a:custGeom>
            <a:solidFill>
              <a:srgbClr val="96B1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" name="object 234"/>
            <p:cNvSpPr/>
            <p:nvPr/>
          </p:nvSpPr>
          <p:spPr>
            <a:xfrm>
              <a:off x="1903790" y="286397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9DB7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" name="object 235"/>
            <p:cNvSpPr/>
            <p:nvPr/>
          </p:nvSpPr>
          <p:spPr>
            <a:xfrm>
              <a:off x="2096447" y="2863978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91" y="31765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FF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6" name="object 236"/>
            <p:cNvSpPr/>
            <p:nvPr/>
          </p:nvSpPr>
          <p:spPr>
            <a:xfrm>
              <a:off x="2282974" y="2863978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6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60" y="31765"/>
                  </a:lnTo>
                  <a:lnTo>
                    <a:pt x="189560" y="0"/>
                  </a:lnTo>
                  <a:close/>
                </a:path>
              </a:pathLst>
            </a:custGeom>
            <a:solidFill>
              <a:srgbClr val="EBEF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" name="object 237"/>
            <p:cNvSpPr/>
            <p:nvPr/>
          </p:nvSpPr>
          <p:spPr>
            <a:xfrm>
              <a:off x="2469470" y="2863978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91" y="31765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D5E1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8" name="object 238"/>
            <p:cNvSpPr/>
            <p:nvPr/>
          </p:nvSpPr>
          <p:spPr>
            <a:xfrm>
              <a:off x="2655745" y="2863978"/>
              <a:ext cx="202565" cy="32384"/>
            </a:xfrm>
            <a:custGeom>
              <a:avLst/>
              <a:gdLst/>
              <a:ahLst/>
              <a:cxnLst/>
              <a:rect l="l" t="t" r="r" b="b"/>
              <a:pathLst>
                <a:path w="202564" h="32385">
                  <a:moveTo>
                    <a:pt x="202387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202387" y="31765"/>
                  </a:lnTo>
                  <a:lnTo>
                    <a:pt x="202387" y="0"/>
                  </a:lnTo>
                  <a:close/>
                </a:path>
              </a:pathLst>
            </a:custGeom>
            <a:solidFill>
              <a:srgbClr val="E4EC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" name="object 239"/>
            <p:cNvSpPr/>
            <p:nvPr/>
          </p:nvSpPr>
          <p:spPr>
            <a:xfrm>
              <a:off x="2854815" y="2863978"/>
              <a:ext cx="31750" cy="32384"/>
            </a:xfrm>
            <a:custGeom>
              <a:avLst/>
              <a:gdLst/>
              <a:ahLst/>
              <a:cxnLst/>
              <a:rect l="l" t="t" r="r" b="b"/>
              <a:pathLst>
                <a:path w="31750" h="32385">
                  <a:moveTo>
                    <a:pt x="31144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7772" y="31765"/>
                  </a:lnTo>
                  <a:lnTo>
                    <a:pt x="31144" y="0"/>
                  </a:lnTo>
                  <a:close/>
                </a:path>
              </a:pathLst>
            </a:custGeom>
            <a:solidFill>
              <a:srgbClr val="E2EA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" name="object 240"/>
            <p:cNvSpPr/>
            <p:nvPr/>
          </p:nvSpPr>
          <p:spPr>
            <a:xfrm>
              <a:off x="929640" y="2892425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" name="object 241"/>
            <p:cNvSpPr/>
            <p:nvPr/>
          </p:nvSpPr>
          <p:spPr>
            <a:xfrm>
              <a:off x="939948" y="289242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97B3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" name="object 242"/>
            <p:cNvSpPr/>
            <p:nvPr/>
          </p:nvSpPr>
          <p:spPr>
            <a:xfrm>
              <a:off x="1132855" y="289242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6E93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" name="object 243"/>
            <p:cNvSpPr/>
            <p:nvPr/>
          </p:nvSpPr>
          <p:spPr>
            <a:xfrm>
              <a:off x="1325536" y="289242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628A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4" name="object 244"/>
            <p:cNvSpPr/>
            <p:nvPr/>
          </p:nvSpPr>
          <p:spPr>
            <a:xfrm>
              <a:off x="1518193" y="289242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6005" y="31765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9EB8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" name="object 245"/>
            <p:cNvSpPr/>
            <p:nvPr/>
          </p:nvSpPr>
          <p:spPr>
            <a:xfrm>
              <a:off x="1711102" y="289242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752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52" y="31765"/>
                  </a:lnTo>
                  <a:lnTo>
                    <a:pt x="195752" y="0"/>
                  </a:lnTo>
                  <a:close/>
                </a:path>
              </a:pathLst>
            </a:custGeom>
            <a:solidFill>
              <a:srgbClr val="96B3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6" name="object 246"/>
            <p:cNvSpPr/>
            <p:nvPr/>
          </p:nvSpPr>
          <p:spPr>
            <a:xfrm>
              <a:off x="1903790" y="289242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92AF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" name="object 247"/>
            <p:cNvSpPr/>
            <p:nvPr/>
          </p:nvSpPr>
          <p:spPr>
            <a:xfrm>
              <a:off x="2096447" y="2892425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91" y="31765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FDFD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8" name="object 248"/>
            <p:cNvSpPr/>
            <p:nvPr/>
          </p:nvSpPr>
          <p:spPr>
            <a:xfrm>
              <a:off x="2282974" y="2892425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6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60" y="31765"/>
                  </a:lnTo>
                  <a:lnTo>
                    <a:pt x="189560" y="0"/>
                  </a:lnTo>
                  <a:close/>
                </a:path>
              </a:pathLst>
            </a:custGeom>
            <a:solidFill>
              <a:srgbClr val="FAFC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" name="object 249"/>
            <p:cNvSpPr/>
            <p:nvPr/>
          </p:nvSpPr>
          <p:spPr>
            <a:xfrm>
              <a:off x="2469470" y="2892425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91" y="31765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F6F8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" name="object 250"/>
            <p:cNvSpPr/>
            <p:nvPr/>
          </p:nvSpPr>
          <p:spPr>
            <a:xfrm>
              <a:off x="2655745" y="2892425"/>
              <a:ext cx="202565" cy="32384"/>
            </a:xfrm>
            <a:custGeom>
              <a:avLst/>
              <a:gdLst/>
              <a:ahLst/>
              <a:cxnLst/>
              <a:rect l="l" t="t" r="r" b="b"/>
              <a:pathLst>
                <a:path w="202564" h="32385">
                  <a:moveTo>
                    <a:pt x="202387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5913" y="31765"/>
                  </a:lnTo>
                  <a:lnTo>
                    <a:pt x="202387" y="9374"/>
                  </a:lnTo>
                  <a:lnTo>
                    <a:pt x="202387" y="0"/>
                  </a:lnTo>
                  <a:close/>
                </a:path>
              </a:pathLst>
            </a:custGeom>
            <a:solidFill>
              <a:srgbClr val="FF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" name="object 251"/>
            <p:cNvSpPr/>
            <p:nvPr/>
          </p:nvSpPr>
          <p:spPr>
            <a:xfrm>
              <a:off x="2854815" y="2892425"/>
              <a:ext cx="10795" cy="13970"/>
            </a:xfrm>
            <a:custGeom>
              <a:avLst/>
              <a:gdLst/>
              <a:ahLst/>
              <a:cxnLst/>
              <a:rect l="l" t="t" r="r" b="b"/>
              <a:pathLst>
                <a:path w="10794" h="13969">
                  <a:moveTo>
                    <a:pt x="10214" y="0"/>
                  </a:moveTo>
                  <a:lnTo>
                    <a:pt x="0" y="0"/>
                  </a:lnTo>
                  <a:lnTo>
                    <a:pt x="0" y="13883"/>
                  </a:lnTo>
                  <a:lnTo>
                    <a:pt x="10214" y="0"/>
                  </a:lnTo>
                  <a:close/>
                </a:path>
              </a:pathLst>
            </a:custGeom>
            <a:solidFill>
              <a:srgbClr val="FF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2" name="object 252"/>
            <p:cNvSpPr/>
            <p:nvPr/>
          </p:nvSpPr>
          <p:spPr>
            <a:xfrm>
              <a:off x="929640" y="2920872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" name="object 253"/>
            <p:cNvSpPr/>
            <p:nvPr/>
          </p:nvSpPr>
          <p:spPr>
            <a:xfrm>
              <a:off x="939948" y="2920872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A8C0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" name="object 254"/>
            <p:cNvSpPr/>
            <p:nvPr/>
          </p:nvSpPr>
          <p:spPr>
            <a:xfrm>
              <a:off x="1132855" y="2920872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7195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" name="object 255"/>
            <p:cNvSpPr/>
            <p:nvPr/>
          </p:nvSpPr>
          <p:spPr>
            <a:xfrm>
              <a:off x="1325536" y="2920872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6C92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6" name="object 256"/>
            <p:cNvSpPr/>
            <p:nvPr/>
          </p:nvSpPr>
          <p:spPr>
            <a:xfrm>
              <a:off x="1518193" y="2920872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6005" y="31765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A7BE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7" name="object 257"/>
            <p:cNvSpPr/>
            <p:nvPr/>
          </p:nvSpPr>
          <p:spPr>
            <a:xfrm>
              <a:off x="1711102" y="2920872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752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52" y="31765"/>
                  </a:lnTo>
                  <a:lnTo>
                    <a:pt x="195752" y="0"/>
                  </a:lnTo>
                  <a:close/>
                </a:path>
              </a:pathLst>
            </a:custGeom>
            <a:solidFill>
              <a:srgbClr val="8EAC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" name="object 258"/>
            <p:cNvSpPr/>
            <p:nvPr/>
          </p:nvSpPr>
          <p:spPr>
            <a:xfrm>
              <a:off x="1903790" y="2920872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7E9F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" name="object 259"/>
            <p:cNvSpPr/>
            <p:nvPr/>
          </p:nvSpPr>
          <p:spPr>
            <a:xfrm>
              <a:off x="2096447" y="2920872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91" y="31765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FF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" name="object 260"/>
            <p:cNvSpPr/>
            <p:nvPr/>
          </p:nvSpPr>
          <p:spPr>
            <a:xfrm>
              <a:off x="2282974" y="2920872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6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60" y="31765"/>
                  </a:lnTo>
                  <a:lnTo>
                    <a:pt x="189560" y="0"/>
                  </a:lnTo>
                  <a:close/>
                </a:path>
              </a:pathLst>
            </a:custGeom>
            <a:solidFill>
              <a:srgbClr val="DFE8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" name="object 261"/>
            <p:cNvSpPr/>
            <p:nvPr/>
          </p:nvSpPr>
          <p:spPr>
            <a:xfrm>
              <a:off x="2469470" y="2920872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91" y="31765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F9FA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" name="object 262"/>
            <p:cNvSpPr/>
            <p:nvPr/>
          </p:nvSpPr>
          <p:spPr>
            <a:xfrm>
              <a:off x="2655745" y="2920872"/>
              <a:ext cx="188595" cy="32384"/>
            </a:xfrm>
            <a:custGeom>
              <a:avLst/>
              <a:gdLst/>
              <a:ahLst/>
              <a:cxnLst/>
              <a:rect l="l" t="t" r="r" b="b"/>
              <a:pathLst>
                <a:path w="188594" h="32385">
                  <a:moveTo>
                    <a:pt x="18835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64984" y="31765"/>
                  </a:lnTo>
                  <a:lnTo>
                    <a:pt x="188355" y="0"/>
                  </a:lnTo>
                  <a:close/>
                </a:path>
              </a:pathLst>
            </a:custGeom>
            <a:solidFill>
              <a:srgbClr val="E2EA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" name="object 263"/>
            <p:cNvSpPr/>
            <p:nvPr/>
          </p:nvSpPr>
          <p:spPr>
            <a:xfrm>
              <a:off x="929640" y="2949319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" name="object 264"/>
            <p:cNvSpPr/>
            <p:nvPr/>
          </p:nvSpPr>
          <p:spPr>
            <a:xfrm>
              <a:off x="939948" y="2949319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628B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" name="object 265"/>
            <p:cNvSpPr/>
            <p:nvPr/>
          </p:nvSpPr>
          <p:spPr>
            <a:xfrm>
              <a:off x="1132855" y="2949319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85A4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" name="object 266"/>
            <p:cNvSpPr/>
            <p:nvPr/>
          </p:nvSpPr>
          <p:spPr>
            <a:xfrm>
              <a:off x="1325536" y="2949319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8AAA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7" name="object 267"/>
            <p:cNvSpPr/>
            <p:nvPr/>
          </p:nvSpPr>
          <p:spPr>
            <a:xfrm>
              <a:off x="1518193" y="2949319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6005" y="31765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8EAC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" name="object 268"/>
            <p:cNvSpPr/>
            <p:nvPr/>
          </p:nvSpPr>
          <p:spPr>
            <a:xfrm>
              <a:off x="1711102" y="2949319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752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52" y="31765"/>
                  </a:lnTo>
                  <a:lnTo>
                    <a:pt x="195752" y="0"/>
                  </a:lnTo>
                  <a:close/>
                </a:path>
              </a:pathLst>
            </a:custGeom>
            <a:solidFill>
              <a:srgbClr val="93B0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" name="object 269"/>
            <p:cNvSpPr/>
            <p:nvPr/>
          </p:nvSpPr>
          <p:spPr>
            <a:xfrm>
              <a:off x="1903790" y="2949319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A4BD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" name="object 270"/>
            <p:cNvSpPr/>
            <p:nvPr/>
          </p:nvSpPr>
          <p:spPr>
            <a:xfrm>
              <a:off x="2096447" y="2949319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91" y="31765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FD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" name="object 271"/>
            <p:cNvSpPr/>
            <p:nvPr/>
          </p:nvSpPr>
          <p:spPr>
            <a:xfrm>
              <a:off x="2282974" y="2949319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6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60" y="31765"/>
                  </a:lnTo>
                  <a:lnTo>
                    <a:pt x="189560" y="0"/>
                  </a:lnTo>
                  <a:close/>
                </a:path>
              </a:pathLst>
            </a:custGeom>
            <a:solidFill>
              <a:srgbClr val="FDD9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" name="object 272"/>
            <p:cNvSpPr/>
            <p:nvPr/>
          </p:nvSpPr>
          <p:spPr>
            <a:xfrm>
              <a:off x="2469470" y="2949319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91" y="31765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FF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" name="object 273"/>
            <p:cNvSpPr/>
            <p:nvPr/>
          </p:nvSpPr>
          <p:spPr>
            <a:xfrm>
              <a:off x="2655745" y="2949319"/>
              <a:ext cx="167640" cy="32384"/>
            </a:xfrm>
            <a:custGeom>
              <a:avLst/>
              <a:gdLst/>
              <a:ahLst/>
              <a:cxnLst/>
              <a:rect l="l" t="t" r="r" b="b"/>
              <a:pathLst>
                <a:path w="167639" h="32385">
                  <a:moveTo>
                    <a:pt x="16742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44054" y="31765"/>
                  </a:lnTo>
                  <a:lnTo>
                    <a:pt x="167425" y="0"/>
                  </a:lnTo>
                  <a:close/>
                </a:path>
              </a:pathLst>
            </a:custGeom>
            <a:solidFill>
              <a:srgbClr val="FDCF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" name="object 274"/>
            <p:cNvSpPr/>
            <p:nvPr/>
          </p:nvSpPr>
          <p:spPr>
            <a:xfrm>
              <a:off x="929640" y="2977766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3626" y="31797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" name="object 275"/>
            <p:cNvSpPr/>
            <p:nvPr/>
          </p:nvSpPr>
          <p:spPr>
            <a:xfrm>
              <a:off x="939948" y="2977766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990" y="31797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799D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6" name="object 276"/>
            <p:cNvSpPr/>
            <p:nvPr/>
          </p:nvSpPr>
          <p:spPr>
            <a:xfrm>
              <a:off x="1132855" y="2977766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746" y="31797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789C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" name="object 277"/>
            <p:cNvSpPr/>
            <p:nvPr/>
          </p:nvSpPr>
          <p:spPr>
            <a:xfrm>
              <a:off x="1325536" y="2977766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973" y="31797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74995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" name="object 278"/>
            <p:cNvSpPr/>
            <p:nvPr/>
          </p:nvSpPr>
          <p:spPr>
            <a:xfrm>
              <a:off x="1518193" y="2977766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6005" y="31797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92A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" name="object 279"/>
            <p:cNvSpPr/>
            <p:nvPr/>
          </p:nvSpPr>
          <p:spPr>
            <a:xfrm>
              <a:off x="1711102" y="2977766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752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752" y="31797"/>
                  </a:lnTo>
                  <a:lnTo>
                    <a:pt x="195752" y="0"/>
                  </a:lnTo>
                  <a:close/>
                </a:path>
              </a:pathLst>
            </a:custGeom>
            <a:solidFill>
              <a:srgbClr val="9CB7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0" name="object 280"/>
            <p:cNvSpPr/>
            <p:nvPr/>
          </p:nvSpPr>
          <p:spPr>
            <a:xfrm>
              <a:off x="1903790" y="2977766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973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973" y="31797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A8C0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" name="object 281"/>
            <p:cNvSpPr/>
            <p:nvPr/>
          </p:nvSpPr>
          <p:spPr>
            <a:xfrm>
              <a:off x="2096447" y="2977766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89591" y="31797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F8F9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" name="object 282"/>
            <p:cNvSpPr/>
            <p:nvPr/>
          </p:nvSpPr>
          <p:spPr>
            <a:xfrm>
              <a:off x="2282974" y="2977766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60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89560" y="31797"/>
                  </a:lnTo>
                  <a:lnTo>
                    <a:pt x="189560" y="0"/>
                  </a:lnTo>
                  <a:close/>
                </a:path>
              </a:pathLst>
            </a:custGeom>
            <a:solidFill>
              <a:srgbClr val="FD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3" name="object 283"/>
            <p:cNvSpPr/>
            <p:nvPr/>
          </p:nvSpPr>
          <p:spPr>
            <a:xfrm>
              <a:off x="2469470" y="2977766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89591" y="31797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FFEC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4" name="object 284"/>
            <p:cNvSpPr/>
            <p:nvPr/>
          </p:nvSpPr>
          <p:spPr>
            <a:xfrm>
              <a:off x="2655745" y="2977766"/>
              <a:ext cx="146685" cy="32384"/>
            </a:xfrm>
            <a:custGeom>
              <a:avLst/>
              <a:gdLst/>
              <a:ahLst/>
              <a:cxnLst/>
              <a:rect l="l" t="t" r="r" b="b"/>
              <a:pathLst>
                <a:path w="146685" h="32385">
                  <a:moveTo>
                    <a:pt x="146496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23102" y="31797"/>
                  </a:lnTo>
                  <a:lnTo>
                    <a:pt x="146496" y="0"/>
                  </a:lnTo>
                  <a:close/>
                </a:path>
              </a:pathLst>
            </a:custGeom>
            <a:solidFill>
              <a:srgbClr val="FF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" name="object 285"/>
            <p:cNvSpPr/>
            <p:nvPr/>
          </p:nvSpPr>
          <p:spPr>
            <a:xfrm>
              <a:off x="929640" y="3006244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6" name="object 286"/>
            <p:cNvSpPr/>
            <p:nvPr/>
          </p:nvSpPr>
          <p:spPr>
            <a:xfrm>
              <a:off x="939948" y="3006244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789C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" name="object 287"/>
            <p:cNvSpPr/>
            <p:nvPr/>
          </p:nvSpPr>
          <p:spPr>
            <a:xfrm>
              <a:off x="1132855" y="3006244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739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8" name="object 288"/>
            <p:cNvSpPr/>
            <p:nvPr/>
          </p:nvSpPr>
          <p:spPr>
            <a:xfrm>
              <a:off x="1325536" y="3006244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7B9F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9" name="object 289"/>
            <p:cNvSpPr/>
            <p:nvPr/>
          </p:nvSpPr>
          <p:spPr>
            <a:xfrm>
              <a:off x="1518193" y="3006244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6005" y="31765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90AD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0" name="object 290"/>
            <p:cNvSpPr/>
            <p:nvPr/>
          </p:nvSpPr>
          <p:spPr>
            <a:xfrm>
              <a:off x="1711102" y="3006244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752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52" y="31765"/>
                  </a:lnTo>
                  <a:lnTo>
                    <a:pt x="195752" y="0"/>
                  </a:lnTo>
                  <a:close/>
                </a:path>
              </a:pathLst>
            </a:custGeom>
            <a:solidFill>
              <a:srgbClr val="97B3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1" name="object 291"/>
            <p:cNvSpPr/>
            <p:nvPr/>
          </p:nvSpPr>
          <p:spPr>
            <a:xfrm>
              <a:off x="1903790" y="3006244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ACC3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2" name="object 292"/>
            <p:cNvSpPr/>
            <p:nvPr/>
          </p:nvSpPr>
          <p:spPr>
            <a:xfrm>
              <a:off x="2096447" y="3006244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91" y="31765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F8F9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3" name="object 293"/>
            <p:cNvSpPr/>
            <p:nvPr/>
          </p:nvSpPr>
          <p:spPr>
            <a:xfrm>
              <a:off x="2282974" y="3006244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6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60" y="31765"/>
                  </a:lnTo>
                  <a:lnTo>
                    <a:pt x="189560" y="0"/>
                  </a:lnTo>
                  <a:close/>
                </a:path>
              </a:pathLst>
            </a:custGeom>
            <a:solidFill>
              <a:srgbClr val="E2EB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4" name="object 294"/>
            <p:cNvSpPr/>
            <p:nvPr/>
          </p:nvSpPr>
          <p:spPr>
            <a:xfrm>
              <a:off x="2469470" y="3006244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91" y="31765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F8F9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5" name="object 295"/>
            <p:cNvSpPr/>
            <p:nvPr/>
          </p:nvSpPr>
          <p:spPr>
            <a:xfrm>
              <a:off x="2655745" y="3006244"/>
              <a:ext cx="125730" cy="32384"/>
            </a:xfrm>
            <a:custGeom>
              <a:avLst/>
              <a:gdLst/>
              <a:ahLst/>
              <a:cxnLst/>
              <a:rect l="l" t="t" r="r" b="b"/>
              <a:pathLst>
                <a:path w="125730" h="32385">
                  <a:moveTo>
                    <a:pt x="12554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02172" y="31765"/>
                  </a:lnTo>
                  <a:lnTo>
                    <a:pt x="125543" y="0"/>
                  </a:lnTo>
                  <a:close/>
                </a:path>
              </a:pathLst>
            </a:custGeom>
            <a:solidFill>
              <a:srgbClr val="FDD7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6" name="object 296"/>
            <p:cNvSpPr/>
            <p:nvPr/>
          </p:nvSpPr>
          <p:spPr>
            <a:xfrm>
              <a:off x="929640" y="3034691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7" name="object 297"/>
            <p:cNvSpPr/>
            <p:nvPr/>
          </p:nvSpPr>
          <p:spPr>
            <a:xfrm>
              <a:off x="939948" y="303469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80A0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8" name="object 298"/>
            <p:cNvSpPr/>
            <p:nvPr/>
          </p:nvSpPr>
          <p:spPr>
            <a:xfrm>
              <a:off x="1132855" y="303469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81A0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9" name="object 299"/>
            <p:cNvSpPr/>
            <p:nvPr/>
          </p:nvSpPr>
          <p:spPr>
            <a:xfrm>
              <a:off x="1325536" y="303469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86A7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0" name="object 300"/>
            <p:cNvSpPr/>
            <p:nvPr/>
          </p:nvSpPr>
          <p:spPr>
            <a:xfrm>
              <a:off x="1518193" y="303469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6005" y="31765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BDD0B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1" name="object 301"/>
            <p:cNvSpPr/>
            <p:nvPr/>
          </p:nvSpPr>
          <p:spPr>
            <a:xfrm>
              <a:off x="1711102" y="303469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752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52" y="31765"/>
                  </a:lnTo>
                  <a:lnTo>
                    <a:pt x="195752" y="0"/>
                  </a:lnTo>
                  <a:close/>
                </a:path>
              </a:pathLst>
            </a:custGeom>
            <a:solidFill>
              <a:srgbClr val="88A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2" name="object 302"/>
            <p:cNvSpPr/>
            <p:nvPr/>
          </p:nvSpPr>
          <p:spPr>
            <a:xfrm>
              <a:off x="1903790" y="303469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789C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" name="object 303"/>
            <p:cNvSpPr/>
            <p:nvPr/>
          </p:nvSpPr>
          <p:spPr>
            <a:xfrm>
              <a:off x="2096447" y="3034691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91" y="31765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FDE3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4" name="object 304"/>
            <p:cNvSpPr/>
            <p:nvPr/>
          </p:nvSpPr>
          <p:spPr>
            <a:xfrm>
              <a:off x="2282974" y="3034691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6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60" y="31765"/>
                  </a:lnTo>
                  <a:lnTo>
                    <a:pt x="189560" y="0"/>
                  </a:lnTo>
                  <a:close/>
                </a:path>
              </a:pathLst>
            </a:custGeom>
            <a:solidFill>
              <a:srgbClr val="E0EA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" name="object 305"/>
            <p:cNvSpPr/>
            <p:nvPr/>
          </p:nvSpPr>
          <p:spPr>
            <a:xfrm>
              <a:off x="2469470" y="3034691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91" y="31765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DAE3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6" name="object 306"/>
            <p:cNvSpPr/>
            <p:nvPr/>
          </p:nvSpPr>
          <p:spPr>
            <a:xfrm>
              <a:off x="2655745" y="3034691"/>
              <a:ext cx="104775" cy="32384"/>
            </a:xfrm>
            <a:custGeom>
              <a:avLst/>
              <a:gdLst/>
              <a:ahLst/>
              <a:cxnLst/>
              <a:rect l="l" t="t" r="r" b="b"/>
              <a:pathLst>
                <a:path w="104775" h="32385">
                  <a:moveTo>
                    <a:pt x="104614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81243" y="31765"/>
                  </a:lnTo>
                  <a:lnTo>
                    <a:pt x="104614" y="0"/>
                  </a:lnTo>
                  <a:close/>
                </a:path>
              </a:pathLst>
            </a:custGeom>
            <a:solidFill>
              <a:srgbClr val="E3EB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7" name="object 307"/>
            <p:cNvSpPr/>
            <p:nvPr/>
          </p:nvSpPr>
          <p:spPr>
            <a:xfrm>
              <a:off x="929640" y="3063138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8" name="object 308"/>
            <p:cNvSpPr/>
            <p:nvPr/>
          </p:nvSpPr>
          <p:spPr>
            <a:xfrm>
              <a:off x="939948" y="306313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6188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9" name="object 309"/>
            <p:cNvSpPr/>
            <p:nvPr/>
          </p:nvSpPr>
          <p:spPr>
            <a:xfrm>
              <a:off x="1132855" y="306313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84A3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0" name="object 310"/>
            <p:cNvSpPr/>
            <p:nvPr/>
          </p:nvSpPr>
          <p:spPr>
            <a:xfrm>
              <a:off x="1325536" y="306313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94B0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1" name="object 311"/>
            <p:cNvSpPr/>
            <p:nvPr/>
          </p:nvSpPr>
          <p:spPr>
            <a:xfrm>
              <a:off x="1518193" y="306313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6005" y="31765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9EB8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2" name="object 312"/>
            <p:cNvSpPr/>
            <p:nvPr/>
          </p:nvSpPr>
          <p:spPr>
            <a:xfrm>
              <a:off x="1711102" y="306313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752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52" y="31765"/>
                  </a:lnTo>
                  <a:lnTo>
                    <a:pt x="195752" y="0"/>
                  </a:lnTo>
                  <a:close/>
                </a:path>
              </a:pathLst>
            </a:custGeom>
            <a:solidFill>
              <a:srgbClr val="97B3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" name="object 313"/>
            <p:cNvSpPr/>
            <p:nvPr/>
          </p:nvSpPr>
          <p:spPr>
            <a:xfrm>
              <a:off x="1903790" y="306313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A2BB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4" name="object 314"/>
            <p:cNvSpPr/>
            <p:nvPr/>
          </p:nvSpPr>
          <p:spPr>
            <a:xfrm>
              <a:off x="2096447" y="3063138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91" y="31765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F6F8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5" name="object 315"/>
            <p:cNvSpPr/>
            <p:nvPr/>
          </p:nvSpPr>
          <p:spPr>
            <a:xfrm>
              <a:off x="2282974" y="3063138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6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60" y="31765"/>
                  </a:lnTo>
                  <a:lnTo>
                    <a:pt x="189560" y="0"/>
                  </a:lnTo>
                  <a:close/>
                </a:path>
              </a:pathLst>
            </a:custGeom>
            <a:solidFill>
              <a:srgbClr val="FD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6" name="object 316"/>
            <p:cNvSpPr/>
            <p:nvPr/>
          </p:nvSpPr>
          <p:spPr>
            <a:xfrm>
              <a:off x="2469470" y="3063138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91" y="31765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FDC8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7" name="object 317"/>
            <p:cNvSpPr/>
            <p:nvPr/>
          </p:nvSpPr>
          <p:spPr>
            <a:xfrm>
              <a:off x="2655745" y="3063138"/>
              <a:ext cx="83820" cy="32384"/>
            </a:xfrm>
            <a:custGeom>
              <a:avLst/>
              <a:gdLst/>
              <a:ahLst/>
              <a:cxnLst/>
              <a:rect l="l" t="t" r="r" b="b"/>
              <a:pathLst>
                <a:path w="83819" h="32385">
                  <a:moveTo>
                    <a:pt x="83684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60313" y="31765"/>
                  </a:lnTo>
                  <a:lnTo>
                    <a:pt x="83684" y="0"/>
                  </a:lnTo>
                  <a:close/>
                </a:path>
              </a:pathLst>
            </a:custGeom>
            <a:solidFill>
              <a:srgbClr val="FDC4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8" name="object 318"/>
            <p:cNvSpPr/>
            <p:nvPr/>
          </p:nvSpPr>
          <p:spPr>
            <a:xfrm>
              <a:off x="929640" y="3091585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9" name="object 319"/>
            <p:cNvSpPr/>
            <p:nvPr/>
          </p:nvSpPr>
          <p:spPr>
            <a:xfrm>
              <a:off x="939948" y="309158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678E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0" name="object 320"/>
            <p:cNvSpPr/>
            <p:nvPr/>
          </p:nvSpPr>
          <p:spPr>
            <a:xfrm>
              <a:off x="1132855" y="309158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769A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1" name="object 321"/>
            <p:cNvSpPr/>
            <p:nvPr/>
          </p:nvSpPr>
          <p:spPr>
            <a:xfrm>
              <a:off x="1325536" y="309158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799D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2" name="object 322"/>
            <p:cNvSpPr/>
            <p:nvPr/>
          </p:nvSpPr>
          <p:spPr>
            <a:xfrm>
              <a:off x="1518193" y="309158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6005" y="31765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93AF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3" name="object 323"/>
            <p:cNvSpPr/>
            <p:nvPr/>
          </p:nvSpPr>
          <p:spPr>
            <a:xfrm>
              <a:off x="1711102" y="309158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752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52" y="31765"/>
                  </a:lnTo>
                  <a:lnTo>
                    <a:pt x="195752" y="0"/>
                  </a:lnTo>
                  <a:close/>
                </a:path>
              </a:pathLst>
            </a:custGeom>
            <a:solidFill>
              <a:srgbClr val="B7C9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4" name="object 324"/>
            <p:cNvSpPr/>
            <p:nvPr/>
          </p:nvSpPr>
          <p:spPr>
            <a:xfrm>
              <a:off x="1903790" y="309158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BCCFA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5" name="object 325"/>
            <p:cNvSpPr/>
            <p:nvPr/>
          </p:nvSpPr>
          <p:spPr>
            <a:xfrm>
              <a:off x="2096447" y="3091585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91" y="31765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FFF3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6" name="object 326"/>
            <p:cNvSpPr/>
            <p:nvPr/>
          </p:nvSpPr>
          <p:spPr>
            <a:xfrm>
              <a:off x="2282974" y="3091585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6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60" y="31765"/>
                  </a:lnTo>
                  <a:lnTo>
                    <a:pt x="189560" y="0"/>
                  </a:lnTo>
                  <a:close/>
                </a:path>
              </a:pathLst>
            </a:custGeom>
            <a:solidFill>
              <a:srgbClr val="FD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7" name="object 327"/>
            <p:cNvSpPr/>
            <p:nvPr/>
          </p:nvSpPr>
          <p:spPr>
            <a:xfrm>
              <a:off x="2469470" y="3091585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91" y="31765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FFF7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8" name="object 328"/>
            <p:cNvSpPr/>
            <p:nvPr/>
          </p:nvSpPr>
          <p:spPr>
            <a:xfrm>
              <a:off x="2655745" y="3091585"/>
              <a:ext cx="62865" cy="32384"/>
            </a:xfrm>
            <a:custGeom>
              <a:avLst/>
              <a:gdLst/>
              <a:ahLst/>
              <a:cxnLst/>
              <a:rect l="l" t="t" r="r" b="b"/>
              <a:pathLst>
                <a:path w="62864" h="32385">
                  <a:moveTo>
                    <a:pt x="6275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39384" y="31765"/>
                  </a:lnTo>
                  <a:lnTo>
                    <a:pt x="62755" y="0"/>
                  </a:lnTo>
                  <a:close/>
                </a:path>
              </a:pathLst>
            </a:custGeom>
            <a:solidFill>
              <a:srgbClr val="FDC4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9" name="object 329"/>
            <p:cNvSpPr/>
            <p:nvPr/>
          </p:nvSpPr>
          <p:spPr>
            <a:xfrm>
              <a:off x="929640" y="3120032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0" name="object 330"/>
            <p:cNvSpPr/>
            <p:nvPr/>
          </p:nvSpPr>
          <p:spPr>
            <a:xfrm>
              <a:off x="939948" y="3120032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789C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1" name="object 331"/>
            <p:cNvSpPr/>
            <p:nvPr/>
          </p:nvSpPr>
          <p:spPr>
            <a:xfrm>
              <a:off x="1132855" y="3120032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799D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2" name="object 332"/>
            <p:cNvSpPr/>
            <p:nvPr/>
          </p:nvSpPr>
          <p:spPr>
            <a:xfrm>
              <a:off x="1325536" y="3120032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88A8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3" name="object 333"/>
            <p:cNvSpPr/>
            <p:nvPr/>
          </p:nvSpPr>
          <p:spPr>
            <a:xfrm>
              <a:off x="1518193" y="3120032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6005" y="31765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9CB7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4" name="object 334"/>
            <p:cNvSpPr/>
            <p:nvPr/>
          </p:nvSpPr>
          <p:spPr>
            <a:xfrm>
              <a:off x="1711102" y="3120032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752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52" y="31765"/>
                  </a:lnTo>
                  <a:lnTo>
                    <a:pt x="195752" y="0"/>
                  </a:lnTo>
                  <a:close/>
                </a:path>
              </a:pathLst>
            </a:custGeom>
            <a:solidFill>
              <a:srgbClr val="9FB99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5" name="object 335"/>
            <p:cNvSpPr/>
            <p:nvPr/>
          </p:nvSpPr>
          <p:spPr>
            <a:xfrm>
              <a:off x="1903790" y="3120032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A1BA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6" name="object 336"/>
            <p:cNvSpPr/>
            <p:nvPr/>
          </p:nvSpPr>
          <p:spPr>
            <a:xfrm>
              <a:off x="2096447" y="3120032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91" y="31765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F6F8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7" name="object 337"/>
            <p:cNvSpPr/>
            <p:nvPr/>
          </p:nvSpPr>
          <p:spPr>
            <a:xfrm>
              <a:off x="2282974" y="3120032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6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60" y="31765"/>
                  </a:lnTo>
                  <a:lnTo>
                    <a:pt x="189560" y="0"/>
                  </a:lnTo>
                  <a:close/>
                </a:path>
              </a:pathLst>
            </a:custGeom>
            <a:solidFill>
              <a:srgbClr val="FFFD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8" name="object 338"/>
            <p:cNvSpPr/>
            <p:nvPr/>
          </p:nvSpPr>
          <p:spPr>
            <a:xfrm>
              <a:off x="2469470" y="3120032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91" y="31765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FDCF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9" name="object 339"/>
            <p:cNvSpPr/>
            <p:nvPr/>
          </p:nvSpPr>
          <p:spPr>
            <a:xfrm>
              <a:off x="2655745" y="3120032"/>
              <a:ext cx="41910" cy="32384"/>
            </a:xfrm>
            <a:custGeom>
              <a:avLst/>
              <a:gdLst/>
              <a:ahLst/>
              <a:cxnLst/>
              <a:rect l="l" t="t" r="r" b="b"/>
              <a:pathLst>
                <a:path w="41910" h="32385">
                  <a:moveTo>
                    <a:pt x="418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454" y="31765"/>
                  </a:lnTo>
                  <a:lnTo>
                    <a:pt x="41826" y="0"/>
                  </a:lnTo>
                  <a:close/>
                </a:path>
              </a:pathLst>
            </a:custGeom>
            <a:solidFill>
              <a:srgbClr val="FDD9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0" name="object 340"/>
            <p:cNvSpPr/>
            <p:nvPr/>
          </p:nvSpPr>
          <p:spPr>
            <a:xfrm>
              <a:off x="929640" y="3148479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3626" y="31797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1" name="object 341"/>
            <p:cNvSpPr/>
            <p:nvPr/>
          </p:nvSpPr>
          <p:spPr>
            <a:xfrm>
              <a:off x="939948" y="3148479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990" y="31797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90AD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2" name="object 342"/>
            <p:cNvSpPr/>
            <p:nvPr/>
          </p:nvSpPr>
          <p:spPr>
            <a:xfrm>
              <a:off x="1132855" y="3148479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746" y="31797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84A4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3" name="object 343"/>
            <p:cNvSpPr/>
            <p:nvPr/>
          </p:nvSpPr>
          <p:spPr>
            <a:xfrm>
              <a:off x="1325536" y="3148479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973" y="31797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81A0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4" name="object 344"/>
            <p:cNvSpPr/>
            <p:nvPr/>
          </p:nvSpPr>
          <p:spPr>
            <a:xfrm>
              <a:off x="1518193" y="3148479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6005" y="31797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A0BA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5" name="object 345"/>
            <p:cNvSpPr/>
            <p:nvPr/>
          </p:nvSpPr>
          <p:spPr>
            <a:xfrm>
              <a:off x="1711102" y="3148479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752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752" y="31797"/>
                  </a:lnTo>
                  <a:lnTo>
                    <a:pt x="195752" y="0"/>
                  </a:lnTo>
                  <a:close/>
                </a:path>
              </a:pathLst>
            </a:custGeom>
            <a:solidFill>
              <a:srgbClr val="99B4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6" name="object 346"/>
            <p:cNvSpPr/>
            <p:nvPr/>
          </p:nvSpPr>
          <p:spPr>
            <a:xfrm>
              <a:off x="1903790" y="3148479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973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973" y="31797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9CB7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7" name="object 347"/>
            <p:cNvSpPr/>
            <p:nvPr/>
          </p:nvSpPr>
          <p:spPr>
            <a:xfrm>
              <a:off x="2096447" y="3148479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89591" y="31797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FFEC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8" name="object 348"/>
            <p:cNvSpPr/>
            <p:nvPr/>
          </p:nvSpPr>
          <p:spPr>
            <a:xfrm>
              <a:off x="2282974" y="3148479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60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89560" y="31797"/>
                  </a:lnTo>
                  <a:lnTo>
                    <a:pt x="189560" y="0"/>
                  </a:lnTo>
                  <a:close/>
                </a:path>
              </a:pathLst>
            </a:custGeom>
            <a:solidFill>
              <a:srgbClr val="F5F8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9" name="object 349"/>
            <p:cNvSpPr/>
            <p:nvPr/>
          </p:nvSpPr>
          <p:spPr>
            <a:xfrm>
              <a:off x="2469464" y="3148812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8" y="0"/>
                  </a:moveTo>
                  <a:lnTo>
                    <a:pt x="0" y="0"/>
                  </a:lnTo>
                  <a:lnTo>
                    <a:pt x="0" y="24142"/>
                  </a:lnTo>
                  <a:lnTo>
                    <a:pt x="0" y="31762"/>
                  </a:lnTo>
                  <a:lnTo>
                    <a:pt x="186372" y="31762"/>
                  </a:lnTo>
                  <a:lnTo>
                    <a:pt x="186372" y="24142"/>
                  </a:lnTo>
                  <a:lnTo>
                    <a:pt x="189598" y="24142"/>
                  </a:lnTo>
                  <a:lnTo>
                    <a:pt x="189598" y="0"/>
                  </a:lnTo>
                  <a:close/>
                </a:path>
              </a:pathLst>
            </a:custGeom>
            <a:solidFill>
              <a:srgbClr val="EAEF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0" name="object 350"/>
            <p:cNvSpPr/>
            <p:nvPr/>
          </p:nvSpPr>
          <p:spPr>
            <a:xfrm>
              <a:off x="2655745" y="3148479"/>
              <a:ext cx="20955" cy="28575"/>
            </a:xfrm>
            <a:custGeom>
              <a:avLst/>
              <a:gdLst/>
              <a:ahLst/>
              <a:cxnLst/>
              <a:rect l="l" t="t" r="r" b="b"/>
              <a:pathLst>
                <a:path w="20955" h="28575">
                  <a:moveTo>
                    <a:pt x="20896" y="0"/>
                  </a:moveTo>
                  <a:lnTo>
                    <a:pt x="0" y="0"/>
                  </a:lnTo>
                  <a:lnTo>
                    <a:pt x="0" y="28402"/>
                  </a:lnTo>
                  <a:lnTo>
                    <a:pt x="20896" y="0"/>
                  </a:lnTo>
                  <a:close/>
                </a:path>
              </a:pathLst>
            </a:custGeom>
            <a:solidFill>
              <a:srgbClr val="FF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1" name="object 351"/>
            <p:cNvSpPr/>
            <p:nvPr/>
          </p:nvSpPr>
          <p:spPr>
            <a:xfrm>
              <a:off x="929640" y="3176957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2" name="object 352"/>
            <p:cNvSpPr/>
            <p:nvPr/>
          </p:nvSpPr>
          <p:spPr>
            <a:xfrm>
              <a:off x="939948" y="3176957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8DA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3" name="object 353"/>
            <p:cNvSpPr/>
            <p:nvPr/>
          </p:nvSpPr>
          <p:spPr>
            <a:xfrm>
              <a:off x="1132855" y="3176957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7C9F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4" name="object 354"/>
            <p:cNvSpPr/>
            <p:nvPr/>
          </p:nvSpPr>
          <p:spPr>
            <a:xfrm>
              <a:off x="1325536" y="3176957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7D9F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5" name="object 355"/>
            <p:cNvSpPr/>
            <p:nvPr/>
          </p:nvSpPr>
          <p:spPr>
            <a:xfrm>
              <a:off x="1518193" y="317695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6005" y="31765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A1BA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6" name="object 356"/>
            <p:cNvSpPr/>
            <p:nvPr/>
          </p:nvSpPr>
          <p:spPr>
            <a:xfrm>
              <a:off x="1711102" y="317695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752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52" y="31765"/>
                  </a:lnTo>
                  <a:lnTo>
                    <a:pt x="195752" y="0"/>
                  </a:lnTo>
                  <a:close/>
                </a:path>
              </a:pathLst>
            </a:custGeom>
            <a:solidFill>
              <a:srgbClr val="B0C5A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7" name="object 357"/>
            <p:cNvSpPr/>
            <p:nvPr/>
          </p:nvSpPr>
          <p:spPr>
            <a:xfrm>
              <a:off x="1903790" y="317695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92AF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8" name="object 358"/>
            <p:cNvSpPr/>
            <p:nvPr/>
          </p:nvSpPr>
          <p:spPr>
            <a:xfrm>
              <a:off x="2096447" y="3176958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91" y="31765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F8F9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9" name="object 359"/>
            <p:cNvSpPr/>
            <p:nvPr/>
          </p:nvSpPr>
          <p:spPr>
            <a:xfrm>
              <a:off x="2282974" y="3176958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6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60" y="31765"/>
                  </a:lnTo>
                  <a:lnTo>
                    <a:pt x="189560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0" name="object 360"/>
            <p:cNvSpPr/>
            <p:nvPr/>
          </p:nvSpPr>
          <p:spPr>
            <a:xfrm>
              <a:off x="2469470" y="3176957"/>
              <a:ext cx="186690" cy="32384"/>
            </a:xfrm>
            <a:custGeom>
              <a:avLst/>
              <a:gdLst/>
              <a:ahLst/>
              <a:cxnLst/>
              <a:rect l="l" t="t" r="r" b="b"/>
              <a:pathLst>
                <a:path w="186689" h="32385">
                  <a:moveTo>
                    <a:pt x="186218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62847" y="31765"/>
                  </a:lnTo>
                  <a:lnTo>
                    <a:pt x="186218" y="0"/>
                  </a:lnTo>
                  <a:close/>
                </a:path>
              </a:pathLst>
            </a:custGeom>
            <a:solidFill>
              <a:srgbClr val="FDCF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1" name="object 361"/>
            <p:cNvSpPr/>
            <p:nvPr/>
          </p:nvSpPr>
          <p:spPr>
            <a:xfrm>
              <a:off x="929640" y="3205404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2" name="object 362"/>
            <p:cNvSpPr/>
            <p:nvPr/>
          </p:nvSpPr>
          <p:spPr>
            <a:xfrm>
              <a:off x="939948" y="3205404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8AAA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3" name="object 363"/>
            <p:cNvSpPr/>
            <p:nvPr/>
          </p:nvSpPr>
          <p:spPr>
            <a:xfrm>
              <a:off x="1132855" y="3205404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7B9E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4" name="object 364"/>
            <p:cNvSpPr/>
            <p:nvPr/>
          </p:nvSpPr>
          <p:spPr>
            <a:xfrm>
              <a:off x="1325536" y="3205404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85A6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5" name="object 365"/>
            <p:cNvSpPr/>
            <p:nvPr/>
          </p:nvSpPr>
          <p:spPr>
            <a:xfrm>
              <a:off x="1518193" y="3205404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6005" y="31765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9AB6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6" name="object 366"/>
            <p:cNvSpPr/>
            <p:nvPr/>
          </p:nvSpPr>
          <p:spPr>
            <a:xfrm>
              <a:off x="1711102" y="3205404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752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52" y="31765"/>
                  </a:lnTo>
                  <a:lnTo>
                    <a:pt x="195752" y="0"/>
                  </a:lnTo>
                  <a:close/>
                </a:path>
              </a:pathLst>
            </a:custGeom>
            <a:solidFill>
              <a:srgbClr val="A4BD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7" name="object 367"/>
            <p:cNvSpPr/>
            <p:nvPr/>
          </p:nvSpPr>
          <p:spPr>
            <a:xfrm>
              <a:off x="1903780" y="3205416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973" y="0"/>
                  </a:moveTo>
                  <a:lnTo>
                    <a:pt x="0" y="0"/>
                  </a:lnTo>
                  <a:lnTo>
                    <a:pt x="0" y="28435"/>
                  </a:lnTo>
                  <a:lnTo>
                    <a:pt x="0" y="31762"/>
                  </a:lnTo>
                  <a:lnTo>
                    <a:pt x="195973" y="31762"/>
                  </a:lnTo>
                  <a:lnTo>
                    <a:pt x="195973" y="2843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A6BD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8" name="object 368"/>
            <p:cNvSpPr/>
            <p:nvPr/>
          </p:nvSpPr>
          <p:spPr>
            <a:xfrm>
              <a:off x="2096447" y="3205404"/>
              <a:ext cx="189865" cy="28575"/>
            </a:xfrm>
            <a:custGeom>
              <a:avLst/>
              <a:gdLst/>
              <a:ahLst/>
              <a:cxnLst/>
              <a:rect l="l" t="t" r="r" b="b"/>
              <a:pathLst>
                <a:path w="189864" h="28575">
                  <a:moveTo>
                    <a:pt x="0" y="28446"/>
                  </a:moveTo>
                  <a:lnTo>
                    <a:pt x="189591" y="28446"/>
                  </a:lnTo>
                  <a:lnTo>
                    <a:pt x="189591" y="0"/>
                  </a:lnTo>
                  <a:lnTo>
                    <a:pt x="0" y="0"/>
                  </a:lnTo>
                  <a:lnTo>
                    <a:pt x="0" y="28446"/>
                  </a:lnTo>
                  <a:close/>
                </a:path>
              </a:pathLst>
            </a:custGeom>
            <a:solidFill>
              <a:srgbClr val="FF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9" name="object 369"/>
            <p:cNvSpPr/>
            <p:nvPr/>
          </p:nvSpPr>
          <p:spPr>
            <a:xfrm>
              <a:off x="2282964" y="3205416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60" y="0"/>
                  </a:moveTo>
                  <a:lnTo>
                    <a:pt x="0" y="0"/>
                  </a:lnTo>
                  <a:lnTo>
                    <a:pt x="0" y="28435"/>
                  </a:lnTo>
                  <a:lnTo>
                    <a:pt x="0" y="31762"/>
                  </a:lnTo>
                  <a:lnTo>
                    <a:pt x="189560" y="31762"/>
                  </a:lnTo>
                  <a:lnTo>
                    <a:pt x="189560" y="28435"/>
                  </a:lnTo>
                  <a:lnTo>
                    <a:pt x="189560" y="0"/>
                  </a:lnTo>
                  <a:close/>
                </a:path>
              </a:pathLst>
            </a:custGeom>
            <a:solidFill>
              <a:srgbClr val="EBF1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0" name="object 370"/>
            <p:cNvSpPr/>
            <p:nvPr/>
          </p:nvSpPr>
          <p:spPr>
            <a:xfrm>
              <a:off x="2469470" y="3205404"/>
              <a:ext cx="165735" cy="32384"/>
            </a:xfrm>
            <a:custGeom>
              <a:avLst/>
              <a:gdLst/>
              <a:ahLst/>
              <a:cxnLst/>
              <a:rect l="l" t="t" r="r" b="b"/>
              <a:pathLst>
                <a:path w="165735" h="32385">
                  <a:moveTo>
                    <a:pt x="165289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41918" y="31765"/>
                  </a:lnTo>
                  <a:lnTo>
                    <a:pt x="165289" y="0"/>
                  </a:lnTo>
                  <a:close/>
                </a:path>
              </a:pathLst>
            </a:custGeom>
            <a:solidFill>
              <a:srgbClr val="EBEF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1" name="object 371"/>
            <p:cNvSpPr/>
            <p:nvPr/>
          </p:nvSpPr>
          <p:spPr>
            <a:xfrm>
              <a:off x="929640" y="3233851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2" name="object 372"/>
            <p:cNvSpPr/>
            <p:nvPr/>
          </p:nvSpPr>
          <p:spPr>
            <a:xfrm>
              <a:off x="939948" y="323385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A3BB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3" name="object 373"/>
            <p:cNvSpPr/>
            <p:nvPr/>
          </p:nvSpPr>
          <p:spPr>
            <a:xfrm>
              <a:off x="1132855" y="323385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7397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4" name="object 374"/>
            <p:cNvSpPr/>
            <p:nvPr/>
          </p:nvSpPr>
          <p:spPr>
            <a:xfrm>
              <a:off x="1325536" y="323385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7A9E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5" name="object 375"/>
            <p:cNvSpPr/>
            <p:nvPr/>
          </p:nvSpPr>
          <p:spPr>
            <a:xfrm>
              <a:off x="1518193" y="323385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6005" y="31765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CAD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6" name="object 376"/>
            <p:cNvSpPr/>
            <p:nvPr/>
          </p:nvSpPr>
          <p:spPr>
            <a:xfrm>
              <a:off x="1711102" y="323385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752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52" y="31765"/>
                  </a:lnTo>
                  <a:lnTo>
                    <a:pt x="195752" y="0"/>
                  </a:lnTo>
                  <a:close/>
                </a:path>
              </a:pathLst>
            </a:custGeom>
            <a:solidFill>
              <a:srgbClr val="9EB8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7" name="object 377"/>
            <p:cNvSpPr/>
            <p:nvPr/>
          </p:nvSpPr>
          <p:spPr>
            <a:xfrm>
              <a:off x="1903790" y="3233851"/>
              <a:ext cx="193040" cy="32384"/>
            </a:xfrm>
            <a:custGeom>
              <a:avLst/>
              <a:gdLst/>
              <a:ahLst/>
              <a:cxnLst/>
              <a:rect l="l" t="t" r="r" b="b"/>
              <a:pathLst>
                <a:path w="193039" h="32385">
                  <a:moveTo>
                    <a:pt x="0" y="31765"/>
                  </a:moveTo>
                  <a:lnTo>
                    <a:pt x="192656" y="31765"/>
                  </a:lnTo>
                  <a:lnTo>
                    <a:pt x="192656" y="0"/>
                  </a:lnTo>
                  <a:lnTo>
                    <a:pt x="0" y="0"/>
                  </a:lnTo>
                  <a:lnTo>
                    <a:pt x="0" y="31765"/>
                  </a:lnTo>
                  <a:close/>
                </a:path>
              </a:pathLst>
            </a:custGeom>
            <a:solidFill>
              <a:srgbClr val="799D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8" name="object 378"/>
            <p:cNvSpPr/>
            <p:nvPr/>
          </p:nvSpPr>
          <p:spPr>
            <a:xfrm>
              <a:off x="2096447" y="3233851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91" y="31765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9" name="object 379"/>
            <p:cNvSpPr/>
            <p:nvPr/>
          </p:nvSpPr>
          <p:spPr>
            <a:xfrm>
              <a:off x="2282974" y="3233851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6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60" y="31765"/>
                  </a:lnTo>
                  <a:lnTo>
                    <a:pt x="189560" y="0"/>
                  </a:lnTo>
                  <a:close/>
                </a:path>
              </a:pathLst>
            </a:custGeom>
            <a:solidFill>
              <a:srgbClr val="E9EE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0" name="object 380"/>
            <p:cNvSpPr/>
            <p:nvPr/>
          </p:nvSpPr>
          <p:spPr>
            <a:xfrm>
              <a:off x="2469470" y="3233851"/>
              <a:ext cx="144780" cy="32384"/>
            </a:xfrm>
            <a:custGeom>
              <a:avLst/>
              <a:gdLst/>
              <a:ahLst/>
              <a:cxnLst/>
              <a:rect l="l" t="t" r="r" b="b"/>
              <a:pathLst>
                <a:path w="144780" h="32385">
                  <a:moveTo>
                    <a:pt x="144359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20988" y="31765"/>
                  </a:lnTo>
                  <a:lnTo>
                    <a:pt x="144359" y="0"/>
                  </a:lnTo>
                  <a:close/>
                </a:path>
              </a:pathLst>
            </a:custGeom>
            <a:solidFill>
              <a:srgbClr val="F8F9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1" name="object 381"/>
            <p:cNvSpPr/>
            <p:nvPr/>
          </p:nvSpPr>
          <p:spPr>
            <a:xfrm>
              <a:off x="929640" y="3262298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2" name="object 382"/>
            <p:cNvSpPr/>
            <p:nvPr/>
          </p:nvSpPr>
          <p:spPr>
            <a:xfrm>
              <a:off x="939948" y="326229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7B9E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3" name="object 383"/>
            <p:cNvSpPr/>
            <p:nvPr/>
          </p:nvSpPr>
          <p:spPr>
            <a:xfrm>
              <a:off x="1132855" y="326229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7B9F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4" name="object 384"/>
            <p:cNvSpPr/>
            <p:nvPr/>
          </p:nvSpPr>
          <p:spPr>
            <a:xfrm>
              <a:off x="1325536" y="326229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85A6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5" name="object 385"/>
            <p:cNvSpPr/>
            <p:nvPr/>
          </p:nvSpPr>
          <p:spPr>
            <a:xfrm>
              <a:off x="1518193" y="326229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6005" y="31765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A2BB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6" name="object 386"/>
            <p:cNvSpPr/>
            <p:nvPr/>
          </p:nvSpPr>
          <p:spPr>
            <a:xfrm>
              <a:off x="1711102" y="326229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752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52" y="31765"/>
                  </a:lnTo>
                  <a:lnTo>
                    <a:pt x="195752" y="0"/>
                  </a:lnTo>
                  <a:close/>
                </a:path>
              </a:pathLst>
            </a:custGeom>
            <a:solidFill>
              <a:srgbClr val="A9C0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7" name="object 387"/>
            <p:cNvSpPr/>
            <p:nvPr/>
          </p:nvSpPr>
          <p:spPr>
            <a:xfrm>
              <a:off x="1903780" y="3262299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973" y="0"/>
                  </a:moveTo>
                  <a:lnTo>
                    <a:pt x="0" y="0"/>
                  </a:lnTo>
                  <a:lnTo>
                    <a:pt x="0" y="28448"/>
                  </a:lnTo>
                  <a:lnTo>
                    <a:pt x="0" y="31775"/>
                  </a:lnTo>
                  <a:lnTo>
                    <a:pt x="195973" y="31775"/>
                  </a:lnTo>
                  <a:lnTo>
                    <a:pt x="195973" y="28448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A9C1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8" name="object 388"/>
            <p:cNvSpPr/>
            <p:nvPr/>
          </p:nvSpPr>
          <p:spPr>
            <a:xfrm>
              <a:off x="2096447" y="3262298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91" y="31765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FBFC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9" name="object 389"/>
            <p:cNvSpPr/>
            <p:nvPr/>
          </p:nvSpPr>
          <p:spPr>
            <a:xfrm>
              <a:off x="2282964" y="3262299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60" y="0"/>
                  </a:moveTo>
                  <a:lnTo>
                    <a:pt x="0" y="0"/>
                  </a:lnTo>
                  <a:lnTo>
                    <a:pt x="0" y="28448"/>
                  </a:lnTo>
                  <a:lnTo>
                    <a:pt x="0" y="31775"/>
                  </a:lnTo>
                  <a:lnTo>
                    <a:pt x="189560" y="31775"/>
                  </a:lnTo>
                  <a:lnTo>
                    <a:pt x="189560" y="28448"/>
                  </a:lnTo>
                  <a:lnTo>
                    <a:pt x="189560" y="0"/>
                  </a:lnTo>
                  <a:close/>
                </a:path>
              </a:pathLst>
            </a:custGeom>
            <a:solidFill>
              <a:srgbClr val="E6EDE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0" name="object 390"/>
            <p:cNvSpPr/>
            <p:nvPr/>
          </p:nvSpPr>
          <p:spPr>
            <a:xfrm>
              <a:off x="2469470" y="3262298"/>
              <a:ext cx="123825" cy="32384"/>
            </a:xfrm>
            <a:custGeom>
              <a:avLst/>
              <a:gdLst/>
              <a:ahLst/>
              <a:cxnLst/>
              <a:rect l="l" t="t" r="r" b="b"/>
              <a:pathLst>
                <a:path w="123825" h="32385">
                  <a:moveTo>
                    <a:pt x="12343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00059" y="31765"/>
                  </a:lnTo>
                  <a:lnTo>
                    <a:pt x="123430" y="0"/>
                  </a:lnTo>
                  <a:close/>
                </a:path>
              </a:pathLst>
            </a:custGeom>
            <a:solidFill>
              <a:srgbClr val="F9FA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1" name="object 391"/>
            <p:cNvSpPr/>
            <p:nvPr/>
          </p:nvSpPr>
          <p:spPr>
            <a:xfrm>
              <a:off x="929640" y="3290745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2" name="object 392"/>
            <p:cNvSpPr/>
            <p:nvPr/>
          </p:nvSpPr>
          <p:spPr>
            <a:xfrm>
              <a:off x="939948" y="329074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799C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3" name="object 393"/>
            <p:cNvSpPr/>
            <p:nvPr/>
          </p:nvSpPr>
          <p:spPr>
            <a:xfrm>
              <a:off x="1132855" y="329074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88A9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4" name="object 394"/>
            <p:cNvSpPr/>
            <p:nvPr/>
          </p:nvSpPr>
          <p:spPr>
            <a:xfrm>
              <a:off x="1325536" y="329074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92AF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5" name="object 395"/>
            <p:cNvSpPr/>
            <p:nvPr/>
          </p:nvSpPr>
          <p:spPr>
            <a:xfrm>
              <a:off x="1518193" y="329074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6005" y="31765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91AD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6" name="object 396"/>
            <p:cNvSpPr/>
            <p:nvPr/>
          </p:nvSpPr>
          <p:spPr>
            <a:xfrm>
              <a:off x="1711102" y="329074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752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52" y="31765"/>
                  </a:lnTo>
                  <a:lnTo>
                    <a:pt x="195752" y="0"/>
                  </a:lnTo>
                  <a:close/>
                </a:path>
              </a:pathLst>
            </a:custGeom>
            <a:solidFill>
              <a:srgbClr val="A7BE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7" name="object 397"/>
            <p:cNvSpPr/>
            <p:nvPr/>
          </p:nvSpPr>
          <p:spPr>
            <a:xfrm>
              <a:off x="1903790" y="3290745"/>
              <a:ext cx="193040" cy="32384"/>
            </a:xfrm>
            <a:custGeom>
              <a:avLst/>
              <a:gdLst/>
              <a:ahLst/>
              <a:cxnLst/>
              <a:rect l="l" t="t" r="r" b="b"/>
              <a:pathLst>
                <a:path w="193039" h="32385">
                  <a:moveTo>
                    <a:pt x="0" y="31765"/>
                  </a:moveTo>
                  <a:lnTo>
                    <a:pt x="192656" y="31765"/>
                  </a:lnTo>
                  <a:lnTo>
                    <a:pt x="192656" y="0"/>
                  </a:lnTo>
                  <a:lnTo>
                    <a:pt x="0" y="0"/>
                  </a:lnTo>
                  <a:lnTo>
                    <a:pt x="0" y="31765"/>
                  </a:lnTo>
                  <a:close/>
                </a:path>
              </a:pathLst>
            </a:custGeom>
            <a:solidFill>
              <a:srgbClr val="AAC2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8" name="object 398"/>
            <p:cNvSpPr/>
            <p:nvPr/>
          </p:nvSpPr>
          <p:spPr>
            <a:xfrm>
              <a:off x="2096447" y="3290745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91" y="31765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9" name="object 399"/>
            <p:cNvSpPr/>
            <p:nvPr/>
          </p:nvSpPr>
          <p:spPr>
            <a:xfrm>
              <a:off x="2282974" y="3290745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6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60" y="31765"/>
                  </a:lnTo>
                  <a:lnTo>
                    <a:pt x="189560" y="0"/>
                  </a:lnTo>
                  <a:close/>
                </a:path>
              </a:pathLst>
            </a:custGeom>
            <a:solidFill>
              <a:srgbClr val="E7ED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0" name="object 400"/>
            <p:cNvSpPr/>
            <p:nvPr/>
          </p:nvSpPr>
          <p:spPr>
            <a:xfrm>
              <a:off x="2469470" y="3290745"/>
              <a:ext cx="102870" cy="32384"/>
            </a:xfrm>
            <a:custGeom>
              <a:avLst/>
              <a:gdLst/>
              <a:ahLst/>
              <a:cxnLst/>
              <a:rect l="l" t="t" r="r" b="b"/>
              <a:pathLst>
                <a:path w="102869" h="32385">
                  <a:moveTo>
                    <a:pt x="10250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79129" y="31765"/>
                  </a:lnTo>
                  <a:lnTo>
                    <a:pt x="102501" y="0"/>
                  </a:lnTo>
                  <a:close/>
                </a:path>
              </a:pathLst>
            </a:custGeom>
            <a:solidFill>
              <a:srgbClr val="F9FA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1" name="object 401"/>
            <p:cNvSpPr/>
            <p:nvPr/>
          </p:nvSpPr>
          <p:spPr>
            <a:xfrm>
              <a:off x="929640" y="3319192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3626" y="31797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2" name="object 402"/>
            <p:cNvSpPr/>
            <p:nvPr/>
          </p:nvSpPr>
          <p:spPr>
            <a:xfrm>
              <a:off x="939948" y="3319192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990" y="31797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678E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3" name="object 403"/>
            <p:cNvSpPr/>
            <p:nvPr/>
          </p:nvSpPr>
          <p:spPr>
            <a:xfrm>
              <a:off x="1132855" y="3319192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746" y="31797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8AA97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4" name="object 404"/>
            <p:cNvSpPr/>
            <p:nvPr/>
          </p:nvSpPr>
          <p:spPr>
            <a:xfrm>
              <a:off x="1325536" y="3319192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973" y="31797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769A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5" name="object 405"/>
            <p:cNvSpPr/>
            <p:nvPr/>
          </p:nvSpPr>
          <p:spPr>
            <a:xfrm>
              <a:off x="1518193" y="3319192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6005" y="31797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A3BB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6" name="object 406"/>
            <p:cNvSpPr/>
            <p:nvPr/>
          </p:nvSpPr>
          <p:spPr>
            <a:xfrm>
              <a:off x="1711102" y="3319192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752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752" y="31797"/>
                  </a:lnTo>
                  <a:lnTo>
                    <a:pt x="195752" y="0"/>
                  </a:lnTo>
                  <a:close/>
                </a:path>
              </a:pathLst>
            </a:custGeom>
            <a:solidFill>
              <a:srgbClr val="B1C6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7" name="object 407"/>
            <p:cNvSpPr/>
            <p:nvPr/>
          </p:nvSpPr>
          <p:spPr>
            <a:xfrm>
              <a:off x="1903790" y="3319192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973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973" y="31797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C1D2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8" name="object 408"/>
            <p:cNvSpPr/>
            <p:nvPr/>
          </p:nvSpPr>
          <p:spPr>
            <a:xfrm>
              <a:off x="2096447" y="3319192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89591" y="31797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FDE1E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9" name="object 409"/>
            <p:cNvSpPr/>
            <p:nvPr/>
          </p:nvSpPr>
          <p:spPr>
            <a:xfrm>
              <a:off x="2282974" y="3319192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60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89560" y="31797"/>
                  </a:lnTo>
                  <a:lnTo>
                    <a:pt x="189560" y="0"/>
                  </a:lnTo>
                  <a:close/>
                </a:path>
              </a:pathLst>
            </a:custGeom>
            <a:solidFill>
              <a:srgbClr val="FCB8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0" name="object 410"/>
            <p:cNvSpPr/>
            <p:nvPr/>
          </p:nvSpPr>
          <p:spPr>
            <a:xfrm>
              <a:off x="2469470" y="3319192"/>
              <a:ext cx="81915" cy="32384"/>
            </a:xfrm>
            <a:custGeom>
              <a:avLst/>
              <a:gdLst/>
              <a:ahLst/>
              <a:cxnLst/>
              <a:rect l="l" t="t" r="r" b="b"/>
              <a:pathLst>
                <a:path w="81914" h="32385">
                  <a:moveTo>
                    <a:pt x="81571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58177" y="31797"/>
                  </a:lnTo>
                  <a:lnTo>
                    <a:pt x="81571" y="0"/>
                  </a:lnTo>
                  <a:close/>
                </a:path>
              </a:pathLst>
            </a:custGeom>
            <a:solidFill>
              <a:srgbClr val="FC8D9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1" name="object 411"/>
            <p:cNvSpPr/>
            <p:nvPr/>
          </p:nvSpPr>
          <p:spPr>
            <a:xfrm>
              <a:off x="929640" y="3347671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2" name="object 412"/>
            <p:cNvSpPr/>
            <p:nvPr/>
          </p:nvSpPr>
          <p:spPr>
            <a:xfrm>
              <a:off x="939948" y="334767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85A4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3" name="object 413"/>
            <p:cNvSpPr/>
            <p:nvPr/>
          </p:nvSpPr>
          <p:spPr>
            <a:xfrm>
              <a:off x="1132855" y="334767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8BA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4" name="object 414"/>
            <p:cNvSpPr/>
            <p:nvPr/>
          </p:nvSpPr>
          <p:spPr>
            <a:xfrm>
              <a:off x="1325536" y="334767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A9C0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5" name="object 415"/>
            <p:cNvSpPr/>
            <p:nvPr/>
          </p:nvSpPr>
          <p:spPr>
            <a:xfrm>
              <a:off x="1518193" y="334767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6005" y="31765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87A7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6" name="object 416"/>
            <p:cNvSpPr/>
            <p:nvPr/>
          </p:nvSpPr>
          <p:spPr>
            <a:xfrm>
              <a:off x="1711102" y="334767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752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52" y="31765"/>
                  </a:lnTo>
                  <a:lnTo>
                    <a:pt x="195752" y="0"/>
                  </a:lnTo>
                  <a:close/>
                </a:path>
              </a:pathLst>
            </a:custGeom>
            <a:solidFill>
              <a:srgbClr val="A4BD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7" name="object 417"/>
            <p:cNvSpPr/>
            <p:nvPr/>
          </p:nvSpPr>
          <p:spPr>
            <a:xfrm>
              <a:off x="1903790" y="334767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96B3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8" name="object 418"/>
            <p:cNvSpPr/>
            <p:nvPr/>
          </p:nvSpPr>
          <p:spPr>
            <a:xfrm>
              <a:off x="2096447" y="3347671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91" y="31765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FF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9" name="object 419"/>
            <p:cNvSpPr/>
            <p:nvPr/>
          </p:nvSpPr>
          <p:spPr>
            <a:xfrm>
              <a:off x="2282974" y="3347671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6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60" y="31765"/>
                  </a:lnTo>
                  <a:lnTo>
                    <a:pt x="189560" y="0"/>
                  </a:lnTo>
                  <a:close/>
                </a:path>
              </a:pathLst>
            </a:custGeom>
            <a:solidFill>
              <a:srgbClr val="EFF4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0" name="object 420"/>
            <p:cNvSpPr/>
            <p:nvPr/>
          </p:nvSpPr>
          <p:spPr>
            <a:xfrm>
              <a:off x="2469470" y="3347671"/>
              <a:ext cx="60960" cy="32384"/>
            </a:xfrm>
            <a:custGeom>
              <a:avLst/>
              <a:gdLst/>
              <a:ahLst/>
              <a:cxnLst/>
              <a:rect l="l" t="t" r="r" b="b"/>
              <a:pathLst>
                <a:path w="60960" h="32385">
                  <a:moveTo>
                    <a:pt x="60618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37247" y="31765"/>
                  </a:lnTo>
                  <a:lnTo>
                    <a:pt x="60618" y="0"/>
                  </a:lnTo>
                  <a:close/>
                </a:path>
              </a:pathLst>
            </a:custGeom>
            <a:solidFill>
              <a:srgbClr val="FBFC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1" name="object 421"/>
            <p:cNvSpPr/>
            <p:nvPr/>
          </p:nvSpPr>
          <p:spPr>
            <a:xfrm>
              <a:off x="929640" y="3376118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2" name="object 422"/>
            <p:cNvSpPr/>
            <p:nvPr/>
          </p:nvSpPr>
          <p:spPr>
            <a:xfrm>
              <a:off x="939948" y="337611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789B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3" name="object 423"/>
            <p:cNvSpPr/>
            <p:nvPr/>
          </p:nvSpPr>
          <p:spPr>
            <a:xfrm>
              <a:off x="1132855" y="337611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97B3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4" name="object 424"/>
            <p:cNvSpPr/>
            <p:nvPr/>
          </p:nvSpPr>
          <p:spPr>
            <a:xfrm>
              <a:off x="1325536" y="337611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87A8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5" name="object 425"/>
            <p:cNvSpPr/>
            <p:nvPr/>
          </p:nvSpPr>
          <p:spPr>
            <a:xfrm>
              <a:off x="1518193" y="337611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6005" y="31765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9FB8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6" name="object 426"/>
            <p:cNvSpPr/>
            <p:nvPr/>
          </p:nvSpPr>
          <p:spPr>
            <a:xfrm>
              <a:off x="1711102" y="337611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752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52" y="31765"/>
                  </a:lnTo>
                  <a:lnTo>
                    <a:pt x="195752" y="0"/>
                  </a:lnTo>
                  <a:close/>
                </a:path>
              </a:pathLst>
            </a:custGeom>
            <a:solidFill>
              <a:srgbClr val="B8CA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7" name="object 427"/>
            <p:cNvSpPr/>
            <p:nvPr/>
          </p:nvSpPr>
          <p:spPr>
            <a:xfrm>
              <a:off x="1903790" y="337611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90AC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8" name="object 428"/>
            <p:cNvSpPr/>
            <p:nvPr/>
          </p:nvSpPr>
          <p:spPr>
            <a:xfrm>
              <a:off x="2096447" y="3376118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91" y="31765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FF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9" name="object 429"/>
            <p:cNvSpPr/>
            <p:nvPr/>
          </p:nvSpPr>
          <p:spPr>
            <a:xfrm>
              <a:off x="2282974" y="3376118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6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60" y="31765"/>
                  </a:lnTo>
                  <a:lnTo>
                    <a:pt x="189560" y="0"/>
                  </a:lnTo>
                  <a:close/>
                </a:path>
              </a:pathLst>
            </a:custGeom>
            <a:solidFill>
              <a:srgbClr val="F9FA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0" name="object 430"/>
            <p:cNvSpPr/>
            <p:nvPr/>
          </p:nvSpPr>
          <p:spPr>
            <a:xfrm>
              <a:off x="2469470" y="3376118"/>
              <a:ext cx="40005" cy="32384"/>
            </a:xfrm>
            <a:custGeom>
              <a:avLst/>
              <a:gdLst/>
              <a:ahLst/>
              <a:cxnLst/>
              <a:rect l="l" t="t" r="r" b="b"/>
              <a:pathLst>
                <a:path w="40005" h="32385">
                  <a:moveTo>
                    <a:pt x="39689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6318" y="31765"/>
                  </a:lnTo>
                  <a:lnTo>
                    <a:pt x="39689" y="0"/>
                  </a:lnTo>
                  <a:close/>
                </a:path>
              </a:pathLst>
            </a:custGeom>
            <a:solidFill>
              <a:srgbClr val="FAFC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1" name="object 431"/>
            <p:cNvSpPr/>
            <p:nvPr/>
          </p:nvSpPr>
          <p:spPr>
            <a:xfrm>
              <a:off x="929640" y="3404564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2" name="object 432"/>
            <p:cNvSpPr/>
            <p:nvPr/>
          </p:nvSpPr>
          <p:spPr>
            <a:xfrm>
              <a:off x="939948" y="3404564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85A6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3" name="object 433"/>
            <p:cNvSpPr/>
            <p:nvPr/>
          </p:nvSpPr>
          <p:spPr>
            <a:xfrm>
              <a:off x="1132855" y="3404564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85A6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4" name="object 434"/>
            <p:cNvSpPr/>
            <p:nvPr/>
          </p:nvSpPr>
          <p:spPr>
            <a:xfrm>
              <a:off x="1325536" y="3404564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97B3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5" name="object 435"/>
            <p:cNvSpPr/>
            <p:nvPr/>
          </p:nvSpPr>
          <p:spPr>
            <a:xfrm>
              <a:off x="1518193" y="3404564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6005" y="31765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9CB7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6" name="object 436"/>
            <p:cNvSpPr/>
            <p:nvPr/>
          </p:nvSpPr>
          <p:spPr>
            <a:xfrm>
              <a:off x="1711102" y="340456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752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52" y="31765"/>
                  </a:lnTo>
                  <a:lnTo>
                    <a:pt x="195752" y="0"/>
                  </a:lnTo>
                  <a:close/>
                </a:path>
              </a:pathLst>
            </a:custGeom>
            <a:solidFill>
              <a:srgbClr val="9EB8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7" name="object 437"/>
            <p:cNvSpPr/>
            <p:nvPr/>
          </p:nvSpPr>
          <p:spPr>
            <a:xfrm>
              <a:off x="1903790" y="340456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A1BA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8" name="object 438"/>
            <p:cNvSpPr/>
            <p:nvPr/>
          </p:nvSpPr>
          <p:spPr>
            <a:xfrm>
              <a:off x="2096447" y="3404565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91" y="31765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FFFB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9" name="object 439"/>
            <p:cNvSpPr/>
            <p:nvPr/>
          </p:nvSpPr>
          <p:spPr>
            <a:xfrm>
              <a:off x="2282964" y="3404145"/>
              <a:ext cx="189865" cy="31750"/>
            </a:xfrm>
            <a:custGeom>
              <a:avLst/>
              <a:gdLst/>
              <a:ahLst/>
              <a:cxnLst/>
              <a:rect l="l" t="t" r="r" b="b"/>
              <a:pathLst>
                <a:path w="189864" h="31750">
                  <a:moveTo>
                    <a:pt x="189560" y="0"/>
                  </a:moveTo>
                  <a:lnTo>
                    <a:pt x="0" y="0"/>
                  </a:lnTo>
                  <a:lnTo>
                    <a:pt x="0" y="21590"/>
                  </a:lnTo>
                  <a:lnTo>
                    <a:pt x="0" y="31750"/>
                  </a:lnTo>
                  <a:lnTo>
                    <a:pt x="185953" y="31750"/>
                  </a:lnTo>
                  <a:lnTo>
                    <a:pt x="185953" y="21590"/>
                  </a:lnTo>
                  <a:lnTo>
                    <a:pt x="189560" y="21590"/>
                  </a:lnTo>
                  <a:lnTo>
                    <a:pt x="189560" y="0"/>
                  </a:lnTo>
                  <a:close/>
                </a:path>
              </a:pathLst>
            </a:custGeom>
            <a:solidFill>
              <a:srgbClr val="F4F8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0" name="object 440"/>
            <p:cNvSpPr/>
            <p:nvPr/>
          </p:nvSpPr>
          <p:spPr>
            <a:xfrm>
              <a:off x="2469470" y="3404565"/>
              <a:ext cx="19050" cy="26034"/>
            </a:xfrm>
            <a:custGeom>
              <a:avLst/>
              <a:gdLst/>
              <a:ahLst/>
              <a:cxnLst/>
              <a:rect l="l" t="t" r="r" b="b"/>
              <a:pathLst>
                <a:path w="19050" h="26035">
                  <a:moveTo>
                    <a:pt x="18760" y="0"/>
                  </a:moveTo>
                  <a:lnTo>
                    <a:pt x="0" y="0"/>
                  </a:lnTo>
                  <a:lnTo>
                    <a:pt x="0" y="25498"/>
                  </a:lnTo>
                  <a:lnTo>
                    <a:pt x="18760" y="0"/>
                  </a:lnTo>
                  <a:close/>
                </a:path>
              </a:pathLst>
            </a:custGeom>
            <a:solidFill>
              <a:srgbClr val="FFFB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1" name="object 441"/>
            <p:cNvSpPr/>
            <p:nvPr/>
          </p:nvSpPr>
          <p:spPr>
            <a:xfrm>
              <a:off x="929640" y="3433011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2" name="object 442"/>
            <p:cNvSpPr/>
            <p:nvPr/>
          </p:nvSpPr>
          <p:spPr>
            <a:xfrm>
              <a:off x="939948" y="343301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86A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3" name="object 443"/>
            <p:cNvSpPr/>
            <p:nvPr/>
          </p:nvSpPr>
          <p:spPr>
            <a:xfrm>
              <a:off x="1132855" y="343301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7C9F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4" name="object 444"/>
            <p:cNvSpPr/>
            <p:nvPr/>
          </p:nvSpPr>
          <p:spPr>
            <a:xfrm>
              <a:off x="1325536" y="343301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84A4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5" name="object 445"/>
            <p:cNvSpPr/>
            <p:nvPr/>
          </p:nvSpPr>
          <p:spPr>
            <a:xfrm>
              <a:off x="1518193" y="343301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6005" y="31765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A9C0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6" name="object 446"/>
            <p:cNvSpPr/>
            <p:nvPr/>
          </p:nvSpPr>
          <p:spPr>
            <a:xfrm>
              <a:off x="1711102" y="343301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752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52" y="31765"/>
                  </a:lnTo>
                  <a:lnTo>
                    <a:pt x="195752" y="0"/>
                  </a:lnTo>
                  <a:close/>
                </a:path>
              </a:pathLst>
            </a:custGeom>
            <a:solidFill>
              <a:srgbClr val="A0B99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7" name="object 447"/>
            <p:cNvSpPr/>
            <p:nvPr/>
          </p:nvSpPr>
          <p:spPr>
            <a:xfrm>
              <a:off x="1903790" y="343301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B1C6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8" name="object 448"/>
            <p:cNvSpPr/>
            <p:nvPr/>
          </p:nvSpPr>
          <p:spPr>
            <a:xfrm>
              <a:off x="2096447" y="3433011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91" y="31765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FF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9" name="object 449"/>
            <p:cNvSpPr/>
            <p:nvPr/>
          </p:nvSpPr>
          <p:spPr>
            <a:xfrm>
              <a:off x="2282974" y="3433011"/>
              <a:ext cx="184785" cy="32384"/>
            </a:xfrm>
            <a:custGeom>
              <a:avLst/>
              <a:gdLst/>
              <a:ahLst/>
              <a:cxnLst/>
              <a:rect l="l" t="t" r="r" b="b"/>
              <a:pathLst>
                <a:path w="184785" h="32385">
                  <a:moveTo>
                    <a:pt x="1843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60955" y="31765"/>
                  </a:lnTo>
                  <a:lnTo>
                    <a:pt x="184326" y="0"/>
                  </a:lnTo>
                  <a:close/>
                </a:path>
              </a:pathLst>
            </a:custGeom>
            <a:solidFill>
              <a:srgbClr val="FDD2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0" name="object 450"/>
            <p:cNvSpPr/>
            <p:nvPr/>
          </p:nvSpPr>
          <p:spPr>
            <a:xfrm>
              <a:off x="929640" y="3461458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1" name="object 451"/>
            <p:cNvSpPr/>
            <p:nvPr/>
          </p:nvSpPr>
          <p:spPr>
            <a:xfrm>
              <a:off x="939948" y="346145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BACE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2" name="object 452"/>
            <p:cNvSpPr/>
            <p:nvPr/>
          </p:nvSpPr>
          <p:spPr>
            <a:xfrm>
              <a:off x="1132855" y="346145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92A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3" name="object 453"/>
            <p:cNvSpPr/>
            <p:nvPr/>
          </p:nvSpPr>
          <p:spPr>
            <a:xfrm>
              <a:off x="1325536" y="346145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86A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4" name="object 454"/>
            <p:cNvSpPr/>
            <p:nvPr/>
          </p:nvSpPr>
          <p:spPr>
            <a:xfrm>
              <a:off x="1518193" y="346145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6005" y="31765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9EB8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5" name="object 455"/>
            <p:cNvSpPr/>
            <p:nvPr/>
          </p:nvSpPr>
          <p:spPr>
            <a:xfrm>
              <a:off x="1711102" y="346145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752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52" y="31765"/>
                  </a:lnTo>
                  <a:lnTo>
                    <a:pt x="195752" y="0"/>
                  </a:lnTo>
                  <a:close/>
                </a:path>
              </a:pathLst>
            </a:custGeom>
            <a:solidFill>
              <a:srgbClr val="93B0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6" name="object 456"/>
            <p:cNvSpPr/>
            <p:nvPr/>
          </p:nvSpPr>
          <p:spPr>
            <a:xfrm>
              <a:off x="1903790" y="346145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80A0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7" name="object 457"/>
            <p:cNvSpPr/>
            <p:nvPr/>
          </p:nvSpPr>
          <p:spPr>
            <a:xfrm>
              <a:off x="2096447" y="3461458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91" y="31765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FAFC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8" name="object 458"/>
            <p:cNvSpPr/>
            <p:nvPr/>
          </p:nvSpPr>
          <p:spPr>
            <a:xfrm>
              <a:off x="2282974" y="3461458"/>
              <a:ext cx="163830" cy="32384"/>
            </a:xfrm>
            <a:custGeom>
              <a:avLst/>
              <a:gdLst/>
              <a:ahLst/>
              <a:cxnLst/>
              <a:rect l="l" t="t" r="r" b="b"/>
              <a:pathLst>
                <a:path w="163830" h="32385">
                  <a:moveTo>
                    <a:pt x="163397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40025" y="31765"/>
                  </a:lnTo>
                  <a:lnTo>
                    <a:pt x="163397" y="0"/>
                  </a:lnTo>
                  <a:close/>
                </a:path>
              </a:pathLst>
            </a:custGeom>
            <a:solidFill>
              <a:srgbClr val="F3F5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9" name="object 459"/>
            <p:cNvSpPr/>
            <p:nvPr/>
          </p:nvSpPr>
          <p:spPr>
            <a:xfrm>
              <a:off x="929640" y="3489905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0" name="object 460"/>
            <p:cNvSpPr/>
            <p:nvPr/>
          </p:nvSpPr>
          <p:spPr>
            <a:xfrm>
              <a:off x="939948" y="348990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9AB6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1" name="object 461"/>
            <p:cNvSpPr/>
            <p:nvPr/>
          </p:nvSpPr>
          <p:spPr>
            <a:xfrm>
              <a:off x="1132855" y="348990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91AD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2" name="object 462"/>
            <p:cNvSpPr/>
            <p:nvPr/>
          </p:nvSpPr>
          <p:spPr>
            <a:xfrm>
              <a:off x="1325536" y="348990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96B3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3" name="object 463"/>
            <p:cNvSpPr/>
            <p:nvPr/>
          </p:nvSpPr>
          <p:spPr>
            <a:xfrm>
              <a:off x="1518193" y="348990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6005" y="31765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92AE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4" name="object 464"/>
            <p:cNvSpPr/>
            <p:nvPr/>
          </p:nvSpPr>
          <p:spPr>
            <a:xfrm>
              <a:off x="1711102" y="348990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752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52" y="31765"/>
                  </a:lnTo>
                  <a:lnTo>
                    <a:pt x="195752" y="0"/>
                  </a:lnTo>
                  <a:close/>
                </a:path>
              </a:pathLst>
            </a:custGeom>
            <a:solidFill>
              <a:srgbClr val="9EB8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5" name="object 465"/>
            <p:cNvSpPr/>
            <p:nvPr/>
          </p:nvSpPr>
          <p:spPr>
            <a:xfrm>
              <a:off x="1903790" y="348990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9DB7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6" name="object 466"/>
            <p:cNvSpPr/>
            <p:nvPr/>
          </p:nvSpPr>
          <p:spPr>
            <a:xfrm>
              <a:off x="2096447" y="3489905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91" y="31765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FFFD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7" name="object 467"/>
            <p:cNvSpPr/>
            <p:nvPr/>
          </p:nvSpPr>
          <p:spPr>
            <a:xfrm>
              <a:off x="2282974" y="3489905"/>
              <a:ext cx="142875" cy="32384"/>
            </a:xfrm>
            <a:custGeom>
              <a:avLst/>
              <a:gdLst/>
              <a:ahLst/>
              <a:cxnLst/>
              <a:rect l="l" t="t" r="r" b="b"/>
              <a:pathLst>
                <a:path w="142875" h="32385">
                  <a:moveTo>
                    <a:pt x="142467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19096" y="31765"/>
                  </a:lnTo>
                  <a:lnTo>
                    <a:pt x="142467" y="0"/>
                  </a:lnTo>
                  <a:close/>
                </a:path>
              </a:pathLst>
            </a:custGeom>
            <a:solidFill>
              <a:srgbClr val="DEE7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8" name="object 468"/>
            <p:cNvSpPr/>
            <p:nvPr/>
          </p:nvSpPr>
          <p:spPr>
            <a:xfrm>
              <a:off x="929640" y="3518352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3626" y="31797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9" name="object 469"/>
            <p:cNvSpPr/>
            <p:nvPr/>
          </p:nvSpPr>
          <p:spPr>
            <a:xfrm>
              <a:off x="939948" y="3518352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990" y="31797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95B1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0" name="object 470"/>
            <p:cNvSpPr/>
            <p:nvPr/>
          </p:nvSpPr>
          <p:spPr>
            <a:xfrm>
              <a:off x="1132855" y="3518352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746" y="31797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85A4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1" name="object 471"/>
            <p:cNvSpPr/>
            <p:nvPr/>
          </p:nvSpPr>
          <p:spPr>
            <a:xfrm>
              <a:off x="1325536" y="3518352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973" y="31797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A4BD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2" name="object 472"/>
            <p:cNvSpPr/>
            <p:nvPr/>
          </p:nvSpPr>
          <p:spPr>
            <a:xfrm>
              <a:off x="1518193" y="3518352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6005" y="31797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8EAC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3" name="object 473"/>
            <p:cNvSpPr/>
            <p:nvPr/>
          </p:nvSpPr>
          <p:spPr>
            <a:xfrm>
              <a:off x="1711102" y="3518352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752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752" y="31797"/>
                  </a:lnTo>
                  <a:lnTo>
                    <a:pt x="195752" y="0"/>
                  </a:lnTo>
                  <a:close/>
                </a:path>
              </a:pathLst>
            </a:custGeom>
            <a:solidFill>
              <a:srgbClr val="A9C0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4" name="object 474"/>
            <p:cNvSpPr/>
            <p:nvPr/>
          </p:nvSpPr>
          <p:spPr>
            <a:xfrm>
              <a:off x="1903790" y="3518352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973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973" y="31797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9FB8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5" name="object 475"/>
            <p:cNvSpPr/>
            <p:nvPr/>
          </p:nvSpPr>
          <p:spPr>
            <a:xfrm>
              <a:off x="2096447" y="3518352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89591" y="31797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FF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6" name="object 476"/>
            <p:cNvSpPr/>
            <p:nvPr/>
          </p:nvSpPr>
          <p:spPr>
            <a:xfrm>
              <a:off x="2282974" y="3518352"/>
              <a:ext cx="121920" cy="32384"/>
            </a:xfrm>
            <a:custGeom>
              <a:avLst/>
              <a:gdLst/>
              <a:ahLst/>
              <a:cxnLst/>
              <a:rect l="l" t="t" r="r" b="b"/>
              <a:pathLst>
                <a:path w="121919" h="32385">
                  <a:moveTo>
                    <a:pt x="121538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98143" y="31797"/>
                  </a:lnTo>
                  <a:lnTo>
                    <a:pt x="121538" y="0"/>
                  </a:lnTo>
                  <a:close/>
                </a:path>
              </a:pathLst>
            </a:custGeom>
            <a:solidFill>
              <a:srgbClr val="FF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7" name="object 477"/>
            <p:cNvSpPr/>
            <p:nvPr/>
          </p:nvSpPr>
          <p:spPr>
            <a:xfrm>
              <a:off x="929640" y="3546831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8" name="object 478"/>
            <p:cNvSpPr/>
            <p:nvPr/>
          </p:nvSpPr>
          <p:spPr>
            <a:xfrm>
              <a:off x="939948" y="354683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81A0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9" name="object 479"/>
            <p:cNvSpPr/>
            <p:nvPr/>
          </p:nvSpPr>
          <p:spPr>
            <a:xfrm>
              <a:off x="1132855" y="354683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85A6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0" name="object 480"/>
            <p:cNvSpPr/>
            <p:nvPr/>
          </p:nvSpPr>
          <p:spPr>
            <a:xfrm>
              <a:off x="1325536" y="354683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83A3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1" name="object 481"/>
            <p:cNvSpPr/>
            <p:nvPr/>
          </p:nvSpPr>
          <p:spPr>
            <a:xfrm>
              <a:off x="1518193" y="354683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6005" y="31765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A9C1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2" name="object 482"/>
            <p:cNvSpPr/>
            <p:nvPr/>
          </p:nvSpPr>
          <p:spPr>
            <a:xfrm>
              <a:off x="1711102" y="354683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752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52" y="31765"/>
                  </a:lnTo>
                  <a:lnTo>
                    <a:pt x="195752" y="0"/>
                  </a:lnTo>
                  <a:close/>
                </a:path>
              </a:pathLst>
            </a:custGeom>
            <a:solidFill>
              <a:srgbClr val="AFC5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3" name="object 483"/>
            <p:cNvSpPr/>
            <p:nvPr/>
          </p:nvSpPr>
          <p:spPr>
            <a:xfrm>
              <a:off x="1903790" y="354683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B7C9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4" name="object 484"/>
            <p:cNvSpPr/>
            <p:nvPr/>
          </p:nvSpPr>
          <p:spPr>
            <a:xfrm>
              <a:off x="2096447" y="3546831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91" y="31765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FF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5" name="object 485"/>
            <p:cNvSpPr/>
            <p:nvPr/>
          </p:nvSpPr>
          <p:spPr>
            <a:xfrm>
              <a:off x="2282974" y="3546831"/>
              <a:ext cx="100965" cy="32384"/>
            </a:xfrm>
            <a:custGeom>
              <a:avLst/>
              <a:gdLst/>
              <a:ahLst/>
              <a:cxnLst/>
              <a:rect l="l" t="t" r="r" b="b"/>
              <a:pathLst>
                <a:path w="100964" h="32385">
                  <a:moveTo>
                    <a:pt x="10058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77214" y="31765"/>
                  </a:lnTo>
                  <a:lnTo>
                    <a:pt x="100585" y="0"/>
                  </a:lnTo>
                  <a:close/>
                </a:path>
              </a:pathLst>
            </a:custGeom>
            <a:solidFill>
              <a:srgbClr val="FDC0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6" name="object 486"/>
            <p:cNvSpPr/>
            <p:nvPr/>
          </p:nvSpPr>
          <p:spPr>
            <a:xfrm>
              <a:off x="929640" y="3575278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7" name="object 487"/>
            <p:cNvSpPr/>
            <p:nvPr/>
          </p:nvSpPr>
          <p:spPr>
            <a:xfrm>
              <a:off x="939948" y="357527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9AB6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8" name="object 488"/>
            <p:cNvSpPr/>
            <p:nvPr/>
          </p:nvSpPr>
          <p:spPr>
            <a:xfrm>
              <a:off x="1132855" y="357527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74995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9" name="object 489"/>
            <p:cNvSpPr/>
            <p:nvPr/>
          </p:nvSpPr>
          <p:spPr>
            <a:xfrm>
              <a:off x="1325536" y="357527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92AF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0" name="object 490"/>
            <p:cNvSpPr/>
            <p:nvPr/>
          </p:nvSpPr>
          <p:spPr>
            <a:xfrm>
              <a:off x="1518193" y="357527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6005" y="31765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A3BB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1" name="object 491"/>
            <p:cNvSpPr/>
            <p:nvPr/>
          </p:nvSpPr>
          <p:spPr>
            <a:xfrm>
              <a:off x="1711102" y="357527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752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52" y="31765"/>
                  </a:lnTo>
                  <a:lnTo>
                    <a:pt x="195752" y="0"/>
                  </a:lnTo>
                  <a:close/>
                </a:path>
              </a:pathLst>
            </a:custGeom>
            <a:solidFill>
              <a:srgbClr val="A0BA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2" name="object 492"/>
            <p:cNvSpPr/>
            <p:nvPr/>
          </p:nvSpPr>
          <p:spPr>
            <a:xfrm>
              <a:off x="1903790" y="357527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B1C6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3" name="object 493"/>
            <p:cNvSpPr/>
            <p:nvPr/>
          </p:nvSpPr>
          <p:spPr>
            <a:xfrm>
              <a:off x="2096447" y="3575278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91" y="31765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FFFB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4" name="object 494"/>
            <p:cNvSpPr/>
            <p:nvPr/>
          </p:nvSpPr>
          <p:spPr>
            <a:xfrm>
              <a:off x="2282974" y="3575278"/>
              <a:ext cx="80010" cy="32384"/>
            </a:xfrm>
            <a:custGeom>
              <a:avLst/>
              <a:gdLst/>
              <a:ahLst/>
              <a:cxnLst/>
              <a:rect l="l" t="t" r="r" b="b"/>
              <a:pathLst>
                <a:path w="80010" h="32385">
                  <a:moveTo>
                    <a:pt x="7965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56284" y="31765"/>
                  </a:lnTo>
                  <a:lnTo>
                    <a:pt x="79656" y="0"/>
                  </a:lnTo>
                  <a:close/>
                </a:path>
              </a:pathLst>
            </a:custGeom>
            <a:solidFill>
              <a:srgbClr val="FD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5" name="object 495"/>
            <p:cNvSpPr/>
            <p:nvPr/>
          </p:nvSpPr>
          <p:spPr>
            <a:xfrm>
              <a:off x="929640" y="3603725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6" name="object 496"/>
            <p:cNvSpPr/>
            <p:nvPr/>
          </p:nvSpPr>
          <p:spPr>
            <a:xfrm>
              <a:off x="939948" y="360372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9FB8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7" name="object 497"/>
            <p:cNvSpPr/>
            <p:nvPr/>
          </p:nvSpPr>
          <p:spPr>
            <a:xfrm>
              <a:off x="1132855" y="360372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81A0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8" name="object 498"/>
            <p:cNvSpPr/>
            <p:nvPr/>
          </p:nvSpPr>
          <p:spPr>
            <a:xfrm>
              <a:off x="1325536" y="360372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89A9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9" name="object 499"/>
            <p:cNvSpPr/>
            <p:nvPr/>
          </p:nvSpPr>
          <p:spPr>
            <a:xfrm>
              <a:off x="1518193" y="360372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6005" y="31765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BACE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0" name="object 500"/>
            <p:cNvSpPr/>
            <p:nvPr/>
          </p:nvSpPr>
          <p:spPr>
            <a:xfrm>
              <a:off x="1711102" y="360372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752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52" y="31765"/>
                  </a:lnTo>
                  <a:lnTo>
                    <a:pt x="195752" y="0"/>
                  </a:lnTo>
                  <a:close/>
                </a:path>
              </a:pathLst>
            </a:custGeom>
            <a:solidFill>
              <a:srgbClr val="A0B9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1" name="object 501"/>
            <p:cNvSpPr/>
            <p:nvPr/>
          </p:nvSpPr>
          <p:spPr>
            <a:xfrm>
              <a:off x="1903790" y="360372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96B3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2" name="object 502"/>
            <p:cNvSpPr/>
            <p:nvPr/>
          </p:nvSpPr>
          <p:spPr>
            <a:xfrm>
              <a:off x="2096447" y="3603725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91" y="31765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FFFB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3" name="object 503"/>
            <p:cNvSpPr/>
            <p:nvPr/>
          </p:nvSpPr>
          <p:spPr>
            <a:xfrm>
              <a:off x="2282974" y="3603725"/>
              <a:ext cx="59055" cy="32384"/>
            </a:xfrm>
            <a:custGeom>
              <a:avLst/>
              <a:gdLst/>
              <a:ahLst/>
              <a:cxnLst/>
              <a:rect l="l" t="t" r="r" b="b"/>
              <a:pathLst>
                <a:path w="59055" h="32385">
                  <a:moveTo>
                    <a:pt x="587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35355" y="31765"/>
                  </a:lnTo>
                  <a:lnTo>
                    <a:pt x="58726" y="0"/>
                  </a:lnTo>
                  <a:close/>
                </a:path>
              </a:pathLst>
            </a:custGeom>
            <a:solidFill>
              <a:srgbClr val="E7EDE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4" name="object 504"/>
            <p:cNvSpPr/>
            <p:nvPr/>
          </p:nvSpPr>
          <p:spPr>
            <a:xfrm>
              <a:off x="929640" y="3632171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5" name="object 505"/>
            <p:cNvSpPr/>
            <p:nvPr/>
          </p:nvSpPr>
          <p:spPr>
            <a:xfrm>
              <a:off x="939948" y="363217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86A7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6" name="object 506"/>
            <p:cNvSpPr/>
            <p:nvPr/>
          </p:nvSpPr>
          <p:spPr>
            <a:xfrm>
              <a:off x="1132855" y="363217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86A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7" name="object 507"/>
            <p:cNvSpPr/>
            <p:nvPr/>
          </p:nvSpPr>
          <p:spPr>
            <a:xfrm>
              <a:off x="1325536" y="363217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84A4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8" name="object 508"/>
            <p:cNvSpPr/>
            <p:nvPr/>
          </p:nvSpPr>
          <p:spPr>
            <a:xfrm>
              <a:off x="1518193" y="363217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6005" y="31765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ADC3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9" name="object 509"/>
            <p:cNvSpPr/>
            <p:nvPr/>
          </p:nvSpPr>
          <p:spPr>
            <a:xfrm>
              <a:off x="1711102" y="363217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752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52" y="31765"/>
                  </a:lnTo>
                  <a:lnTo>
                    <a:pt x="195752" y="0"/>
                  </a:lnTo>
                  <a:close/>
                </a:path>
              </a:pathLst>
            </a:custGeom>
            <a:solidFill>
              <a:srgbClr val="B8CA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0" name="object 510"/>
            <p:cNvSpPr/>
            <p:nvPr/>
          </p:nvSpPr>
          <p:spPr>
            <a:xfrm>
              <a:off x="1903790" y="3632172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ADC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1" name="object 511"/>
            <p:cNvSpPr/>
            <p:nvPr/>
          </p:nvSpPr>
          <p:spPr>
            <a:xfrm>
              <a:off x="2096447" y="3632172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9591" y="31765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FFF7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2" name="object 512"/>
            <p:cNvSpPr/>
            <p:nvPr/>
          </p:nvSpPr>
          <p:spPr>
            <a:xfrm>
              <a:off x="2282974" y="3632171"/>
              <a:ext cx="38100" cy="32384"/>
            </a:xfrm>
            <a:custGeom>
              <a:avLst/>
              <a:gdLst/>
              <a:ahLst/>
              <a:cxnLst/>
              <a:rect l="l" t="t" r="r" b="b"/>
              <a:pathLst>
                <a:path w="38100" h="32385">
                  <a:moveTo>
                    <a:pt x="37797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4426" y="31765"/>
                  </a:lnTo>
                  <a:lnTo>
                    <a:pt x="37797" y="0"/>
                  </a:lnTo>
                  <a:close/>
                </a:path>
              </a:pathLst>
            </a:custGeom>
            <a:solidFill>
              <a:srgbClr val="FDE8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3" name="object 513"/>
            <p:cNvSpPr/>
            <p:nvPr/>
          </p:nvSpPr>
          <p:spPr>
            <a:xfrm>
              <a:off x="929640" y="3660618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4" name="object 514"/>
            <p:cNvSpPr/>
            <p:nvPr/>
          </p:nvSpPr>
          <p:spPr>
            <a:xfrm>
              <a:off x="939948" y="366061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9FB9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5" name="object 515"/>
            <p:cNvSpPr/>
            <p:nvPr/>
          </p:nvSpPr>
          <p:spPr>
            <a:xfrm>
              <a:off x="1132855" y="366061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82A3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6" name="object 516"/>
            <p:cNvSpPr/>
            <p:nvPr/>
          </p:nvSpPr>
          <p:spPr>
            <a:xfrm>
              <a:off x="1325536" y="3660619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86A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7" name="object 517"/>
            <p:cNvSpPr/>
            <p:nvPr/>
          </p:nvSpPr>
          <p:spPr>
            <a:xfrm>
              <a:off x="1518193" y="3660619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6005" y="31765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ACC3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8" name="object 518"/>
            <p:cNvSpPr/>
            <p:nvPr/>
          </p:nvSpPr>
          <p:spPr>
            <a:xfrm>
              <a:off x="1711102" y="3660619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752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52" y="31765"/>
                  </a:lnTo>
                  <a:lnTo>
                    <a:pt x="195752" y="0"/>
                  </a:lnTo>
                  <a:close/>
                </a:path>
              </a:pathLst>
            </a:custGeom>
            <a:solidFill>
              <a:srgbClr val="A7BE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9" name="object 519"/>
            <p:cNvSpPr/>
            <p:nvPr/>
          </p:nvSpPr>
          <p:spPr>
            <a:xfrm>
              <a:off x="1903790" y="3660619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ADC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0" name="object 520"/>
            <p:cNvSpPr/>
            <p:nvPr/>
          </p:nvSpPr>
          <p:spPr>
            <a:xfrm>
              <a:off x="2096447" y="3660618"/>
              <a:ext cx="189865" cy="32384"/>
            </a:xfrm>
            <a:custGeom>
              <a:avLst/>
              <a:gdLst/>
              <a:ahLst/>
              <a:cxnLst/>
              <a:rect l="l" t="t" r="r" b="b"/>
              <a:pathLst>
                <a:path w="189864" h="32385">
                  <a:moveTo>
                    <a:pt x="18959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0024" y="31765"/>
                  </a:lnTo>
                  <a:lnTo>
                    <a:pt x="189591" y="18761"/>
                  </a:lnTo>
                  <a:lnTo>
                    <a:pt x="189591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1" name="object 521"/>
            <p:cNvSpPr/>
            <p:nvPr/>
          </p:nvSpPr>
          <p:spPr>
            <a:xfrm>
              <a:off x="2282974" y="3660619"/>
              <a:ext cx="17145" cy="23495"/>
            </a:xfrm>
            <a:custGeom>
              <a:avLst/>
              <a:gdLst/>
              <a:ahLst/>
              <a:cxnLst/>
              <a:rect l="l" t="t" r="r" b="b"/>
              <a:pathLst>
                <a:path w="17144" h="23495">
                  <a:moveTo>
                    <a:pt x="16867" y="0"/>
                  </a:moveTo>
                  <a:lnTo>
                    <a:pt x="0" y="0"/>
                  </a:lnTo>
                  <a:lnTo>
                    <a:pt x="0" y="22926"/>
                  </a:lnTo>
                  <a:lnTo>
                    <a:pt x="16867" y="0"/>
                  </a:lnTo>
                  <a:close/>
                </a:path>
              </a:pathLst>
            </a:custGeom>
            <a:solidFill>
              <a:srgbClr val="FDFF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2" name="object 522"/>
            <p:cNvSpPr/>
            <p:nvPr/>
          </p:nvSpPr>
          <p:spPr>
            <a:xfrm>
              <a:off x="929640" y="3689065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3626" y="31797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3" name="object 523"/>
            <p:cNvSpPr/>
            <p:nvPr/>
          </p:nvSpPr>
          <p:spPr>
            <a:xfrm>
              <a:off x="939948" y="368906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990" y="31797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88A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4" name="object 524"/>
            <p:cNvSpPr/>
            <p:nvPr/>
          </p:nvSpPr>
          <p:spPr>
            <a:xfrm>
              <a:off x="1132855" y="368906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746" y="31797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92AF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5" name="object 525"/>
            <p:cNvSpPr/>
            <p:nvPr/>
          </p:nvSpPr>
          <p:spPr>
            <a:xfrm>
              <a:off x="1325536" y="368906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973" y="31797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A6BD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6" name="object 526"/>
            <p:cNvSpPr/>
            <p:nvPr/>
          </p:nvSpPr>
          <p:spPr>
            <a:xfrm>
              <a:off x="1518193" y="368906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6005" y="31797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ADC3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7" name="object 527"/>
            <p:cNvSpPr/>
            <p:nvPr/>
          </p:nvSpPr>
          <p:spPr>
            <a:xfrm>
              <a:off x="1711102" y="368906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752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752" y="31797"/>
                  </a:lnTo>
                  <a:lnTo>
                    <a:pt x="195752" y="0"/>
                  </a:lnTo>
                  <a:close/>
                </a:path>
              </a:pathLst>
            </a:custGeom>
            <a:solidFill>
              <a:srgbClr val="A1BA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8" name="object 528"/>
            <p:cNvSpPr/>
            <p:nvPr/>
          </p:nvSpPr>
          <p:spPr>
            <a:xfrm>
              <a:off x="1903790" y="368906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973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973" y="31797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9EB8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9" name="object 529"/>
            <p:cNvSpPr/>
            <p:nvPr/>
          </p:nvSpPr>
          <p:spPr>
            <a:xfrm>
              <a:off x="2096447" y="3689065"/>
              <a:ext cx="182880" cy="32384"/>
            </a:xfrm>
            <a:custGeom>
              <a:avLst/>
              <a:gdLst/>
              <a:ahLst/>
              <a:cxnLst/>
              <a:rect l="l" t="t" r="r" b="b"/>
              <a:pathLst>
                <a:path w="182880" h="32385">
                  <a:moveTo>
                    <a:pt x="182465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59071" y="31797"/>
                  </a:lnTo>
                  <a:lnTo>
                    <a:pt x="182465" y="0"/>
                  </a:lnTo>
                  <a:close/>
                </a:path>
              </a:pathLst>
            </a:custGeom>
            <a:solidFill>
              <a:srgbClr val="E2EA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0" name="object 530"/>
            <p:cNvSpPr/>
            <p:nvPr/>
          </p:nvSpPr>
          <p:spPr>
            <a:xfrm>
              <a:off x="929640" y="3717544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1" name="object 531"/>
            <p:cNvSpPr/>
            <p:nvPr/>
          </p:nvSpPr>
          <p:spPr>
            <a:xfrm>
              <a:off x="939948" y="3717544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94B1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2" name="object 532"/>
            <p:cNvSpPr/>
            <p:nvPr/>
          </p:nvSpPr>
          <p:spPr>
            <a:xfrm>
              <a:off x="1132855" y="3717544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91AE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3" name="object 533"/>
            <p:cNvSpPr/>
            <p:nvPr/>
          </p:nvSpPr>
          <p:spPr>
            <a:xfrm>
              <a:off x="1325536" y="3717544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9AB6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4" name="object 534"/>
            <p:cNvSpPr/>
            <p:nvPr/>
          </p:nvSpPr>
          <p:spPr>
            <a:xfrm>
              <a:off x="1518193" y="3717544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6005" y="31765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A1BA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5" name="object 535"/>
            <p:cNvSpPr/>
            <p:nvPr/>
          </p:nvSpPr>
          <p:spPr>
            <a:xfrm>
              <a:off x="1711102" y="3717544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752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52" y="31765"/>
                  </a:lnTo>
                  <a:lnTo>
                    <a:pt x="195752" y="0"/>
                  </a:lnTo>
                  <a:close/>
                </a:path>
              </a:pathLst>
            </a:custGeom>
            <a:solidFill>
              <a:srgbClr val="A8C0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6" name="object 536"/>
            <p:cNvSpPr/>
            <p:nvPr/>
          </p:nvSpPr>
          <p:spPr>
            <a:xfrm>
              <a:off x="1903790" y="3717544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A9C1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7" name="object 537"/>
            <p:cNvSpPr/>
            <p:nvPr/>
          </p:nvSpPr>
          <p:spPr>
            <a:xfrm>
              <a:off x="2096447" y="3717544"/>
              <a:ext cx="161925" cy="32384"/>
            </a:xfrm>
            <a:custGeom>
              <a:avLst/>
              <a:gdLst/>
              <a:ahLst/>
              <a:cxnLst/>
              <a:rect l="l" t="t" r="r" b="b"/>
              <a:pathLst>
                <a:path w="161925" h="32385">
                  <a:moveTo>
                    <a:pt x="16151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8142" y="31765"/>
                  </a:lnTo>
                  <a:lnTo>
                    <a:pt x="161513" y="0"/>
                  </a:lnTo>
                  <a:close/>
                </a:path>
              </a:pathLst>
            </a:custGeom>
            <a:solidFill>
              <a:srgbClr val="FCFD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8" name="object 538"/>
            <p:cNvSpPr/>
            <p:nvPr/>
          </p:nvSpPr>
          <p:spPr>
            <a:xfrm>
              <a:off x="929640" y="3745991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9" name="object 539"/>
            <p:cNvSpPr/>
            <p:nvPr/>
          </p:nvSpPr>
          <p:spPr>
            <a:xfrm>
              <a:off x="939948" y="374599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9DB7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0" name="object 540"/>
            <p:cNvSpPr/>
            <p:nvPr/>
          </p:nvSpPr>
          <p:spPr>
            <a:xfrm>
              <a:off x="1132855" y="374599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90AD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1" name="object 541"/>
            <p:cNvSpPr/>
            <p:nvPr/>
          </p:nvSpPr>
          <p:spPr>
            <a:xfrm>
              <a:off x="1325536" y="374599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A8C0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2" name="object 542"/>
            <p:cNvSpPr/>
            <p:nvPr/>
          </p:nvSpPr>
          <p:spPr>
            <a:xfrm>
              <a:off x="1518193" y="374599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6005" y="31765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A6BE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3" name="object 543"/>
            <p:cNvSpPr/>
            <p:nvPr/>
          </p:nvSpPr>
          <p:spPr>
            <a:xfrm>
              <a:off x="1711102" y="374599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752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52" y="31765"/>
                  </a:lnTo>
                  <a:lnTo>
                    <a:pt x="195752" y="0"/>
                  </a:lnTo>
                  <a:close/>
                </a:path>
              </a:pathLst>
            </a:custGeom>
            <a:solidFill>
              <a:srgbClr val="A4BD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4" name="object 544"/>
            <p:cNvSpPr/>
            <p:nvPr/>
          </p:nvSpPr>
          <p:spPr>
            <a:xfrm>
              <a:off x="1903790" y="374599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A1BA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5" name="object 545"/>
            <p:cNvSpPr/>
            <p:nvPr/>
          </p:nvSpPr>
          <p:spPr>
            <a:xfrm>
              <a:off x="2096447" y="3745991"/>
              <a:ext cx="140970" cy="32384"/>
            </a:xfrm>
            <a:custGeom>
              <a:avLst/>
              <a:gdLst/>
              <a:ahLst/>
              <a:cxnLst/>
              <a:rect l="l" t="t" r="r" b="b"/>
              <a:pathLst>
                <a:path w="140969" h="32385">
                  <a:moveTo>
                    <a:pt x="14058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17212" y="31765"/>
                  </a:lnTo>
                  <a:lnTo>
                    <a:pt x="140583" y="0"/>
                  </a:lnTo>
                  <a:close/>
                </a:path>
              </a:pathLst>
            </a:custGeom>
            <a:solidFill>
              <a:srgbClr val="F8F9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6" name="object 546"/>
            <p:cNvSpPr/>
            <p:nvPr/>
          </p:nvSpPr>
          <p:spPr>
            <a:xfrm>
              <a:off x="929640" y="3774438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7" name="object 547"/>
            <p:cNvSpPr/>
            <p:nvPr/>
          </p:nvSpPr>
          <p:spPr>
            <a:xfrm>
              <a:off x="939948" y="377443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D3DF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8" name="object 548"/>
            <p:cNvSpPr/>
            <p:nvPr/>
          </p:nvSpPr>
          <p:spPr>
            <a:xfrm>
              <a:off x="1132855" y="377443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9FB8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9" name="object 549"/>
            <p:cNvSpPr/>
            <p:nvPr/>
          </p:nvSpPr>
          <p:spPr>
            <a:xfrm>
              <a:off x="1325536" y="377443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94B0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0" name="object 550"/>
            <p:cNvSpPr/>
            <p:nvPr/>
          </p:nvSpPr>
          <p:spPr>
            <a:xfrm>
              <a:off x="1518193" y="377443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6005" y="31765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9CB7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1" name="object 551"/>
            <p:cNvSpPr/>
            <p:nvPr/>
          </p:nvSpPr>
          <p:spPr>
            <a:xfrm>
              <a:off x="1711102" y="377443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752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52" y="31765"/>
                  </a:lnTo>
                  <a:lnTo>
                    <a:pt x="195752" y="0"/>
                  </a:lnTo>
                  <a:close/>
                </a:path>
              </a:pathLst>
            </a:custGeom>
            <a:solidFill>
              <a:srgbClr val="9EB8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2" name="object 552"/>
            <p:cNvSpPr/>
            <p:nvPr/>
          </p:nvSpPr>
          <p:spPr>
            <a:xfrm>
              <a:off x="1903790" y="377443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86A7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3" name="object 553"/>
            <p:cNvSpPr/>
            <p:nvPr/>
          </p:nvSpPr>
          <p:spPr>
            <a:xfrm>
              <a:off x="2096447" y="3774438"/>
              <a:ext cx="120014" cy="32384"/>
            </a:xfrm>
            <a:custGeom>
              <a:avLst/>
              <a:gdLst/>
              <a:ahLst/>
              <a:cxnLst/>
              <a:rect l="l" t="t" r="r" b="b"/>
              <a:pathLst>
                <a:path w="120014" h="32385">
                  <a:moveTo>
                    <a:pt x="119654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96283" y="31765"/>
                  </a:lnTo>
                  <a:lnTo>
                    <a:pt x="119654" y="0"/>
                  </a:lnTo>
                  <a:close/>
                </a:path>
              </a:pathLst>
            </a:custGeom>
            <a:solidFill>
              <a:srgbClr val="F8F9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4" name="object 554"/>
            <p:cNvSpPr/>
            <p:nvPr/>
          </p:nvSpPr>
          <p:spPr>
            <a:xfrm>
              <a:off x="929640" y="3802885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5" name="object 555"/>
            <p:cNvSpPr/>
            <p:nvPr/>
          </p:nvSpPr>
          <p:spPr>
            <a:xfrm>
              <a:off x="939948" y="380288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B7C9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6" name="object 556"/>
            <p:cNvSpPr/>
            <p:nvPr/>
          </p:nvSpPr>
          <p:spPr>
            <a:xfrm>
              <a:off x="1132855" y="380288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9AB6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7" name="object 557"/>
            <p:cNvSpPr/>
            <p:nvPr/>
          </p:nvSpPr>
          <p:spPr>
            <a:xfrm>
              <a:off x="1325536" y="380288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AAC1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8" name="object 558"/>
            <p:cNvSpPr/>
            <p:nvPr/>
          </p:nvSpPr>
          <p:spPr>
            <a:xfrm>
              <a:off x="1518193" y="380288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6005" y="31765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B9CE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9" name="object 559"/>
            <p:cNvSpPr/>
            <p:nvPr/>
          </p:nvSpPr>
          <p:spPr>
            <a:xfrm>
              <a:off x="1711102" y="380288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752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52" y="31765"/>
                  </a:lnTo>
                  <a:lnTo>
                    <a:pt x="195752" y="0"/>
                  </a:lnTo>
                  <a:close/>
                </a:path>
              </a:pathLst>
            </a:custGeom>
            <a:solidFill>
              <a:srgbClr val="81A2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0" name="object 560"/>
            <p:cNvSpPr/>
            <p:nvPr/>
          </p:nvSpPr>
          <p:spPr>
            <a:xfrm>
              <a:off x="1903790" y="380288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95B1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1" name="object 561"/>
            <p:cNvSpPr/>
            <p:nvPr/>
          </p:nvSpPr>
          <p:spPr>
            <a:xfrm>
              <a:off x="2096447" y="3802885"/>
              <a:ext cx="99060" cy="32384"/>
            </a:xfrm>
            <a:custGeom>
              <a:avLst/>
              <a:gdLst/>
              <a:ahLst/>
              <a:cxnLst/>
              <a:rect l="l" t="t" r="r" b="b"/>
              <a:pathLst>
                <a:path w="99060" h="32385">
                  <a:moveTo>
                    <a:pt x="98724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75353" y="31765"/>
                  </a:lnTo>
                  <a:lnTo>
                    <a:pt x="98724" y="0"/>
                  </a:lnTo>
                  <a:close/>
                </a:path>
              </a:pathLst>
            </a:custGeom>
            <a:solidFill>
              <a:srgbClr val="FFF7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2" name="object 562"/>
            <p:cNvSpPr/>
            <p:nvPr/>
          </p:nvSpPr>
          <p:spPr>
            <a:xfrm>
              <a:off x="929640" y="3831332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3" name="object 563"/>
            <p:cNvSpPr/>
            <p:nvPr/>
          </p:nvSpPr>
          <p:spPr>
            <a:xfrm>
              <a:off x="939948" y="3831332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87A7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4" name="object 564"/>
            <p:cNvSpPr/>
            <p:nvPr/>
          </p:nvSpPr>
          <p:spPr>
            <a:xfrm>
              <a:off x="1132855" y="3831332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84A4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5" name="object 565"/>
            <p:cNvSpPr/>
            <p:nvPr/>
          </p:nvSpPr>
          <p:spPr>
            <a:xfrm>
              <a:off x="1325536" y="3831332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87A8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6" name="object 566"/>
            <p:cNvSpPr/>
            <p:nvPr/>
          </p:nvSpPr>
          <p:spPr>
            <a:xfrm>
              <a:off x="1518193" y="3831332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6005" y="31765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ADC3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7" name="object 567"/>
            <p:cNvSpPr/>
            <p:nvPr/>
          </p:nvSpPr>
          <p:spPr>
            <a:xfrm>
              <a:off x="1711102" y="3831332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752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52" y="31765"/>
                  </a:lnTo>
                  <a:lnTo>
                    <a:pt x="195752" y="0"/>
                  </a:lnTo>
                  <a:close/>
                </a:path>
              </a:pathLst>
            </a:custGeom>
            <a:solidFill>
              <a:srgbClr val="C3D3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8" name="object 568"/>
            <p:cNvSpPr/>
            <p:nvPr/>
          </p:nvSpPr>
          <p:spPr>
            <a:xfrm>
              <a:off x="1903790" y="3831332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CAD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9" name="object 569"/>
            <p:cNvSpPr/>
            <p:nvPr/>
          </p:nvSpPr>
          <p:spPr>
            <a:xfrm>
              <a:off x="2096447" y="3831332"/>
              <a:ext cx="78105" cy="32384"/>
            </a:xfrm>
            <a:custGeom>
              <a:avLst/>
              <a:gdLst/>
              <a:ahLst/>
              <a:cxnLst/>
              <a:rect l="l" t="t" r="r" b="b"/>
              <a:pathLst>
                <a:path w="78105" h="32385">
                  <a:moveTo>
                    <a:pt x="7779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54424" y="31765"/>
                  </a:lnTo>
                  <a:lnTo>
                    <a:pt x="77795" y="0"/>
                  </a:lnTo>
                  <a:close/>
                </a:path>
              </a:pathLst>
            </a:custGeom>
            <a:solidFill>
              <a:srgbClr val="F4F6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0" name="object 570"/>
            <p:cNvSpPr/>
            <p:nvPr/>
          </p:nvSpPr>
          <p:spPr>
            <a:xfrm>
              <a:off x="929640" y="3859779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3626" y="31797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1" name="object 571"/>
            <p:cNvSpPr/>
            <p:nvPr/>
          </p:nvSpPr>
          <p:spPr>
            <a:xfrm>
              <a:off x="939948" y="3859779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990" y="31797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C8D7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2" name="object 572"/>
            <p:cNvSpPr/>
            <p:nvPr/>
          </p:nvSpPr>
          <p:spPr>
            <a:xfrm>
              <a:off x="1132855" y="3859779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746" y="31797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A8C0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3" name="object 573"/>
            <p:cNvSpPr/>
            <p:nvPr/>
          </p:nvSpPr>
          <p:spPr>
            <a:xfrm>
              <a:off x="1325536" y="3859779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973" y="31797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81A0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4" name="object 574"/>
            <p:cNvSpPr/>
            <p:nvPr/>
          </p:nvSpPr>
          <p:spPr>
            <a:xfrm>
              <a:off x="1518193" y="3859779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6005" y="31797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AEC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5" name="object 575"/>
            <p:cNvSpPr/>
            <p:nvPr/>
          </p:nvSpPr>
          <p:spPr>
            <a:xfrm>
              <a:off x="1711102" y="3859779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752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752" y="31797"/>
                  </a:lnTo>
                  <a:lnTo>
                    <a:pt x="195752" y="0"/>
                  </a:lnTo>
                  <a:close/>
                </a:path>
              </a:pathLst>
            </a:custGeom>
            <a:solidFill>
              <a:srgbClr val="ABC2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6" name="object 576"/>
            <p:cNvSpPr/>
            <p:nvPr/>
          </p:nvSpPr>
          <p:spPr>
            <a:xfrm>
              <a:off x="1903790" y="3859779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973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973" y="31797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87A8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7" name="object 577"/>
            <p:cNvSpPr/>
            <p:nvPr/>
          </p:nvSpPr>
          <p:spPr>
            <a:xfrm>
              <a:off x="2096447" y="3859779"/>
              <a:ext cx="57150" cy="32384"/>
            </a:xfrm>
            <a:custGeom>
              <a:avLst/>
              <a:gdLst/>
              <a:ahLst/>
              <a:cxnLst/>
              <a:rect l="l" t="t" r="r" b="b"/>
              <a:pathLst>
                <a:path w="57150" h="32385">
                  <a:moveTo>
                    <a:pt x="56866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33471" y="31797"/>
                  </a:lnTo>
                  <a:lnTo>
                    <a:pt x="56866" y="0"/>
                  </a:lnTo>
                  <a:close/>
                </a:path>
              </a:pathLst>
            </a:custGeom>
            <a:solidFill>
              <a:srgbClr val="F3F6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8" name="object 578"/>
            <p:cNvSpPr/>
            <p:nvPr/>
          </p:nvSpPr>
          <p:spPr>
            <a:xfrm>
              <a:off x="929640" y="3888257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9" name="object 579"/>
            <p:cNvSpPr/>
            <p:nvPr/>
          </p:nvSpPr>
          <p:spPr>
            <a:xfrm>
              <a:off x="939948" y="3888257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8DA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0" name="object 580"/>
            <p:cNvSpPr/>
            <p:nvPr/>
          </p:nvSpPr>
          <p:spPr>
            <a:xfrm>
              <a:off x="1132855" y="3888257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9DB8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1" name="object 581"/>
            <p:cNvSpPr/>
            <p:nvPr/>
          </p:nvSpPr>
          <p:spPr>
            <a:xfrm>
              <a:off x="1325536" y="3888257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9EB8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2" name="object 582"/>
            <p:cNvSpPr/>
            <p:nvPr/>
          </p:nvSpPr>
          <p:spPr>
            <a:xfrm>
              <a:off x="1518193" y="3888257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6005" y="31765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ABC2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3" name="object 583"/>
            <p:cNvSpPr/>
            <p:nvPr/>
          </p:nvSpPr>
          <p:spPr>
            <a:xfrm>
              <a:off x="1711096" y="3888270"/>
              <a:ext cx="389255" cy="32384"/>
            </a:xfrm>
            <a:custGeom>
              <a:avLst/>
              <a:gdLst/>
              <a:ahLst/>
              <a:cxnLst/>
              <a:rect l="l" t="t" r="r" b="b"/>
              <a:pathLst>
                <a:path w="389255" h="32385">
                  <a:moveTo>
                    <a:pt x="388658" y="0"/>
                  </a:moveTo>
                  <a:lnTo>
                    <a:pt x="195757" y="0"/>
                  </a:lnTo>
                  <a:lnTo>
                    <a:pt x="192684" y="0"/>
                  </a:lnTo>
                  <a:lnTo>
                    <a:pt x="0" y="0"/>
                  </a:lnTo>
                  <a:lnTo>
                    <a:pt x="0" y="31762"/>
                  </a:lnTo>
                  <a:lnTo>
                    <a:pt x="192684" y="31762"/>
                  </a:lnTo>
                  <a:lnTo>
                    <a:pt x="195757" y="31762"/>
                  </a:lnTo>
                  <a:lnTo>
                    <a:pt x="388658" y="31762"/>
                  </a:lnTo>
                  <a:lnTo>
                    <a:pt x="388658" y="0"/>
                  </a:lnTo>
                  <a:close/>
                </a:path>
              </a:pathLst>
            </a:custGeom>
            <a:solidFill>
              <a:srgbClr val="AEC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4" name="object 584"/>
            <p:cNvSpPr/>
            <p:nvPr/>
          </p:nvSpPr>
          <p:spPr>
            <a:xfrm>
              <a:off x="2096447" y="3888257"/>
              <a:ext cx="36195" cy="32384"/>
            </a:xfrm>
            <a:custGeom>
              <a:avLst/>
              <a:gdLst/>
              <a:ahLst/>
              <a:cxnLst/>
              <a:rect l="l" t="t" r="r" b="b"/>
              <a:pathLst>
                <a:path w="36194" h="32385">
                  <a:moveTo>
                    <a:pt x="3591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2542" y="31765"/>
                  </a:lnTo>
                  <a:lnTo>
                    <a:pt x="35913" y="0"/>
                  </a:lnTo>
                  <a:close/>
                </a:path>
              </a:pathLst>
            </a:custGeom>
            <a:solidFill>
              <a:srgbClr val="F9FA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5" name="object 585"/>
            <p:cNvSpPr/>
            <p:nvPr/>
          </p:nvSpPr>
          <p:spPr>
            <a:xfrm>
              <a:off x="929640" y="3916704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6" name="object 586"/>
            <p:cNvSpPr/>
            <p:nvPr/>
          </p:nvSpPr>
          <p:spPr>
            <a:xfrm>
              <a:off x="939948" y="3916704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92A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7" name="object 587"/>
            <p:cNvSpPr/>
            <p:nvPr/>
          </p:nvSpPr>
          <p:spPr>
            <a:xfrm>
              <a:off x="1132855" y="3916704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8DA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8" name="object 588"/>
            <p:cNvSpPr/>
            <p:nvPr/>
          </p:nvSpPr>
          <p:spPr>
            <a:xfrm>
              <a:off x="1325536" y="3916704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99B48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9" name="object 589"/>
            <p:cNvSpPr/>
            <p:nvPr/>
          </p:nvSpPr>
          <p:spPr>
            <a:xfrm>
              <a:off x="1518193" y="3916704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6005" y="31765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ACC3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0" name="object 590"/>
            <p:cNvSpPr/>
            <p:nvPr/>
          </p:nvSpPr>
          <p:spPr>
            <a:xfrm>
              <a:off x="1711102" y="3916704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752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52" y="31765"/>
                  </a:lnTo>
                  <a:lnTo>
                    <a:pt x="195752" y="0"/>
                  </a:lnTo>
                  <a:close/>
                </a:path>
              </a:pathLst>
            </a:custGeom>
            <a:solidFill>
              <a:srgbClr val="C1D2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1" name="object 591"/>
            <p:cNvSpPr/>
            <p:nvPr/>
          </p:nvSpPr>
          <p:spPr>
            <a:xfrm>
              <a:off x="1903790" y="3916704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4269" y="31765"/>
                  </a:lnTo>
                  <a:lnTo>
                    <a:pt x="195973" y="15857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B7C9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2" name="object 592"/>
            <p:cNvSpPr/>
            <p:nvPr/>
          </p:nvSpPr>
          <p:spPr>
            <a:xfrm>
              <a:off x="2096447" y="3916704"/>
              <a:ext cx="15240" cy="20955"/>
            </a:xfrm>
            <a:custGeom>
              <a:avLst/>
              <a:gdLst/>
              <a:ahLst/>
              <a:cxnLst/>
              <a:rect l="l" t="t" r="r" b="b"/>
              <a:pathLst>
                <a:path w="15239" h="20954">
                  <a:moveTo>
                    <a:pt x="14984" y="0"/>
                  </a:moveTo>
                  <a:lnTo>
                    <a:pt x="0" y="0"/>
                  </a:lnTo>
                  <a:lnTo>
                    <a:pt x="0" y="20366"/>
                  </a:lnTo>
                  <a:lnTo>
                    <a:pt x="14984" y="0"/>
                  </a:lnTo>
                  <a:close/>
                </a:path>
              </a:pathLst>
            </a:custGeom>
            <a:solidFill>
              <a:srgbClr val="FFFB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3" name="object 593"/>
            <p:cNvSpPr/>
            <p:nvPr/>
          </p:nvSpPr>
          <p:spPr>
            <a:xfrm>
              <a:off x="929640" y="3945151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4" name="object 594"/>
            <p:cNvSpPr/>
            <p:nvPr/>
          </p:nvSpPr>
          <p:spPr>
            <a:xfrm>
              <a:off x="939948" y="394515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A1BA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5" name="object 595"/>
            <p:cNvSpPr/>
            <p:nvPr/>
          </p:nvSpPr>
          <p:spPr>
            <a:xfrm>
              <a:off x="1132855" y="394515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94B0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6" name="object 596"/>
            <p:cNvSpPr/>
            <p:nvPr/>
          </p:nvSpPr>
          <p:spPr>
            <a:xfrm>
              <a:off x="1325536" y="394515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A2BB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7" name="object 597"/>
            <p:cNvSpPr/>
            <p:nvPr/>
          </p:nvSpPr>
          <p:spPr>
            <a:xfrm>
              <a:off x="1518193" y="394515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6005" y="31765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A7BE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8" name="object 598"/>
            <p:cNvSpPr/>
            <p:nvPr/>
          </p:nvSpPr>
          <p:spPr>
            <a:xfrm>
              <a:off x="1711102" y="394515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752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52" y="31765"/>
                  </a:lnTo>
                  <a:lnTo>
                    <a:pt x="195752" y="0"/>
                  </a:lnTo>
                  <a:close/>
                </a:path>
              </a:pathLst>
            </a:custGeom>
            <a:solidFill>
              <a:srgbClr val="AEC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9" name="object 599"/>
            <p:cNvSpPr/>
            <p:nvPr/>
          </p:nvSpPr>
          <p:spPr>
            <a:xfrm>
              <a:off x="1903790" y="3945151"/>
              <a:ext cx="187325" cy="32384"/>
            </a:xfrm>
            <a:custGeom>
              <a:avLst/>
              <a:gdLst/>
              <a:ahLst/>
              <a:cxnLst/>
              <a:rect l="l" t="t" r="r" b="b"/>
              <a:pathLst>
                <a:path w="187325" h="32385">
                  <a:moveTo>
                    <a:pt x="18671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63339" y="31765"/>
                  </a:lnTo>
                  <a:lnTo>
                    <a:pt x="186711" y="0"/>
                  </a:lnTo>
                  <a:close/>
                </a:path>
              </a:pathLst>
            </a:custGeom>
            <a:solidFill>
              <a:srgbClr val="B0C5A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0" name="object 600"/>
            <p:cNvSpPr/>
            <p:nvPr/>
          </p:nvSpPr>
          <p:spPr>
            <a:xfrm>
              <a:off x="929640" y="3973598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1" name="object 601"/>
            <p:cNvSpPr/>
            <p:nvPr/>
          </p:nvSpPr>
          <p:spPr>
            <a:xfrm>
              <a:off x="939948" y="397359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8EAC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2" name="object 602"/>
            <p:cNvSpPr/>
            <p:nvPr/>
          </p:nvSpPr>
          <p:spPr>
            <a:xfrm>
              <a:off x="1132855" y="3973598"/>
              <a:ext cx="389255" cy="32384"/>
            </a:xfrm>
            <a:custGeom>
              <a:avLst/>
              <a:gdLst/>
              <a:ahLst/>
              <a:cxnLst/>
              <a:rect l="l" t="t" r="r" b="b"/>
              <a:pathLst>
                <a:path w="389255" h="32385">
                  <a:moveTo>
                    <a:pt x="38865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388655" y="31765"/>
                  </a:lnTo>
                  <a:lnTo>
                    <a:pt x="388655" y="0"/>
                  </a:lnTo>
                  <a:close/>
                </a:path>
              </a:pathLst>
            </a:custGeom>
            <a:solidFill>
              <a:srgbClr val="9FB8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3" name="object 603"/>
            <p:cNvSpPr/>
            <p:nvPr/>
          </p:nvSpPr>
          <p:spPr>
            <a:xfrm>
              <a:off x="1518193" y="397359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6005" y="31765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96B1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4" name="object 604"/>
            <p:cNvSpPr/>
            <p:nvPr/>
          </p:nvSpPr>
          <p:spPr>
            <a:xfrm>
              <a:off x="1711102" y="397359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752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52" y="31765"/>
                  </a:lnTo>
                  <a:lnTo>
                    <a:pt x="195752" y="0"/>
                  </a:lnTo>
                  <a:close/>
                </a:path>
              </a:pathLst>
            </a:custGeom>
            <a:solidFill>
              <a:srgbClr val="AFC5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5" name="object 605"/>
            <p:cNvSpPr/>
            <p:nvPr/>
          </p:nvSpPr>
          <p:spPr>
            <a:xfrm>
              <a:off x="1903790" y="3973598"/>
              <a:ext cx="166370" cy="32384"/>
            </a:xfrm>
            <a:custGeom>
              <a:avLst/>
              <a:gdLst/>
              <a:ahLst/>
              <a:cxnLst/>
              <a:rect l="l" t="t" r="r" b="b"/>
              <a:pathLst>
                <a:path w="166369" h="32385">
                  <a:moveTo>
                    <a:pt x="16578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42410" y="31765"/>
                  </a:lnTo>
                  <a:lnTo>
                    <a:pt x="165781" y="0"/>
                  </a:lnTo>
                  <a:close/>
                </a:path>
              </a:pathLst>
            </a:custGeom>
            <a:solidFill>
              <a:srgbClr val="D0DD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6" name="object 606"/>
            <p:cNvSpPr/>
            <p:nvPr/>
          </p:nvSpPr>
          <p:spPr>
            <a:xfrm>
              <a:off x="929640" y="4002045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7" name="object 607"/>
            <p:cNvSpPr/>
            <p:nvPr/>
          </p:nvSpPr>
          <p:spPr>
            <a:xfrm>
              <a:off x="939948" y="400204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8EAC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8" name="object 608"/>
            <p:cNvSpPr/>
            <p:nvPr/>
          </p:nvSpPr>
          <p:spPr>
            <a:xfrm>
              <a:off x="1132855" y="400204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93AF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9" name="object 609"/>
            <p:cNvSpPr/>
            <p:nvPr/>
          </p:nvSpPr>
          <p:spPr>
            <a:xfrm>
              <a:off x="1325536" y="400204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99B48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0" name="object 610"/>
            <p:cNvSpPr/>
            <p:nvPr/>
          </p:nvSpPr>
          <p:spPr>
            <a:xfrm>
              <a:off x="1518193" y="400204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6005" y="31765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AEC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1" name="object 611"/>
            <p:cNvSpPr/>
            <p:nvPr/>
          </p:nvSpPr>
          <p:spPr>
            <a:xfrm>
              <a:off x="1711102" y="400204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752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52" y="31765"/>
                  </a:lnTo>
                  <a:lnTo>
                    <a:pt x="195752" y="0"/>
                  </a:lnTo>
                  <a:close/>
                </a:path>
              </a:pathLst>
            </a:custGeom>
            <a:solidFill>
              <a:srgbClr val="B9CE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2" name="object 612"/>
            <p:cNvSpPr/>
            <p:nvPr/>
          </p:nvSpPr>
          <p:spPr>
            <a:xfrm>
              <a:off x="1903790" y="4002045"/>
              <a:ext cx="145415" cy="32384"/>
            </a:xfrm>
            <a:custGeom>
              <a:avLst/>
              <a:gdLst/>
              <a:ahLst/>
              <a:cxnLst/>
              <a:rect l="l" t="t" r="r" b="b"/>
              <a:pathLst>
                <a:path w="145414" h="32385">
                  <a:moveTo>
                    <a:pt x="144852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21481" y="31765"/>
                  </a:lnTo>
                  <a:lnTo>
                    <a:pt x="144852" y="0"/>
                  </a:lnTo>
                  <a:close/>
                </a:path>
              </a:pathLst>
            </a:custGeom>
            <a:solidFill>
              <a:srgbClr val="C3D3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3" name="object 613"/>
            <p:cNvSpPr/>
            <p:nvPr/>
          </p:nvSpPr>
          <p:spPr>
            <a:xfrm>
              <a:off x="929640" y="4030492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3626" y="31797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4" name="object 614"/>
            <p:cNvSpPr/>
            <p:nvPr/>
          </p:nvSpPr>
          <p:spPr>
            <a:xfrm>
              <a:off x="939948" y="4030492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990" y="31797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9CB7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5" name="object 615"/>
            <p:cNvSpPr/>
            <p:nvPr/>
          </p:nvSpPr>
          <p:spPr>
            <a:xfrm>
              <a:off x="1132855" y="4030492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746" y="31797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A0BA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6" name="object 616"/>
            <p:cNvSpPr/>
            <p:nvPr/>
          </p:nvSpPr>
          <p:spPr>
            <a:xfrm>
              <a:off x="1325536" y="4030492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973" y="31797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B1C7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7" name="object 617"/>
            <p:cNvSpPr/>
            <p:nvPr/>
          </p:nvSpPr>
          <p:spPr>
            <a:xfrm>
              <a:off x="1518193" y="4030492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6005" y="31797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ABC2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8" name="object 618"/>
            <p:cNvSpPr/>
            <p:nvPr/>
          </p:nvSpPr>
          <p:spPr>
            <a:xfrm>
              <a:off x="1711102" y="4030492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752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752" y="31797"/>
                  </a:lnTo>
                  <a:lnTo>
                    <a:pt x="195752" y="0"/>
                  </a:lnTo>
                  <a:close/>
                </a:path>
              </a:pathLst>
            </a:custGeom>
            <a:solidFill>
              <a:srgbClr val="ACC3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9" name="object 619"/>
            <p:cNvSpPr/>
            <p:nvPr/>
          </p:nvSpPr>
          <p:spPr>
            <a:xfrm>
              <a:off x="1903790" y="4030492"/>
              <a:ext cx="124460" cy="32384"/>
            </a:xfrm>
            <a:custGeom>
              <a:avLst/>
              <a:gdLst/>
              <a:ahLst/>
              <a:cxnLst/>
              <a:rect l="l" t="t" r="r" b="b"/>
              <a:pathLst>
                <a:path w="124460" h="32385">
                  <a:moveTo>
                    <a:pt x="123922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00528" y="31797"/>
                  </a:lnTo>
                  <a:lnTo>
                    <a:pt x="123922" y="0"/>
                  </a:lnTo>
                  <a:close/>
                </a:path>
              </a:pathLst>
            </a:custGeom>
            <a:solidFill>
              <a:srgbClr val="9FB8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0" name="object 620"/>
            <p:cNvSpPr/>
            <p:nvPr/>
          </p:nvSpPr>
          <p:spPr>
            <a:xfrm>
              <a:off x="929640" y="4058939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3626" y="31797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1" name="object 621"/>
            <p:cNvSpPr/>
            <p:nvPr/>
          </p:nvSpPr>
          <p:spPr>
            <a:xfrm>
              <a:off x="939948" y="4058939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990" y="31797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9FB99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2" name="object 622"/>
            <p:cNvSpPr/>
            <p:nvPr/>
          </p:nvSpPr>
          <p:spPr>
            <a:xfrm>
              <a:off x="1132855" y="4058939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746" y="31797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95B1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3" name="object 623"/>
            <p:cNvSpPr/>
            <p:nvPr/>
          </p:nvSpPr>
          <p:spPr>
            <a:xfrm>
              <a:off x="1325536" y="4058939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973" y="31797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A0B99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4" name="object 624"/>
            <p:cNvSpPr/>
            <p:nvPr/>
          </p:nvSpPr>
          <p:spPr>
            <a:xfrm>
              <a:off x="1518193" y="4058939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6005" y="31797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ABC2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5" name="object 625"/>
            <p:cNvSpPr/>
            <p:nvPr/>
          </p:nvSpPr>
          <p:spPr>
            <a:xfrm>
              <a:off x="1711102" y="4058939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752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752" y="31797"/>
                  </a:lnTo>
                  <a:lnTo>
                    <a:pt x="195752" y="0"/>
                  </a:lnTo>
                  <a:close/>
                </a:path>
              </a:pathLst>
            </a:custGeom>
            <a:solidFill>
              <a:srgbClr val="AEC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6" name="object 626"/>
            <p:cNvSpPr/>
            <p:nvPr/>
          </p:nvSpPr>
          <p:spPr>
            <a:xfrm>
              <a:off x="1903790" y="4058939"/>
              <a:ext cx="103505" cy="32384"/>
            </a:xfrm>
            <a:custGeom>
              <a:avLst/>
              <a:gdLst/>
              <a:ahLst/>
              <a:cxnLst/>
              <a:rect l="l" t="t" r="r" b="b"/>
              <a:pathLst>
                <a:path w="103505" h="32385">
                  <a:moveTo>
                    <a:pt x="102993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79599" y="31797"/>
                  </a:lnTo>
                  <a:lnTo>
                    <a:pt x="102993" y="0"/>
                  </a:lnTo>
                  <a:close/>
                </a:path>
              </a:pathLst>
            </a:custGeom>
            <a:solidFill>
              <a:srgbClr val="BACE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7" name="object 627"/>
            <p:cNvSpPr/>
            <p:nvPr/>
          </p:nvSpPr>
          <p:spPr>
            <a:xfrm>
              <a:off x="929640" y="4087417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8" name="object 628"/>
            <p:cNvSpPr/>
            <p:nvPr/>
          </p:nvSpPr>
          <p:spPr>
            <a:xfrm>
              <a:off x="939948" y="4087417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9FB8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9" name="object 629"/>
            <p:cNvSpPr/>
            <p:nvPr/>
          </p:nvSpPr>
          <p:spPr>
            <a:xfrm>
              <a:off x="1132855" y="4087417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82A2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0" name="object 630"/>
            <p:cNvSpPr/>
            <p:nvPr/>
          </p:nvSpPr>
          <p:spPr>
            <a:xfrm>
              <a:off x="1325536" y="4087417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7A9D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1" name="object 631"/>
            <p:cNvSpPr/>
            <p:nvPr/>
          </p:nvSpPr>
          <p:spPr>
            <a:xfrm>
              <a:off x="1518193" y="4087417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6005" y="31765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CEDC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2" name="object 632"/>
            <p:cNvSpPr/>
            <p:nvPr/>
          </p:nvSpPr>
          <p:spPr>
            <a:xfrm>
              <a:off x="1711102" y="4087417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752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52" y="31765"/>
                  </a:lnTo>
                  <a:lnTo>
                    <a:pt x="195752" y="0"/>
                  </a:lnTo>
                  <a:close/>
                </a:path>
              </a:pathLst>
            </a:custGeom>
            <a:solidFill>
              <a:srgbClr val="C8D7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3" name="object 633"/>
            <p:cNvSpPr/>
            <p:nvPr/>
          </p:nvSpPr>
          <p:spPr>
            <a:xfrm>
              <a:off x="1903790" y="4087417"/>
              <a:ext cx="82550" cy="32384"/>
            </a:xfrm>
            <a:custGeom>
              <a:avLst/>
              <a:gdLst/>
              <a:ahLst/>
              <a:cxnLst/>
              <a:rect l="l" t="t" r="r" b="b"/>
              <a:pathLst>
                <a:path w="82550" h="32385">
                  <a:moveTo>
                    <a:pt x="8204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58669" y="31765"/>
                  </a:lnTo>
                  <a:lnTo>
                    <a:pt x="82040" y="0"/>
                  </a:lnTo>
                  <a:close/>
                </a:path>
              </a:pathLst>
            </a:custGeom>
            <a:solidFill>
              <a:srgbClr val="C5D5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4" name="object 634"/>
            <p:cNvSpPr/>
            <p:nvPr/>
          </p:nvSpPr>
          <p:spPr>
            <a:xfrm>
              <a:off x="929640" y="4115864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5" name="object 635"/>
            <p:cNvSpPr/>
            <p:nvPr/>
          </p:nvSpPr>
          <p:spPr>
            <a:xfrm>
              <a:off x="939948" y="4115864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BCCFA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6" name="object 636"/>
            <p:cNvSpPr/>
            <p:nvPr/>
          </p:nvSpPr>
          <p:spPr>
            <a:xfrm>
              <a:off x="1132855" y="4115864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9FB8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7" name="object 637"/>
            <p:cNvSpPr/>
            <p:nvPr/>
          </p:nvSpPr>
          <p:spPr>
            <a:xfrm>
              <a:off x="1325536" y="4115864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AEC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8" name="object 638"/>
            <p:cNvSpPr/>
            <p:nvPr/>
          </p:nvSpPr>
          <p:spPr>
            <a:xfrm>
              <a:off x="1518193" y="4115864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6005" y="31765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BCCFA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9" name="object 639"/>
            <p:cNvSpPr/>
            <p:nvPr/>
          </p:nvSpPr>
          <p:spPr>
            <a:xfrm>
              <a:off x="1711102" y="4115864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752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52" y="31765"/>
                  </a:lnTo>
                  <a:lnTo>
                    <a:pt x="195752" y="0"/>
                  </a:lnTo>
                  <a:close/>
                </a:path>
              </a:pathLst>
            </a:custGeom>
            <a:solidFill>
              <a:srgbClr val="9EB8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0" name="object 640"/>
            <p:cNvSpPr/>
            <p:nvPr/>
          </p:nvSpPr>
          <p:spPr>
            <a:xfrm>
              <a:off x="1903790" y="4115864"/>
              <a:ext cx="61594" cy="32384"/>
            </a:xfrm>
            <a:custGeom>
              <a:avLst/>
              <a:gdLst/>
              <a:ahLst/>
              <a:cxnLst/>
              <a:rect l="l" t="t" r="r" b="b"/>
              <a:pathLst>
                <a:path w="61594" h="32385">
                  <a:moveTo>
                    <a:pt x="6111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37740" y="31765"/>
                  </a:lnTo>
                  <a:lnTo>
                    <a:pt x="61111" y="0"/>
                  </a:lnTo>
                  <a:close/>
                </a:path>
              </a:pathLst>
            </a:custGeom>
            <a:solidFill>
              <a:srgbClr val="9DB7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1" name="object 641"/>
            <p:cNvSpPr/>
            <p:nvPr/>
          </p:nvSpPr>
          <p:spPr>
            <a:xfrm>
              <a:off x="929640" y="4144311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2" name="object 642"/>
            <p:cNvSpPr/>
            <p:nvPr/>
          </p:nvSpPr>
          <p:spPr>
            <a:xfrm>
              <a:off x="939948" y="414431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ADC3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3" name="object 643"/>
            <p:cNvSpPr/>
            <p:nvPr/>
          </p:nvSpPr>
          <p:spPr>
            <a:xfrm>
              <a:off x="1132855" y="414431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B1C6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4" name="object 644"/>
            <p:cNvSpPr/>
            <p:nvPr/>
          </p:nvSpPr>
          <p:spPr>
            <a:xfrm>
              <a:off x="1325536" y="414431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8EAC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5" name="object 645"/>
            <p:cNvSpPr/>
            <p:nvPr/>
          </p:nvSpPr>
          <p:spPr>
            <a:xfrm>
              <a:off x="1518193" y="414431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6005" y="31765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B3C7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6" name="object 646"/>
            <p:cNvSpPr/>
            <p:nvPr/>
          </p:nvSpPr>
          <p:spPr>
            <a:xfrm>
              <a:off x="1711102" y="414431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752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52" y="31765"/>
                  </a:lnTo>
                  <a:lnTo>
                    <a:pt x="195752" y="0"/>
                  </a:lnTo>
                  <a:close/>
                </a:path>
              </a:pathLst>
            </a:custGeom>
            <a:solidFill>
              <a:srgbClr val="ADC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7" name="object 647"/>
            <p:cNvSpPr/>
            <p:nvPr/>
          </p:nvSpPr>
          <p:spPr>
            <a:xfrm>
              <a:off x="1903790" y="4144311"/>
              <a:ext cx="40640" cy="32384"/>
            </a:xfrm>
            <a:custGeom>
              <a:avLst/>
              <a:gdLst/>
              <a:ahLst/>
              <a:cxnLst/>
              <a:rect l="l" t="t" r="r" b="b"/>
              <a:pathLst>
                <a:path w="40639" h="32385">
                  <a:moveTo>
                    <a:pt x="4018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6810" y="31765"/>
                  </a:lnTo>
                  <a:lnTo>
                    <a:pt x="40181" y="0"/>
                  </a:lnTo>
                  <a:close/>
                </a:path>
              </a:pathLst>
            </a:custGeom>
            <a:solidFill>
              <a:srgbClr val="B8CC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8" name="object 648"/>
            <p:cNvSpPr/>
            <p:nvPr/>
          </p:nvSpPr>
          <p:spPr>
            <a:xfrm>
              <a:off x="929640" y="4172758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9" name="object 649"/>
            <p:cNvSpPr/>
            <p:nvPr/>
          </p:nvSpPr>
          <p:spPr>
            <a:xfrm>
              <a:off x="939948" y="417275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AAC2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0" name="object 650"/>
            <p:cNvSpPr/>
            <p:nvPr/>
          </p:nvSpPr>
          <p:spPr>
            <a:xfrm>
              <a:off x="1132855" y="417275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9DB8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1" name="object 651"/>
            <p:cNvSpPr/>
            <p:nvPr/>
          </p:nvSpPr>
          <p:spPr>
            <a:xfrm>
              <a:off x="1325536" y="417275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9EB8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2" name="object 652"/>
            <p:cNvSpPr/>
            <p:nvPr/>
          </p:nvSpPr>
          <p:spPr>
            <a:xfrm>
              <a:off x="1518193" y="417275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6005" y="31765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C2D3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3" name="object 653"/>
            <p:cNvSpPr/>
            <p:nvPr/>
          </p:nvSpPr>
          <p:spPr>
            <a:xfrm>
              <a:off x="1711096" y="417266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5757" y="0"/>
                  </a:moveTo>
                  <a:lnTo>
                    <a:pt x="0" y="0"/>
                  </a:lnTo>
                  <a:lnTo>
                    <a:pt x="0" y="21602"/>
                  </a:lnTo>
                  <a:lnTo>
                    <a:pt x="0" y="31762"/>
                  </a:lnTo>
                  <a:lnTo>
                    <a:pt x="192392" y="31762"/>
                  </a:lnTo>
                  <a:lnTo>
                    <a:pt x="192392" y="21602"/>
                  </a:lnTo>
                  <a:lnTo>
                    <a:pt x="195757" y="21602"/>
                  </a:lnTo>
                  <a:lnTo>
                    <a:pt x="195757" y="0"/>
                  </a:lnTo>
                  <a:close/>
                </a:path>
              </a:pathLst>
            </a:custGeom>
            <a:solidFill>
              <a:srgbClr val="ACC3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4" name="object 654"/>
            <p:cNvSpPr/>
            <p:nvPr/>
          </p:nvSpPr>
          <p:spPr>
            <a:xfrm>
              <a:off x="1903790" y="4172758"/>
              <a:ext cx="19685" cy="26670"/>
            </a:xfrm>
            <a:custGeom>
              <a:avLst/>
              <a:gdLst/>
              <a:ahLst/>
              <a:cxnLst/>
              <a:rect l="l" t="t" r="r" b="b"/>
              <a:pathLst>
                <a:path w="19685" h="26670">
                  <a:moveTo>
                    <a:pt x="19252" y="0"/>
                  </a:moveTo>
                  <a:lnTo>
                    <a:pt x="0" y="0"/>
                  </a:lnTo>
                  <a:lnTo>
                    <a:pt x="0" y="26167"/>
                  </a:lnTo>
                  <a:lnTo>
                    <a:pt x="19252" y="0"/>
                  </a:lnTo>
                  <a:close/>
                </a:path>
              </a:pathLst>
            </a:custGeom>
            <a:solidFill>
              <a:srgbClr val="BDD0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5" name="object 655"/>
            <p:cNvSpPr/>
            <p:nvPr/>
          </p:nvSpPr>
          <p:spPr>
            <a:xfrm>
              <a:off x="929640" y="4201205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6" name="object 656"/>
            <p:cNvSpPr/>
            <p:nvPr/>
          </p:nvSpPr>
          <p:spPr>
            <a:xfrm>
              <a:off x="939948" y="420120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C2D3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7" name="object 657"/>
            <p:cNvSpPr/>
            <p:nvPr/>
          </p:nvSpPr>
          <p:spPr>
            <a:xfrm>
              <a:off x="1132855" y="420120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B1C7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8" name="object 658"/>
            <p:cNvSpPr/>
            <p:nvPr/>
          </p:nvSpPr>
          <p:spPr>
            <a:xfrm>
              <a:off x="1325536" y="420120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9FB99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9" name="object 659"/>
            <p:cNvSpPr/>
            <p:nvPr/>
          </p:nvSpPr>
          <p:spPr>
            <a:xfrm>
              <a:off x="1518193" y="420120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6005" y="31765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A0BA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0" name="object 660"/>
            <p:cNvSpPr/>
            <p:nvPr/>
          </p:nvSpPr>
          <p:spPr>
            <a:xfrm>
              <a:off x="1711102" y="4201205"/>
              <a:ext cx="191135" cy="32384"/>
            </a:xfrm>
            <a:custGeom>
              <a:avLst/>
              <a:gdLst/>
              <a:ahLst/>
              <a:cxnLst/>
              <a:rect l="l" t="t" r="r" b="b"/>
              <a:pathLst>
                <a:path w="191135" h="32385">
                  <a:moveTo>
                    <a:pt x="19101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67640" y="31765"/>
                  </a:lnTo>
                  <a:lnTo>
                    <a:pt x="191011" y="0"/>
                  </a:lnTo>
                  <a:close/>
                </a:path>
              </a:pathLst>
            </a:custGeom>
            <a:solidFill>
              <a:srgbClr val="D2DE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1" name="object 661"/>
            <p:cNvSpPr/>
            <p:nvPr/>
          </p:nvSpPr>
          <p:spPr>
            <a:xfrm>
              <a:off x="929640" y="4229652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3626" y="31797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2" name="object 662"/>
            <p:cNvSpPr/>
            <p:nvPr/>
          </p:nvSpPr>
          <p:spPr>
            <a:xfrm>
              <a:off x="939948" y="4229652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990" y="31797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CEDC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3" name="object 663"/>
            <p:cNvSpPr/>
            <p:nvPr/>
          </p:nvSpPr>
          <p:spPr>
            <a:xfrm>
              <a:off x="1132855" y="4229652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746" y="31797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95B1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4" name="object 664"/>
            <p:cNvSpPr/>
            <p:nvPr/>
          </p:nvSpPr>
          <p:spPr>
            <a:xfrm>
              <a:off x="1325536" y="4229652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973" y="31797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91AD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5" name="object 665"/>
            <p:cNvSpPr/>
            <p:nvPr/>
          </p:nvSpPr>
          <p:spPr>
            <a:xfrm>
              <a:off x="1518193" y="4229652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6005" y="31797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B8CC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6" name="object 666"/>
            <p:cNvSpPr/>
            <p:nvPr/>
          </p:nvSpPr>
          <p:spPr>
            <a:xfrm>
              <a:off x="1711102" y="4229652"/>
              <a:ext cx="170180" cy="32384"/>
            </a:xfrm>
            <a:custGeom>
              <a:avLst/>
              <a:gdLst/>
              <a:ahLst/>
              <a:cxnLst/>
              <a:rect l="l" t="t" r="r" b="b"/>
              <a:pathLst>
                <a:path w="170180" h="32385">
                  <a:moveTo>
                    <a:pt x="170081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46687" y="31797"/>
                  </a:lnTo>
                  <a:lnTo>
                    <a:pt x="170081" y="0"/>
                  </a:lnTo>
                  <a:close/>
                </a:path>
              </a:pathLst>
            </a:custGeom>
            <a:solidFill>
              <a:srgbClr val="B4C8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7" name="object 667"/>
            <p:cNvSpPr/>
            <p:nvPr/>
          </p:nvSpPr>
          <p:spPr>
            <a:xfrm>
              <a:off x="929640" y="4258130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8" name="object 668"/>
            <p:cNvSpPr/>
            <p:nvPr/>
          </p:nvSpPr>
          <p:spPr>
            <a:xfrm>
              <a:off x="939948" y="4258130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A8BE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9" name="object 669"/>
            <p:cNvSpPr/>
            <p:nvPr/>
          </p:nvSpPr>
          <p:spPr>
            <a:xfrm>
              <a:off x="1132855" y="4258130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99B6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0" name="object 670"/>
            <p:cNvSpPr/>
            <p:nvPr/>
          </p:nvSpPr>
          <p:spPr>
            <a:xfrm>
              <a:off x="1325536" y="4258130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A0B99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1" name="object 671"/>
            <p:cNvSpPr/>
            <p:nvPr/>
          </p:nvSpPr>
          <p:spPr>
            <a:xfrm>
              <a:off x="1518193" y="4258130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6005" y="31765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BED1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2" name="object 672"/>
            <p:cNvSpPr/>
            <p:nvPr/>
          </p:nvSpPr>
          <p:spPr>
            <a:xfrm>
              <a:off x="1711102" y="4258130"/>
              <a:ext cx="149225" cy="32384"/>
            </a:xfrm>
            <a:custGeom>
              <a:avLst/>
              <a:gdLst/>
              <a:ahLst/>
              <a:cxnLst/>
              <a:rect l="l" t="t" r="r" b="b"/>
              <a:pathLst>
                <a:path w="149225" h="32385">
                  <a:moveTo>
                    <a:pt x="149129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25757" y="31765"/>
                  </a:lnTo>
                  <a:lnTo>
                    <a:pt x="149129" y="0"/>
                  </a:lnTo>
                  <a:close/>
                </a:path>
              </a:pathLst>
            </a:custGeom>
            <a:solidFill>
              <a:srgbClr val="B0C6A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3" name="object 673"/>
            <p:cNvSpPr/>
            <p:nvPr/>
          </p:nvSpPr>
          <p:spPr>
            <a:xfrm>
              <a:off x="929640" y="4286577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4" name="object 674"/>
            <p:cNvSpPr/>
            <p:nvPr/>
          </p:nvSpPr>
          <p:spPr>
            <a:xfrm>
              <a:off x="939948" y="4286577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CAD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5" name="object 675"/>
            <p:cNvSpPr/>
            <p:nvPr/>
          </p:nvSpPr>
          <p:spPr>
            <a:xfrm>
              <a:off x="1132855" y="4286577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A1BA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6" name="object 676"/>
            <p:cNvSpPr/>
            <p:nvPr/>
          </p:nvSpPr>
          <p:spPr>
            <a:xfrm>
              <a:off x="1325536" y="4286577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8BAA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7" name="object 677"/>
            <p:cNvSpPr/>
            <p:nvPr/>
          </p:nvSpPr>
          <p:spPr>
            <a:xfrm>
              <a:off x="1518193" y="4286577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6005" y="31765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C1D2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8" name="object 678"/>
            <p:cNvSpPr/>
            <p:nvPr/>
          </p:nvSpPr>
          <p:spPr>
            <a:xfrm>
              <a:off x="1711102" y="4286577"/>
              <a:ext cx="128270" cy="32384"/>
            </a:xfrm>
            <a:custGeom>
              <a:avLst/>
              <a:gdLst/>
              <a:ahLst/>
              <a:cxnLst/>
              <a:rect l="l" t="t" r="r" b="b"/>
              <a:pathLst>
                <a:path w="128269" h="32385">
                  <a:moveTo>
                    <a:pt x="128199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04828" y="31765"/>
                  </a:lnTo>
                  <a:lnTo>
                    <a:pt x="128199" y="0"/>
                  </a:lnTo>
                  <a:close/>
                </a:path>
              </a:pathLst>
            </a:custGeom>
            <a:solidFill>
              <a:srgbClr val="A8C0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9" name="object 679"/>
            <p:cNvSpPr/>
            <p:nvPr/>
          </p:nvSpPr>
          <p:spPr>
            <a:xfrm>
              <a:off x="929640" y="4315024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0" name="object 680"/>
            <p:cNvSpPr/>
            <p:nvPr/>
          </p:nvSpPr>
          <p:spPr>
            <a:xfrm>
              <a:off x="939948" y="4315024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9FB8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1" name="object 681"/>
            <p:cNvSpPr/>
            <p:nvPr/>
          </p:nvSpPr>
          <p:spPr>
            <a:xfrm>
              <a:off x="1132855" y="4315024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A6BD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2" name="object 682"/>
            <p:cNvSpPr/>
            <p:nvPr/>
          </p:nvSpPr>
          <p:spPr>
            <a:xfrm>
              <a:off x="1325536" y="4315024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B0C6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3" name="object 683"/>
            <p:cNvSpPr/>
            <p:nvPr/>
          </p:nvSpPr>
          <p:spPr>
            <a:xfrm>
              <a:off x="1518193" y="4315024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6005" y="31765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C8D7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4" name="object 684"/>
            <p:cNvSpPr/>
            <p:nvPr/>
          </p:nvSpPr>
          <p:spPr>
            <a:xfrm>
              <a:off x="1711102" y="4315024"/>
              <a:ext cx="107314" cy="32384"/>
            </a:xfrm>
            <a:custGeom>
              <a:avLst/>
              <a:gdLst/>
              <a:ahLst/>
              <a:cxnLst/>
              <a:rect l="l" t="t" r="r" b="b"/>
              <a:pathLst>
                <a:path w="107314" h="32385">
                  <a:moveTo>
                    <a:pt x="10727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83899" y="31765"/>
                  </a:lnTo>
                  <a:lnTo>
                    <a:pt x="107270" y="0"/>
                  </a:lnTo>
                  <a:close/>
                </a:path>
              </a:pathLst>
            </a:custGeom>
            <a:solidFill>
              <a:srgbClr val="AFC5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5" name="object 685"/>
            <p:cNvSpPr/>
            <p:nvPr/>
          </p:nvSpPr>
          <p:spPr>
            <a:xfrm>
              <a:off x="929640" y="4343471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6" name="object 686"/>
            <p:cNvSpPr/>
            <p:nvPr/>
          </p:nvSpPr>
          <p:spPr>
            <a:xfrm>
              <a:off x="939948" y="434347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95B1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7" name="object 687"/>
            <p:cNvSpPr/>
            <p:nvPr/>
          </p:nvSpPr>
          <p:spPr>
            <a:xfrm>
              <a:off x="1132855" y="434347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A7BE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8" name="object 688"/>
            <p:cNvSpPr/>
            <p:nvPr/>
          </p:nvSpPr>
          <p:spPr>
            <a:xfrm>
              <a:off x="1325536" y="434347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AAC2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9" name="object 689"/>
            <p:cNvSpPr/>
            <p:nvPr/>
          </p:nvSpPr>
          <p:spPr>
            <a:xfrm>
              <a:off x="1518193" y="434347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6005" y="31765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B7C9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0" name="object 690"/>
            <p:cNvSpPr/>
            <p:nvPr/>
          </p:nvSpPr>
          <p:spPr>
            <a:xfrm>
              <a:off x="1711102" y="4343471"/>
              <a:ext cx="86360" cy="32384"/>
            </a:xfrm>
            <a:custGeom>
              <a:avLst/>
              <a:gdLst/>
              <a:ahLst/>
              <a:cxnLst/>
              <a:rect l="l" t="t" r="r" b="b"/>
              <a:pathLst>
                <a:path w="86360" h="32385">
                  <a:moveTo>
                    <a:pt x="8634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62969" y="31765"/>
                  </a:lnTo>
                  <a:lnTo>
                    <a:pt x="86340" y="0"/>
                  </a:lnTo>
                  <a:close/>
                </a:path>
              </a:pathLst>
            </a:custGeom>
            <a:solidFill>
              <a:srgbClr val="B8CD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1" name="object 691"/>
            <p:cNvSpPr/>
            <p:nvPr/>
          </p:nvSpPr>
          <p:spPr>
            <a:xfrm>
              <a:off x="929640" y="4371918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2" name="object 692"/>
            <p:cNvSpPr/>
            <p:nvPr/>
          </p:nvSpPr>
          <p:spPr>
            <a:xfrm>
              <a:off x="939948" y="437191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B7CC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3" name="object 693"/>
            <p:cNvSpPr/>
            <p:nvPr/>
          </p:nvSpPr>
          <p:spPr>
            <a:xfrm>
              <a:off x="1132855" y="437191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B6C9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4" name="object 694"/>
            <p:cNvSpPr/>
            <p:nvPr/>
          </p:nvSpPr>
          <p:spPr>
            <a:xfrm>
              <a:off x="1325536" y="437191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D3E0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5" name="object 695"/>
            <p:cNvSpPr/>
            <p:nvPr/>
          </p:nvSpPr>
          <p:spPr>
            <a:xfrm>
              <a:off x="1518193" y="437191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6005" y="31765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B0C6A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6" name="object 696"/>
            <p:cNvSpPr/>
            <p:nvPr/>
          </p:nvSpPr>
          <p:spPr>
            <a:xfrm>
              <a:off x="1711102" y="4371918"/>
              <a:ext cx="66040" cy="32384"/>
            </a:xfrm>
            <a:custGeom>
              <a:avLst/>
              <a:gdLst/>
              <a:ahLst/>
              <a:cxnLst/>
              <a:rect l="l" t="t" r="r" b="b"/>
              <a:pathLst>
                <a:path w="66039" h="32385">
                  <a:moveTo>
                    <a:pt x="65411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42040" y="31765"/>
                  </a:lnTo>
                  <a:lnTo>
                    <a:pt x="65411" y="0"/>
                  </a:lnTo>
                  <a:close/>
                </a:path>
              </a:pathLst>
            </a:custGeom>
            <a:solidFill>
              <a:srgbClr val="8DAB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7" name="object 697"/>
            <p:cNvSpPr/>
            <p:nvPr/>
          </p:nvSpPr>
          <p:spPr>
            <a:xfrm>
              <a:off x="929640" y="4400365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3626" y="31797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8" name="object 698"/>
            <p:cNvSpPr/>
            <p:nvPr/>
          </p:nvSpPr>
          <p:spPr>
            <a:xfrm>
              <a:off x="939948" y="440036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990" y="31797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A2BB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9" name="object 699"/>
            <p:cNvSpPr/>
            <p:nvPr/>
          </p:nvSpPr>
          <p:spPr>
            <a:xfrm>
              <a:off x="1132855" y="440036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746" y="31797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9EB8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0" name="object 700"/>
            <p:cNvSpPr/>
            <p:nvPr/>
          </p:nvSpPr>
          <p:spPr>
            <a:xfrm>
              <a:off x="1325536" y="440036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973" y="31797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A4BD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1" name="object 701"/>
            <p:cNvSpPr/>
            <p:nvPr/>
          </p:nvSpPr>
          <p:spPr>
            <a:xfrm>
              <a:off x="1518193" y="440036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05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6005" y="31797"/>
                  </a:lnTo>
                  <a:lnTo>
                    <a:pt x="196005" y="0"/>
                  </a:lnTo>
                  <a:close/>
                </a:path>
              </a:pathLst>
            </a:custGeom>
            <a:solidFill>
              <a:srgbClr val="B0C6A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2" name="object 702"/>
            <p:cNvSpPr/>
            <p:nvPr/>
          </p:nvSpPr>
          <p:spPr>
            <a:xfrm>
              <a:off x="1711102" y="4400365"/>
              <a:ext cx="45085" cy="32384"/>
            </a:xfrm>
            <a:custGeom>
              <a:avLst/>
              <a:gdLst/>
              <a:ahLst/>
              <a:cxnLst/>
              <a:rect l="l" t="t" r="r" b="b"/>
              <a:pathLst>
                <a:path w="45085" h="32385">
                  <a:moveTo>
                    <a:pt x="44482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21087" y="31797"/>
                  </a:lnTo>
                  <a:lnTo>
                    <a:pt x="44482" y="0"/>
                  </a:lnTo>
                  <a:close/>
                </a:path>
              </a:pathLst>
            </a:custGeom>
            <a:solidFill>
              <a:srgbClr val="BCCFA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3" name="object 703"/>
            <p:cNvSpPr/>
            <p:nvPr/>
          </p:nvSpPr>
          <p:spPr>
            <a:xfrm>
              <a:off x="929640" y="4428844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4" name="object 704"/>
            <p:cNvSpPr/>
            <p:nvPr/>
          </p:nvSpPr>
          <p:spPr>
            <a:xfrm>
              <a:off x="939948" y="4428844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ABC2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5" name="object 705"/>
            <p:cNvSpPr/>
            <p:nvPr/>
          </p:nvSpPr>
          <p:spPr>
            <a:xfrm>
              <a:off x="1132855" y="4428844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A2BB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6" name="object 706"/>
            <p:cNvSpPr/>
            <p:nvPr/>
          </p:nvSpPr>
          <p:spPr>
            <a:xfrm>
              <a:off x="1325536" y="4428844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B8CA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7" name="object 707"/>
            <p:cNvSpPr/>
            <p:nvPr/>
          </p:nvSpPr>
          <p:spPr>
            <a:xfrm>
              <a:off x="1518183" y="4429264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4" h="32385">
                  <a:moveTo>
                    <a:pt x="196011" y="0"/>
                  </a:moveTo>
                  <a:lnTo>
                    <a:pt x="0" y="0"/>
                  </a:lnTo>
                  <a:lnTo>
                    <a:pt x="0" y="27952"/>
                  </a:lnTo>
                  <a:lnTo>
                    <a:pt x="0" y="31762"/>
                  </a:lnTo>
                  <a:lnTo>
                    <a:pt x="194170" y="31762"/>
                  </a:lnTo>
                  <a:lnTo>
                    <a:pt x="194170" y="27952"/>
                  </a:lnTo>
                  <a:lnTo>
                    <a:pt x="196011" y="27952"/>
                  </a:lnTo>
                  <a:lnTo>
                    <a:pt x="196011" y="0"/>
                  </a:lnTo>
                  <a:close/>
                </a:path>
              </a:pathLst>
            </a:custGeom>
            <a:solidFill>
              <a:srgbClr val="BCCFA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8" name="object 708"/>
            <p:cNvSpPr/>
            <p:nvPr/>
          </p:nvSpPr>
          <p:spPr>
            <a:xfrm>
              <a:off x="1711102" y="4428844"/>
              <a:ext cx="24130" cy="32384"/>
            </a:xfrm>
            <a:custGeom>
              <a:avLst/>
              <a:gdLst/>
              <a:ahLst/>
              <a:cxnLst/>
              <a:rect l="l" t="t" r="r" b="b"/>
              <a:pathLst>
                <a:path w="24130" h="32385">
                  <a:moveTo>
                    <a:pt x="23529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58" y="31765"/>
                  </a:lnTo>
                  <a:lnTo>
                    <a:pt x="23529" y="0"/>
                  </a:lnTo>
                  <a:close/>
                </a:path>
              </a:pathLst>
            </a:custGeom>
            <a:solidFill>
              <a:srgbClr val="B7C9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9" name="object 709"/>
            <p:cNvSpPr/>
            <p:nvPr/>
          </p:nvSpPr>
          <p:spPr>
            <a:xfrm>
              <a:off x="929640" y="4457290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0" name="object 710"/>
            <p:cNvSpPr/>
            <p:nvPr/>
          </p:nvSpPr>
          <p:spPr>
            <a:xfrm>
              <a:off x="939948" y="4457290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A7BE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1" name="object 711"/>
            <p:cNvSpPr/>
            <p:nvPr/>
          </p:nvSpPr>
          <p:spPr>
            <a:xfrm>
              <a:off x="1132855" y="4457290"/>
              <a:ext cx="389255" cy="32384"/>
            </a:xfrm>
            <a:custGeom>
              <a:avLst/>
              <a:gdLst/>
              <a:ahLst/>
              <a:cxnLst/>
              <a:rect l="l" t="t" r="r" b="b"/>
              <a:pathLst>
                <a:path w="389255" h="32385">
                  <a:moveTo>
                    <a:pt x="38865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388655" y="31765"/>
                  </a:lnTo>
                  <a:lnTo>
                    <a:pt x="388655" y="0"/>
                  </a:lnTo>
                  <a:close/>
                </a:path>
              </a:pathLst>
            </a:custGeom>
            <a:solidFill>
              <a:srgbClr val="A4BD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2" name="object 712"/>
            <p:cNvSpPr/>
            <p:nvPr/>
          </p:nvSpPr>
          <p:spPr>
            <a:xfrm>
              <a:off x="1518193" y="4457290"/>
              <a:ext cx="195580" cy="32384"/>
            </a:xfrm>
            <a:custGeom>
              <a:avLst/>
              <a:gdLst/>
              <a:ahLst/>
              <a:cxnLst/>
              <a:rect l="l" t="t" r="r" b="b"/>
              <a:pathLst>
                <a:path w="195580" h="32385">
                  <a:moveTo>
                    <a:pt x="195509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72138" y="31765"/>
                  </a:lnTo>
                  <a:lnTo>
                    <a:pt x="195509" y="0"/>
                  </a:lnTo>
                  <a:close/>
                </a:path>
              </a:pathLst>
            </a:custGeom>
            <a:solidFill>
              <a:srgbClr val="B6C9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3" name="object 713"/>
            <p:cNvSpPr/>
            <p:nvPr/>
          </p:nvSpPr>
          <p:spPr>
            <a:xfrm>
              <a:off x="1711102" y="4457290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10">
                  <a:moveTo>
                    <a:pt x="2599" y="0"/>
                  </a:moveTo>
                  <a:lnTo>
                    <a:pt x="0" y="0"/>
                  </a:lnTo>
                  <a:lnTo>
                    <a:pt x="0" y="3533"/>
                  </a:lnTo>
                  <a:lnTo>
                    <a:pt x="2599" y="0"/>
                  </a:lnTo>
                  <a:close/>
                </a:path>
              </a:pathLst>
            </a:custGeom>
            <a:solidFill>
              <a:srgbClr val="C1D2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4" name="object 714"/>
            <p:cNvSpPr/>
            <p:nvPr/>
          </p:nvSpPr>
          <p:spPr>
            <a:xfrm>
              <a:off x="929640" y="4485737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5" name="object 715"/>
            <p:cNvSpPr/>
            <p:nvPr/>
          </p:nvSpPr>
          <p:spPr>
            <a:xfrm>
              <a:off x="939948" y="4485737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BED1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6" name="object 716"/>
            <p:cNvSpPr/>
            <p:nvPr/>
          </p:nvSpPr>
          <p:spPr>
            <a:xfrm>
              <a:off x="1132855" y="4485737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A1BA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7" name="object 717"/>
            <p:cNvSpPr/>
            <p:nvPr/>
          </p:nvSpPr>
          <p:spPr>
            <a:xfrm>
              <a:off x="1325536" y="4485737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99B4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8" name="object 718"/>
            <p:cNvSpPr/>
            <p:nvPr/>
          </p:nvSpPr>
          <p:spPr>
            <a:xfrm>
              <a:off x="1518193" y="4485737"/>
              <a:ext cx="174625" cy="32384"/>
            </a:xfrm>
            <a:custGeom>
              <a:avLst/>
              <a:gdLst/>
              <a:ahLst/>
              <a:cxnLst/>
              <a:rect l="l" t="t" r="r" b="b"/>
              <a:pathLst>
                <a:path w="174625" h="32385">
                  <a:moveTo>
                    <a:pt x="174579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51208" y="31765"/>
                  </a:lnTo>
                  <a:lnTo>
                    <a:pt x="174579" y="0"/>
                  </a:lnTo>
                  <a:close/>
                </a:path>
              </a:pathLst>
            </a:custGeom>
            <a:solidFill>
              <a:srgbClr val="CEDC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9" name="object 719"/>
            <p:cNvSpPr/>
            <p:nvPr/>
          </p:nvSpPr>
          <p:spPr>
            <a:xfrm>
              <a:off x="929640" y="4514184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0" name="object 720"/>
            <p:cNvSpPr/>
            <p:nvPr/>
          </p:nvSpPr>
          <p:spPr>
            <a:xfrm>
              <a:off x="939948" y="4514184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C1D2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1" name="object 721"/>
            <p:cNvSpPr/>
            <p:nvPr/>
          </p:nvSpPr>
          <p:spPr>
            <a:xfrm>
              <a:off x="1132855" y="4514184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A9C0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2" name="object 722"/>
            <p:cNvSpPr/>
            <p:nvPr/>
          </p:nvSpPr>
          <p:spPr>
            <a:xfrm>
              <a:off x="1325536" y="4514184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ADC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3" name="object 723"/>
            <p:cNvSpPr/>
            <p:nvPr/>
          </p:nvSpPr>
          <p:spPr>
            <a:xfrm>
              <a:off x="1518193" y="4514184"/>
              <a:ext cx="153670" cy="32384"/>
            </a:xfrm>
            <a:custGeom>
              <a:avLst/>
              <a:gdLst/>
              <a:ahLst/>
              <a:cxnLst/>
              <a:rect l="l" t="t" r="r" b="b"/>
              <a:pathLst>
                <a:path w="153669" h="32385">
                  <a:moveTo>
                    <a:pt x="15365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0279" y="31765"/>
                  </a:lnTo>
                  <a:lnTo>
                    <a:pt x="153650" y="0"/>
                  </a:lnTo>
                  <a:close/>
                </a:path>
              </a:pathLst>
            </a:custGeom>
            <a:solidFill>
              <a:srgbClr val="C2D3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4" name="object 724"/>
            <p:cNvSpPr/>
            <p:nvPr/>
          </p:nvSpPr>
          <p:spPr>
            <a:xfrm>
              <a:off x="929640" y="4542631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5" name="object 725"/>
            <p:cNvSpPr/>
            <p:nvPr/>
          </p:nvSpPr>
          <p:spPr>
            <a:xfrm>
              <a:off x="939948" y="454263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ADC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6" name="object 726"/>
            <p:cNvSpPr/>
            <p:nvPr/>
          </p:nvSpPr>
          <p:spPr>
            <a:xfrm>
              <a:off x="1132855" y="4542631"/>
              <a:ext cx="389255" cy="32384"/>
            </a:xfrm>
            <a:custGeom>
              <a:avLst/>
              <a:gdLst/>
              <a:ahLst/>
              <a:cxnLst/>
              <a:rect l="l" t="t" r="r" b="b"/>
              <a:pathLst>
                <a:path w="389255" h="32385">
                  <a:moveTo>
                    <a:pt x="388655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388655" y="31765"/>
                  </a:lnTo>
                  <a:lnTo>
                    <a:pt x="388655" y="0"/>
                  </a:lnTo>
                  <a:close/>
                </a:path>
              </a:pathLst>
            </a:custGeom>
            <a:solidFill>
              <a:srgbClr val="AEC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7" name="object 727"/>
            <p:cNvSpPr/>
            <p:nvPr/>
          </p:nvSpPr>
          <p:spPr>
            <a:xfrm>
              <a:off x="1518193" y="4542631"/>
              <a:ext cx="132715" cy="32384"/>
            </a:xfrm>
            <a:custGeom>
              <a:avLst/>
              <a:gdLst/>
              <a:ahLst/>
              <a:cxnLst/>
              <a:rect l="l" t="t" r="r" b="b"/>
              <a:pathLst>
                <a:path w="132714" h="32385">
                  <a:moveTo>
                    <a:pt x="13272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09349" y="31765"/>
                  </a:lnTo>
                  <a:lnTo>
                    <a:pt x="132720" y="0"/>
                  </a:lnTo>
                  <a:close/>
                </a:path>
              </a:pathLst>
            </a:custGeom>
            <a:solidFill>
              <a:srgbClr val="C2D2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8" name="object 728"/>
            <p:cNvSpPr/>
            <p:nvPr/>
          </p:nvSpPr>
          <p:spPr>
            <a:xfrm>
              <a:off x="929640" y="4571078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3626" y="31797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9" name="object 729"/>
            <p:cNvSpPr/>
            <p:nvPr/>
          </p:nvSpPr>
          <p:spPr>
            <a:xfrm>
              <a:off x="939948" y="457107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990" y="31797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9EB8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0" name="object 730"/>
            <p:cNvSpPr/>
            <p:nvPr/>
          </p:nvSpPr>
          <p:spPr>
            <a:xfrm>
              <a:off x="1132855" y="457107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746" y="31797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B4C8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1" name="object 731"/>
            <p:cNvSpPr/>
            <p:nvPr/>
          </p:nvSpPr>
          <p:spPr>
            <a:xfrm>
              <a:off x="1325536" y="457107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973" y="31797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A7BE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2" name="object 732"/>
            <p:cNvSpPr/>
            <p:nvPr/>
          </p:nvSpPr>
          <p:spPr>
            <a:xfrm>
              <a:off x="1518193" y="4571078"/>
              <a:ext cx="112395" cy="32384"/>
            </a:xfrm>
            <a:custGeom>
              <a:avLst/>
              <a:gdLst/>
              <a:ahLst/>
              <a:cxnLst/>
              <a:rect l="l" t="t" r="r" b="b"/>
              <a:pathLst>
                <a:path w="112394" h="32385">
                  <a:moveTo>
                    <a:pt x="111791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88397" y="31797"/>
                  </a:lnTo>
                  <a:lnTo>
                    <a:pt x="111791" y="0"/>
                  </a:lnTo>
                  <a:close/>
                </a:path>
              </a:pathLst>
            </a:custGeom>
            <a:solidFill>
              <a:srgbClr val="C6D6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3" name="object 733"/>
            <p:cNvSpPr/>
            <p:nvPr/>
          </p:nvSpPr>
          <p:spPr>
            <a:xfrm>
              <a:off x="929640" y="4599557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4" name="object 734"/>
            <p:cNvSpPr/>
            <p:nvPr/>
          </p:nvSpPr>
          <p:spPr>
            <a:xfrm>
              <a:off x="939948" y="4599557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A8C0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5" name="object 735"/>
            <p:cNvSpPr/>
            <p:nvPr/>
          </p:nvSpPr>
          <p:spPr>
            <a:xfrm>
              <a:off x="1132855" y="4599557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A2BB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6" name="object 736"/>
            <p:cNvSpPr/>
            <p:nvPr/>
          </p:nvSpPr>
          <p:spPr>
            <a:xfrm>
              <a:off x="1325536" y="4599557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A7BE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7" name="object 737"/>
            <p:cNvSpPr/>
            <p:nvPr/>
          </p:nvSpPr>
          <p:spPr>
            <a:xfrm>
              <a:off x="1518193" y="4599557"/>
              <a:ext cx="91440" cy="32384"/>
            </a:xfrm>
            <a:custGeom>
              <a:avLst/>
              <a:gdLst/>
              <a:ahLst/>
              <a:cxnLst/>
              <a:rect l="l" t="t" r="r" b="b"/>
              <a:pathLst>
                <a:path w="91440" h="32385">
                  <a:moveTo>
                    <a:pt x="90838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67467" y="31765"/>
                  </a:lnTo>
                  <a:lnTo>
                    <a:pt x="90838" y="0"/>
                  </a:lnTo>
                  <a:close/>
                </a:path>
              </a:pathLst>
            </a:custGeom>
            <a:solidFill>
              <a:srgbClr val="C1D2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8" name="object 738"/>
            <p:cNvSpPr/>
            <p:nvPr/>
          </p:nvSpPr>
          <p:spPr>
            <a:xfrm>
              <a:off x="929640" y="4628004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9" name="object 739"/>
            <p:cNvSpPr/>
            <p:nvPr/>
          </p:nvSpPr>
          <p:spPr>
            <a:xfrm>
              <a:off x="939948" y="4628004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C1D2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0" name="object 740"/>
            <p:cNvSpPr/>
            <p:nvPr/>
          </p:nvSpPr>
          <p:spPr>
            <a:xfrm>
              <a:off x="1132855" y="4628004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AAC1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1" name="object 741"/>
            <p:cNvSpPr/>
            <p:nvPr/>
          </p:nvSpPr>
          <p:spPr>
            <a:xfrm>
              <a:off x="1325536" y="4628004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B8CA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2" name="object 742"/>
            <p:cNvSpPr/>
            <p:nvPr/>
          </p:nvSpPr>
          <p:spPr>
            <a:xfrm>
              <a:off x="1518193" y="4628004"/>
              <a:ext cx="70485" cy="32384"/>
            </a:xfrm>
            <a:custGeom>
              <a:avLst/>
              <a:gdLst/>
              <a:ahLst/>
              <a:cxnLst/>
              <a:rect l="l" t="t" r="r" b="b"/>
              <a:pathLst>
                <a:path w="70484" h="32385">
                  <a:moveTo>
                    <a:pt x="69909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46538" y="31765"/>
                  </a:lnTo>
                  <a:lnTo>
                    <a:pt x="69909" y="0"/>
                  </a:lnTo>
                  <a:close/>
                </a:path>
              </a:pathLst>
            </a:custGeom>
            <a:solidFill>
              <a:srgbClr val="C1D1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3" name="object 743"/>
            <p:cNvSpPr/>
            <p:nvPr/>
          </p:nvSpPr>
          <p:spPr>
            <a:xfrm>
              <a:off x="929640" y="4656451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4" name="object 744"/>
            <p:cNvSpPr/>
            <p:nvPr/>
          </p:nvSpPr>
          <p:spPr>
            <a:xfrm>
              <a:off x="939948" y="465645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C2D2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5" name="object 745"/>
            <p:cNvSpPr/>
            <p:nvPr/>
          </p:nvSpPr>
          <p:spPr>
            <a:xfrm>
              <a:off x="1132855" y="465645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B7C9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6" name="object 746"/>
            <p:cNvSpPr/>
            <p:nvPr/>
          </p:nvSpPr>
          <p:spPr>
            <a:xfrm>
              <a:off x="1325536" y="465645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B9CD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7" name="object 747"/>
            <p:cNvSpPr/>
            <p:nvPr/>
          </p:nvSpPr>
          <p:spPr>
            <a:xfrm>
              <a:off x="1518193" y="4656451"/>
              <a:ext cx="49530" cy="32384"/>
            </a:xfrm>
            <a:custGeom>
              <a:avLst/>
              <a:gdLst/>
              <a:ahLst/>
              <a:cxnLst/>
              <a:rect l="l" t="t" r="r" b="b"/>
              <a:pathLst>
                <a:path w="49530" h="32385">
                  <a:moveTo>
                    <a:pt x="4898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25608" y="31765"/>
                  </a:lnTo>
                  <a:lnTo>
                    <a:pt x="48980" y="0"/>
                  </a:lnTo>
                  <a:close/>
                </a:path>
              </a:pathLst>
            </a:custGeom>
            <a:solidFill>
              <a:srgbClr val="C5D4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8" name="object 748"/>
            <p:cNvSpPr/>
            <p:nvPr/>
          </p:nvSpPr>
          <p:spPr>
            <a:xfrm>
              <a:off x="929640" y="4684897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9" name="object 749"/>
            <p:cNvSpPr/>
            <p:nvPr/>
          </p:nvSpPr>
          <p:spPr>
            <a:xfrm>
              <a:off x="939948" y="4684897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B1C6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0" name="object 750"/>
            <p:cNvSpPr/>
            <p:nvPr/>
          </p:nvSpPr>
          <p:spPr>
            <a:xfrm>
              <a:off x="1132855" y="4684897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AAC1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1" name="object 751"/>
            <p:cNvSpPr/>
            <p:nvPr/>
          </p:nvSpPr>
          <p:spPr>
            <a:xfrm>
              <a:off x="1325536" y="4684897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73" y="31765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B1C6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2" name="object 752"/>
            <p:cNvSpPr/>
            <p:nvPr/>
          </p:nvSpPr>
          <p:spPr>
            <a:xfrm>
              <a:off x="1518193" y="4684897"/>
              <a:ext cx="28575" cy="32384"/>
            </a:xfrm>
            <a:custGeom>
              <a:avLst/>
              <a:gdLst/>
              <a:ahLst/>
              <a:cxnLst/>
              <a:rect l="l" t="t" r="r" b="b"/>
              <a:pathLst>
                <a:path w="28575" h="32385">
                  <a:moveTo>
                    <a:pt x="2805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4679" y="31765"/>
                  </a:lnTo>
                  <a:lnTo>
                    <a:pt x="28050" y="0"/>
                  </a:lnTo>
                  <a:close/>
                </a:path>
              </a:pathLst>
            </a:custGeom>
            <a:solidFill>
              <a:srgbClr val="C8D7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3" name="object 753"/>
            <p:cNvSpPr/>
            <p:nvPr/>
          </p:nvSpPr>
          <p:spPr>
            <a:xfrm>
              <a:off x="929640" y="4713344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4" name="object 754"/>
            <p:cNvSpPr/>
            <p:nvPr/>
          </p:nvSpPr>
          <p:spPr>
            <a:xfrm>
              <a:off x="939948" y="4713344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C5D5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5" name="object 755"/>
            <p:cNvSpPr/>
            <p:nvPr/>
          </p:nvSpPr>
          <p:spPr>
            <a:xfrm>
              <a:off x="1132855" y="4713344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AAC2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6" name="object 756"/>
            <p:cNvSpPr/>
            <p:nvPr/>
          </p:nvSpPr>
          <p:spPr>
            <a:xfrm>
              <a:off x="1325536" y="4713344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73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76406" y="31765"/>
                  </a:lnTo>
                  <a:lnTo>
                    <a:pt x="195973" y="5170"/>
                  </a:lnTo>
                  <a:lnTo>
                    <a:pt x="195973" y="0"/>
                  </a:lnTo>
                  <a:close/>
                </a:path>
              </a:pathLst>
            </a:custGeom>
            <a:solidFill>
              <a:srgbClr val="A7BE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7" name="object 757"/>
            <p:cNvSpPr/>
            <p:nvPr/>
          </p:nvSpPr>
          <p:spPr>
            <a:xfrm>
              <a:off x="1518193" y="4713344"/>
              <a:ext cx="7620" cy="10160"/>
            </a:xfrm>
            <a:custGeom>
              <a:avLst/>
              <a:gdLst/>
              <a:ahLst/>
              <a:cxnLst/>
              <a:rect l="l" t="t" r="r" b="b"/>
              <a:pathLst>
                <a:path w="7619" h="10160">
                  <a:moveTo>
                    <a:pt x="7121" y="0"/>
                  </a:moveTo>
                  <a:lnTo>
                    <a:pt x="0" y="0"/>
                  </a:lnTo>
                  <a:lnTo>
                    <a:pt x="0" y="9679"/>
                  </a:lnTo>
                  <a:lnTo>
                    <a:pt x="7121" y="0"/>
                  </a:lnTo>
                  <a:close/>
                </a:path>
              </a:pathLst>
            </a:custGeom>
            <a:solidFill>
              <a:srgbClr val="C5D4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8" name="object 758"/>
            <p:cNvSpPr/>
            <p:nvPr/>
          </p:nvSpPr>
          <p:spPr>
            <a:xfrm>
              <a:off x="929640" y="4741791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9" name="object 759"/>
            <p:cNvSpPr/>
            <p:nvPr/>
          </p:nvSpPr>
          <p:spPr>
            <a:xfrm>
              <a:off x="939948" y="474179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C0D1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0" name="object 760"/>
            <p:cNvSpPr/>
            <p:nvPr/>
          </p:nvSpPr>
          <p:spPr>
            <a:xfrm>
              <a:off x="1132855" y="474179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A8BE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1" name="object 761"/>
            <p:cNvSpPr/>
            <p:nvPr/>
          </p:nvSpPr>
          <p:spPr>
            <a:xfrm>
              <a:off x="1325536" y="4741791"/>
              <a:ext cx="179070" cy="32384"/>
            </a:xfrm>
            <a:custGeom>
              <a:avLst/>
              <a:gdLst/>
              <a:ahLst/>
              <a:cxnLst/>
              <a:rect l="l" t="t" r="r" b="b"/>
              <a:pathLst>
                <a:path w="179069" h="32385">
                  <a:moveTo>
                    <a:pt x="178848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55477" y="31765"/>
                  </a:lnTo>
                  <a:lnTo>
                    <a:pt x="178848" y="0"/>
                  </a:lnTo>
                  <a:close/>
                </a:path>
              </a:pathLst>
            </a:custGeom>
            <a:solidFill>
              <a:srgbClr val="BACE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2" name="object 762"/>
            <p:cNvSpPr/>
            <p:nvPr/>
          </p:nvSpPr>
          <p:spPr>
            <a:xfrm>
              <a:off x="929640" y="4770238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3626" y="31797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3" name="object 763"/>
            <p:cNvSpPr/>
            <p:nvPr/>
          </p:nvSpPr>
          <p:spPr>
            <a:xfrm>
              <a:off x="939948" y="477023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990" y="31797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CCDB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4" name="object 764"/>
            <p:cNvSpPr/>
            <p:nvPr/>
          </p:nvSpPr>
          <p:spPr>
            <a:xfrm>
              <a:off x="1132855" y="477023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746" y="31797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AEC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5" name="object 765"/>
            <p:cNvSpPr/>
            <p:nvPr/>
          </p:nvSpPr>
          <p:spPr>
            <a:xfrm>
              <a:off x="1325536" y="4770238"/>
              <a:ext cx="158115" cy="32384"/>
            </a:xfrm>
            <a:custGeom>
              <a:avLst/>
              <a:gdLst/>
              <a:ahLst/>
              <a:cxnLst/>
              <a:rect l="l" t="t" r="r" b="b"/>
              <a:pathLst>
                <a:path w="158115" h="32385">
                  <a:moveTo>
                    <a:pt x="157918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34524" y="31797"/>
                  </a:lnTo>
                  <a:lnTo>
                    <a:pt x="157918" y="0"/>
                  </a:lnTo>
                  <a:close/>
                </a:path>
              </a:pathLst>
            </a:custGeom>
            <a:solidFill>
              <a:srgbClr val="B3C7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6" name="object 766"/>
            <p:cNvSpPr/>
            <p:nvPr/>
          </p:nvSpPr>
          <p:spPr>
            <a:xfrm>
              <a:off x="929640" y="4798717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7" name="object 767"/>
            <p:cNvSpPr/>
            <p:nvPr/>
          </p:nvSpPr>
          <p:spPr>
            <a:xfrm>
              <a:off x="939948" y="4798717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97B58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8" name="object 768"/>
            <p:cNvSpPr/>
            <p:nvPr/>
          </p:nvSpPr>
          <p:spPr>
            <a:xfrm>
              <a:off x="1132855" y="4798717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CFDC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9" name="object 769"/>
            <p:cNvSpPr/>
            <p:nvPr/>
          </p:nvSpPr>
          <p:spPr>
            <a:xfrm>
              <a:off x="1325536" y="4798717"/>
              <a:ext cx="137160" cy="32384"/>
            </a:xfrm>
            <a:custGeom>
              <a:avLst/>
              <a:gdLst/>
              <a:ahLst/>
              <a:cxnLst/>
              <a:rect l="l" t="t" r="r" b="b"/>
              <a:pathLst>
                <a:path w="137159" h="32385">
                  <a:moveTo>
                    <a:pt x="13696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13595" y="31765"/>
                  </a:lnTo>
                  <a:lnTo>
                    <a:pt x="136966" y="0"/>
                  </a:lnTo>
                  <a:close/>
                </a:path>
              </a:pathLst>
            </a:custGeom>
            <a:solidFill>
              <a:srgbClr val="D0DD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0" name="object 770"/>
            <p:cNvSpPr/>
            <p:nvPr/>
          </p:nvSpPr>
          <p:spPr>
            <a:xfrm>
              <a:off x="929640" y="4827164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1" name="object 771"/>
            <p:cNvSpPr/>
            <p:nvPr/>
          </p:nvSpPr>
          <p:spPr>
            <a:xfrm>
              <a:off x="939948" y="4827164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B8CC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2" name="object 772"/>
            <p:cNvSpPr/>
            <p:nvPr/>
          </p:nvSpPr>
          <p:spPr>
            <a:xfrm>
              <a:off x="1132855" y="4827164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BCCFA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3" name="object 773"/>
            <p:cNvSpPr/>
            <p:nvPr/>
          </p:nvSpPr>
          <p:spPr>
            <a:xfrm>
              <a:off x="1325536" y="4827164"/>
              <a:ext cx="116205" cy="32384"/>
            </a:xfrm>
            <a:custGeom>
              <a:avLst/>
              <a:gdLst/>
              <a:ahLst/>
              <a:cxnLst/>
              <a:rect l="l" t="t" r="r" b="b"/>
              <a:pathLst>
                <a:path w="116205" h="32385">
                  <a:moveTo>
                    <a:pt x="11603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92665" y="31765"/>
                  </a:lnTo>
                  <a:lnTo>
                    <a:pt x="116036" y="0"/>
                  </a:lnTo>
                  <a:close/>
                </a:path>
              </a:pathLst>
            </a:custGeom>
            <a:solidFill>
              <a:srgbClr val="C5D4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4" name="object 774"/>
            <p:cNvSpPr/>
            <p:nvPr/>
          </p:nvSpPr>
          <p:spPr>
            <a:xfrm>
              <a:off x="929640" y="4855611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5" name="object 775"/>
            <p:cNvSpPr/>
            <p:nvPr/>
          </p:nvSpPr>
          <p:spPr>
            <a:xfrm>
              <a:off x="939948" y="485561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B6C9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6" name="object 776"/>
            <p:cNvSpPr/>
            <p:nvPr/>
          </p:nvSpPr>
          <p:spPr>
            <a:xfrm>
              <a:off x="1132855" y="485561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A9C0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7" name="object 777"/>
            <p:cNvSpPr/>
            <p:nvPr/>
          </p:nvSpPr>
          <p:spPr>
            <a:xfrm>
              <a:off x="1325536" y="4855611"/>
              <a:ext cx="95250" cy="32384"/>
            </a:xfrm>
            <a:custGeom>
              <a:avLst/>
              <a:gdLst/>
              <a:ahLst/>
              <a:cxnLst/>
              <a:rect l="l" t="t" r="r" b="b"/>
              <a:pathLst>
                <a:path w="95250" h="32385">
                  <a:moveTo>
                    <a:pt x="95107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71736" y="31765"/>
                  </a:lnTo>
                  <a:lnTo>
                    <a:pt x="95107" y="0"/>
                  </a:lnTo>
                  <a:close/>
                </a:path>
              </a:pathLst>
            </a:custGeom>
            <a:solidFill>
              <a:srgbClr val="ACC2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8" name="object 778"/>
            <p:cNvSpPr/>
            <p:nvPr/>
          </p:nvSpPr>
          <p:spPr>
            <a:xfrm>
              <a:off x="929640" y="4884058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9" name="object 779"/>
            <p:cNvSpPr/>
            <p:nvPr/>
          </p:nvSpPr>
          <p:spPr>
            <a:xfrm>
              <a:off x="939948" y="488405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CAD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0" name="object 780"/>
            <p:cNvSpPr/>
            <p:nvPr/>
          </p:nvSpPr>
          <p:spPr>
            <a:xfrm>
              <a:off x="1132855" y="488405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B3C7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1" name="object 781"/>
            <p:cNvSpPr/>
            <p:nvPr/>
          </p:nvSpPr>
          <p:spPr>
            <a:xfrm>
              <a:off x="1325536" y="4884058"/>
              <a:ext cx="74295" cy="32384"/>
            </a:xfrm>
            <a:custGeom>
              <a:avLst/>
              <a:gdLst/>
              <a:ahLst/>
              <a:cxnLst/>
              <a:rect l="l" t="t" r="r" b="b"/>
              <a:pathLst>
                <a:path w="74294" h="32385">
                  <a:moveTo>
                    <a:pt x="74177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50806" y="31765"/>
                  </a:lnTo>
                  <a:lnTo>
                    <a:pt x="74177" y="0"/>
                  </a:lnTo>
                  <a:close/>
                </a:path>
              </a:pathLst>
            </a:custGeom>
            <a:solidFill>
              <a:srgbClr val="C6D6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2" name="object 782"/>
            <p:cNvSpPr/>
            <p:nvPr/>
          </p:nvSpPr>
          <p:spPr>
            <a:xfrm>
              <a:off x="929640" y="4912504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3" name="object 783"/>
            <p:cNvSpPr/>
            <p:nvPr/>
          </p:nvSpPr>
          <p:spPr>
            <a:xfrm>
              <a:off x="939948" y="4912504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A3BB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4" name="object 784"/>
            <p:cNvSpPr/>
            <p:nvPr/>
          </p:nvSpPr>
          <p:spPr>
            <a:xfrm>
              <a:off x="1132855" y="4912504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746" y="31765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CAD7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5" name="object 785"/>
            <p:cNvSpPr/>
            <p:nvPr/>
          </p:nvSpPr>
          <p:spPr>
            <a:xfrm>
              <a:off x="1325536" y="4912504"/>
              <a:ext cx="53340" cy="32384"/>
            </a:xfrm>
            <a:custGeom>
              <a:avLst/>
              <a:gdLst/>
              <a:ahLst/>
              <a:cxnLst/>
              <a:rect l="l" t="t" r="r" b="b"/>
              <a:pathLst>
                <a:path w="53340" h="32385">
                  <a:moveTo>
                    <a:pt x="53248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29877" y="31765"/>
                  </a:lnTo>
                  <a:lnTo>
                    <a:pt x="53248" y="0"/>
                  </a:lnTo>
                  <a:close/>
                </a:path>
              </a:pathLst>
            </a:custGeom>
            <a:solidFill>
              <a:srgbClr val="D2DE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6" name="object 786"/>
            <p:cNvSpPr/>
            <p:nvPr/>
          </p:nvSpPr>
          <p:spPr>
            <a:xfrm>
              <a:off x="929640" y="4940951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3626" y="31797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7" name="object 787"/>
            <p:cNvSpPr/>
            <p:nvPr/>
          </p:nvSpPr>
          <p:spPr>
            <a:xfrm>
              <a:off x="939948" y="494095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990" y="31797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BACE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8" name="object 788"/>
            <p:cNvSpPr/>
            <p:nvPr/>
          </p:nvSpPr>
          <p:spPr>
            <a:xfrm>
              <a:off x="1132855" y="494095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746" y="31797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ABC2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9" name="object 789"/>
            <p:cNvSpPr/>
            <p:nvPr/>
          </p:nvSpPr>
          <p:spPr>
            <a:xfrm>
              <a:off x="1325536" y="4940951"/>
              <a:ext cx="32384" cy="32384"/>
            </a:xfrm>
            <a:custGeom>
              <a:avLst/>
              <a:gdLst/>
              <a:ahLst/>
              <a:cxnLst/>
              <a:rect l="l" t="t" r="r" b="b"/>
              <a:pathLst>
                <a:path w="32384" h="32385">
                  <a:moveTo>
                    <a:pt x="32319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8924" y="31797"/>
                  </a:lnTo>
                  <a:lnTo>
                    <a:pt x="32319" y="0"/>
                  </a:lnTo>
                  <a:close/>
                </a:path>
              </a:pathLst>
            </a:custGeom>
            <a:solidFill>
              <a:srgbClr val="C3D3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0" name="object 790"/>
            <p:cNvSpPr/>
            <p:nvPr/>
          </p:nvSpPr>
          <p:spPr>
            <a:xfrm>
              <a:off x="929640" y="4969430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1" name="object 791"/>
            <p:cNvSpPr/>
            <p:nvPr/>
          </p:nvSpPr>
          <p:spPr>
            <a:xfrm>
              <a:off x="939948" y="4969430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B9CE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2" name="object 792"/>
            <p:cNvSpPr/>
            <p:nvPr/>
          </p:nvSpPr>
          <p:spPr>
            <a:xfrm>
              <a:off x="1132855" y="4969430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74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80677" y="31765"/>
                  </a:lnTo>
                  <a:lnTo>
                    <a:pt x="195746" y="11283"/>
                  </a:lnTo>
                  <a:lnTo>
                    <a:pt x="195746" y="0"/>
                  </a:lnTo>
                  <a:close/>
                </a:path>
              </a:pathLst>
            </a:custGeom>
            <a:solidFill>
              <a:srgbClr val="CAD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3" name="object 793"/>
            <p:cNvSpPr/>
            <p:nvPr/>
          </p:nvSpPr>
          <p:spPr>
            <a:xfrm>
              <a:off x="1325536" y="4969430"/>
              <a:ext cx="11430" cy="15875"/>
            </a:xfrm>
            <a:custGeom>
              <a:avLst/>
              <a:gdLst/>
              <a:ahLst/>
              <a:cxnLst/>
              <a:rect l="l" t="t" r="r" b="b"/>
              <a:pathLst>
                <a:path w="11430" h="15875">
                  <a:moveTo>
                    <a:pt x="11366" y="0"/>
                  </a:moveTo>
                  <a:lnTo>
                    <a:pt x="0" y="0"/>
                  </a:lnTo>
                  <a:lnTo>
                    <a:pt x="0" y="15449"/>
                  </a:lnTo>
                  <a:lnTo>
                    <a:pt x="11366" y="0"/>
                  </a:lnTo>
                  <a:close/>
                </a:path>
              </a:pathLst>
            </a:custGeom>
            <a:solidFill>
              <a:srgbClr val="D3E0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4" name="object 794"/>
            <p:cNvSpPr/>
            <p:nvPr/>
          </p:nvSpPr>
          <p:spPr>
            <a:xfrm>
              <a:off x="929640" y="4997877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5" name="object 795"/>
            <p:cNvSpPr/>
            <p:nvPr/>
          </p:nvSpPr>
          <p:spPr>
            <a:xfrm>
              <a:off x="939948" y="4997877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B0C5A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6" name="object 796"/>
            <p:cNvSpPr/>
            <p:nvPr/>
          </p:nvSpPr>
          <p:spPr>
            <a:xfrm>
              <a:off x="1132855" y="4997877"/>
              <a:ext cx="183515" cy="32384"/>
            </a:xfrm>
            <a:custGeom>
              <a:avLst/>
              <a:gdLst/>
              <a:ahLst/>
              <a:cxnLst/>
              <a:rect l="l" t="t" r="r" b="b"/>
              <a:pathLst>
                <a:path w="183515" h="32385">
                  <a:moveTo>
                    <a:pt x="183118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59747" y="31765"/>
                  </a:lnTo>
                  <a:lnTo>
                    <a:pt x="183118" y="0"/>
                  </a:lnTo>
                  <a:close/>
                </a:path>
              </a:pathLst>
            </a:custGeom>
            <a:solidFill>
              <a:srgbClr val="BACE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7" name="object 797"/>
            <p:cNvSpPr/>
            <p:nvPr/>
          </p:nvSpPr>
          <p:spPr>
            <a:xfrm>
              <a:off x="929640" y="5026324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8" name="object 798"/>
            <p:cNvSpPr/>
            <p:nvPr/>
          </p:nvSpPr>
          <p:spPr>
            <a:xfrm>
              <a:off x="939948" y="5026324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D2DE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9" name="object 799"/>
            <p:cNvSpPr/>
            <p:nvPr/>
          </p:nvSpPr>
          <p:spPr>
            <a:xfrm>
              <a:off x="1132855" y="5026324"/>
              <a:ext cx="162560" cy="32384"/>
            </a:xfrm>
            <a:custGeom>
              <a:avLst/>
              <a:gdLst/>
              <a:ahLst/>
              <a:cxnLst/>
              <a:rect l="l" t="t" r="r" b="b"/>
              <a:pathLst>
                <a:path w="162559" h="32385">
                  <a:moveTo>
                    <a:pt x="162189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8818" y="31765"/>
                  </a:lnTo>
                  <a:lnTo>
                    <a:pt x="162189" y="0"/>
                  </a:lnTo>
                  <a:close/>
                </a:path>
              </a:pathLst>
            </a:custGeom>
            <a:solidFill>
              <a:srgbClr val="AFC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0" name="object 800"/>
            <p:cNvSpPr/>
            <p:nvPr/>
          </p:nvSpPr>
          <p:spPr>
            <a:xfrm>
              <a:off x="929640" y="5054771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1" name="object 801"/>
            <p:cNvSpPr/>
            <p:nvPr/>
          </p:nvSpPr>
          <p:spPr>
            <a:xfrm>
              <a:off x="939948" y="5054771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BDCFB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2" name="object 802"/>
            <p:cNvSpPr/>
            <p:nvPr/>
          </p:nvSpPr>
          <p:spPr>
            <a:xfrm>
              <a:off x="1132855" y="5054771"/>
              <a:ext cx="141605" cy="32384"/>
            </a:xfrm>
            <a:custGeom>
              <a:avLst/>
              <a:gdLst/>
              <a:ahLst/>
              <a:cxnLst/>
              <a:rect l="l" t="t" r="r" b="b"/>
              <a:pathLst>
                <a:path w="141605" h="32385">
                  <a:moveTo>
                    <a:pt x="14126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17888" y="31765"/>
                  </a:lnTo>
                  <a:lnTo>
                    <a:pt x="141260" y="0"/>
                  </a:lnTo>
                  <a:close/>
                </a:path>
              </a:pathLst>
            </a:custGeom>
            <a:solidFill>
              <a:srgbClr val="B0C6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3" name="object 803"/>
            <p:cNvSpPr/>
            <p:nvPr/>
          </p:nvSpPr>
          <p:spPr>
            <a:xfrm>
              <a:off x="929640" y="5083218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4" name="object 804"/>
            <p:cNvSpPr/>
            <p:nvPr/>
          </p:nvSpPr>
          <p:spPr>
            <a:xfrm>
              <a:off x="939948" y="5083218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AEC5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5" name="object 805"/>
            <p:cNvSpPr/>
            <p:nvPr/>
          </p:nvSpPr>
          <p:spPr>
            <a:xfrm>
              <a:off x="1132855" y="5083218"/>
              <a:ext cx="120650" cy="32384"/>
            </a:xfrm>
            <a:custGeom>
              <a:avLst/>
              <a:gdLst/>
              <a:ahLst/>
              <a:cxnLst/>
              <a:rect l="l" t="t" r="r" b="b"/>
              <a:pathLst>
                <a:path w="120650" h="32385">
                  <a:moveTo>
                    <a:pt x="12033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96959" y="31765"/>
                  </a:lnTo>
                  <a:lnTo>
                    <a:pt x="120330" y="0"/>
                  </a:lnTo>
                  <a:close/>
                </a:path>
              </a:pathLst>
            </a:custGeom>
            <a:solidFill>
              <a:srgbClr val="BACE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6" name="object 806"/>
            <p:cNvSpPr/>
            <p:nvPr/>
          </p:nvSpPr>
          <p:spPr>
            <a:xfrm>
              <a:off x="929640" y="5111665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3626" y="31797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7" name="object 807"/>
            <p:cNvSpPr/>
            <p:nvPr/>
          </p:nvSpPr>
          <p:spPr>
            <a:xfrm>
              <a:off x="939948" y="5111665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195990" y="31797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BACE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8" name="object 808"/>
            <p:cNvSpPr/>
            <p:nvPr/>
          </p:nvSpPr>
          <p:spPr>
            <a:xfrm>
              <a:off x="1132855" y="5111665"/>
              <a:ext cx="99695" cy="32384"/>
            </a:xfrm>
            <a:custGeom>
              <a:avLst/>
              <a:gdLst/>
              <a:ahLst/>
              <a:cxnLst/>
              <a:rect l="l" t="t" r="r" b="b"/>
              <a:pathLst>
                <a:path w="99694" h="32385">
                  <a:moveTo>
                    <a:pt x="99401" y="0"/>
                  </a:moveTo>
                  <a:lnTo>
                    <a:pt x="0" y="0"/>
                  </a:lnTo>
                  <a:lnTo>
                    <a:pt x="0" y="31797"/>
                  </a:lnTo>
                  <a:lnTo>
                    <a:pt x="76006" y="31797"/>
                  </a:lnTo>
                  <a:lnTo>
                    <a:pt x="99401" y="0"/>
                  </a:lnTo>
                  <a:close/>
                </a:path>
              </a:pathLst>
            </a:custGeom>
            <a:solidFill>
              <a:srgbClr val="BACE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9" name="object 809"/>
            <p:cNvSpPr/>
            <p:nvPr/>
          </p:nvSpPr>
          <p:spPr>
            <a:xfrm>
              <a:off x="929640" y="5140143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0" name="object 810"/>
            <p:cNvSpPr/>
            <p:nvPr/>
          </p:nvSpPr>
          <p:spPr>
            <a:xfrm>
              <a:off x="939948" y="5140143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B8CC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1" name="object 811"/>
            <p:cNvSpPr/>
            <p:nvPr/>
          </p:nvSpPr>
          <p:spPr>
            <a:xfrm>
              <a:off x="1132855" y="5140143"/>
              <a:ext cx="78740" cy="32384"/>
            </a:xfrm>
            <a:custGeom>
              <a:avLst/>
              <a:gdLst/>
              <a:ahLst/>
              <a:cxnLst/>
              <a:rect l="l" t="t" r="r" b="b"/>
              <a:pathLst>
                <a:path w="78740" h="32385">
                  <a:moveTo>
                    <a:pt x="78448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55077" y="31765"/>
                  </a:lnTo>
                  <a:lnTo>
                    <a:pt x="78448" y="0"/>
                  </a:lnTo>
                  <a:close/>
                </a:path>
              </a:pathLst>
            </a:custGeom>
            <a:solidFill>
              <a:srgbClr val="B8CA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2" name="object 812"/>
            <p:cNvSpPr/>
            <p:nvPr/>
          </p:nvSpPr>
          <p:spPr>
            <a:xfrm>
              <a:off x="929640" y="5168590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3" name="object 813"/>
            <p:cNvSpPr/>
            <p:nvPr/>
          </p:nvSpPr>
          <p:spPr>
            <a:xfrm>
              <a:off x="939948" y="5168590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FCAD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4" name="object 814"/>
            <p:cNvSpPr/>
            <p:nvPr/>
          </p:nvSpPr>
          <p:spPr>
            <a:xfrm>
              <a:off x="1132855" y="5168590"/>
              <a:ext cx="57785" cy="32384"/>
            </a:xfrm>
            <a:custGeom>
              <a:avLst/>
              <a:gdLst/>
              <a:ahLst/>
              <a:cxnLst/>
              <a:rect l="l" t="t" r="r" b="b"/>
              <a:pathLst>
                <a:path w="57784" h="32385">
                  <a:moveTo>
                    <a:pt x="57519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34147" y="31765"/>
                  </a:lnTo>
                  <a:lnTo>
                    <a:pt x="57519" y="0"/>
                  </a:lnTo>
                  <a:close/>
                </a:path>
              </a:pathLst>
            </a:custGeom>
            <a:solidFill>
              <a:srgbClr val="FCAC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5" name="object 815"/>
            <p:cNvSpPr/>
            <p:nvPr/>
          </p:nvSpPr>
          <p:spPr>
            <a:xfrm>
              <a:off x="929640" y="5197037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626" y="31765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6" name="object 816"/>
            <p:cNvSpPr/>
            <p:nvPr/>
          </p:nvSpPr>
          <p:spPr>
            <a:xfrm>
              <a:off x="939948" y="5197037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95990" y="31765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FDBC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7" name="object 817"/>
            <p:cNvSpPr/>
            <p:nvPr/>
          </p:nvSpPr>
          <p:spPr>
            <a:xfrm>
              <a:off x="1132855" y="5197037"/>
              <a:ext cx="36830" cy="32384"/>
            </a:xfrm>
            <a:custGeom>
              <a:avLst/>
              <a:gdLst/>
              <a:ahLst/>
              <a:cxnLst/>
              <a:rect l="l" t="t" r="r" b="b"/>
              <a:pathLst>
                <a:path w="36830" h="32385">
                  <a:moveTo>
                    <a:pt x="36589" y="0"/>
                  </a:moveTo>
                  <a:lnTo>
                    <a:pt x="0" y="0"/>
                  </a:lnTo>
                  <a:lnTo>
                    <a:pt x="0" y="31765"/>
                  </a:lnTo>
                  <a:lnTo>
                    <a:pt x="13218" y="31765"/>
                  </a:lnTo>
                  <a:lnTo>
                    <a:pt x="36589" y="0"/>
                  </a:lnTo>
                  <a:close/>
                </a:path>
              </a:pathLst>
            </a:custGeom>
            <a:solidFill>
              <a:srgbClr val="FCA2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8" name="object 818"/>
            <p:cNvSpPr/>
            <p:nvPr/>
          </p:nvSpPr>
          <p:spPr>
            <a:xfrm>
              <a:off x="929640" y="5225484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72"/>
                  </a:lnTo>
                  <a:lnTo>
                    <a:pt x="13626" y="31772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9" name="object 819"/>
            <p:cNvSpPr/>
            <p:nvPr/>
          </p:nvSpPr>
          <p:spPr>
            <a:xfrm>
              <a:off x="939948" y="5225484"/>
              <a:ext cx="196215" cy="32384"/>
            </a:xfrm>
            <a:custGeom>
              <a:avLst/>
              <a:gdLst/>
              <a:ahLst/>
              <a:cxnLst/>
              <a:rect l="l" t="t" r="r" b="b"/>
              <a:pathLst>
                <a:path w="196215" h="32385">
                  <a:moveTo>
                    <a:pt x="195990" y="0"/>
                  </a:moveTo>
                  <a:lnTo>
                    <a:pt x="0" y="0"/>
                  </a:lnTo>
                  <a:lnTo>
                    <a:pt x="0" y="31772"/>
                  </a:lnTo>
                  <a:lnTo>
                    <a:pt x="185191" y="31772"/>
                  </a:lnTo>
                  <a:lnTo>
                    <a:pt x="195990" y="17094"/>
                  </a:lnTo>
                  <a:lnTo>
                    <a:pt x="195990" y="0"/>
                  </a:lnTo>
                  <a:close/>
                </a:path>
              </a:pathLst>
            </a:custGeom>
            <a:solidFill>
              <a:srgbClr val="FC94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0" name="object 820"/>
            <p:cNvSpPr/>
            <p:nvPr/>
          </p:nvSpPr>
          <p:spPr>
            <a:xfrm>
              <a:off x="1132855" y="5225484"/>
              <a:ext cx="15875" cy="21590"/>
            </a:xfrm>
            <a:custGeom>
              <a:avLst/>
              <a:gdLst/>
              <a:ahLst/>
              <a:cxnLst/>
              <a:rect l="l" t="t" r="r" b="b"/>
              <a:pathLst>
                <a:path w="15875" h="21589">
                  <a:moveTo>
                    <a:pt x="15660" y="0"/>
                  </a:moveTo>
                  <a:lnTo>
                    <a:pt x="0" y="0"/>
                  </a:lnTo>
                  <a:lnTo>
                    <a:pt x="0" y="21285"/>
                  </a:lnTo>
                  <a:lnTo>
                    <a:pt x="15660" y="0"/>
                  </a:lnTo>
                  <a:close/>
                </a:path>
              </a:pathLst>
            </a:custGeom>
            <a:solidFill>
              <a:srgbClr val="FC85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1" name="object 821"/>
            <p:cNvSpPr/>
            <p:nvPr/>
          </p:nvSpPr>
          <p:spPr>
            <a:xfrm>
              <a:off x="929640" y="5253937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8"/>
                  </a:lnTo>
                  <a:lnTo>
                    <a:pt x="13626" y="31768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2" name="object 822"/>
            <p:cNvSpPr/>
            <p:nvPr/>
          </p:nvSpPr>
          <p:spPr>
            <a:xfrm>
              <a:off x="939948" y="5253937"/>
              <a:ext cx="187960" cy="32384"/>
            </a:xfrm>
            <a:custGeom>
              <a:avLst/>
              <a:gdLst/>
              <a:ahLst/>
              <a:cxnLst/>
              <a:rect l="l" t="t" r="r" b="b"/>
              <a:pathLst>
                <a:path w="187959" h="32385">
                  <a:moveTo>
                    <a:pt x="187632" y="0"/>
                  </a:moveTo>
                  <a:lnTo>
                    <a:pt x="0" y="0"/>
                  </a:lnTo>
                  <a:lnTo>
                    <a:pt x="0" y="31768"/>
                  </a:lnTo>
                  <a:lnTo>
                    <a:pt x="164259" y="31768"/>
                  </a:lnTo>
                  <a:lnTo>
                    <a:pt x="187632" y="0"/>
                  </a:lnTo>
                  <a:close/>
                </a:path>
              </a:pathLst>
            </a:custGeom>
            <a:solidFill>
              <a:srgbClr val="FB70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3" name="object 823"/>
            <p:cNvSpPr/>
            <p:nvPr/>
          </p:nvSpPr>
          <p:spPr>
            <a:xfrm>
              <a:off x="929640" y="5282387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72"/>
                  </a:lnTo>
                  <a:lnTo>
                    <a:pt x="13626" y="31772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4" name="object 824"/>
            <p:cNvSpPr/>
            <p:nvPr/>
          </p:nvSpPr>
          <p:spPr>
            <a:xfrm>
              <a:off x="939948" y="5282387"/>
              <a:ext cx="167005" cy="32384"/>
            </a:xfrm>
            <a:custGeom>
              <a:avLst/>
              <a:gdLst/>
              <a:ahLst/>
              <a:cxnLst/>
              <a:rect l="l" t="t" r="r" b="b"/>
              <a:pathLst>
                <a:path w="167005" h="32385">
                  <a:moveTo>
                    <a:pt x="166701" y="0"/>
                  </a:moveTo>
                  <a:lnTo>
                    <a:pt x="0" y="0"/>
                  </a:lnTo>
                  <a:lnTo>
                    <a:pt x="0" y="31772"/>
                  </a:lnTo>
                  <a:lnTo>
                    <a:pt x="143325" y="31772"/>
                  </a:lnTo>
                  <a:lnTo>
                    <a:pt x="166701" y="0"/>
                  </a:lnTo>
                  <a:close/>
                </a:path>
              </a:pathLst>
            </a:custGeom>
            <a:solidFill>
              <a:srgbClr val="FC83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5" name="object 825"/>
            <p:cNvSpPr/>
            <p:nvPr/>
          </p:nvSpPr>
          <p:spPr>
            <a:xfrm>
              <a:off x="929640" y="5310840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72"/>
                  </a:lnTo>
                  <a:lnTo>
                    <a:pt x="13626" y="31772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6" name="object 826"/>
            <p:cNvSpPr/>
            <p:nvPr/>
          </p:nvSpPr>
          <p:spPr>
            <a:xfrm>
              <a:off x="939948" y="5310840"/>
              <a:ext cx="146050" cy="32384"/>
            </a:xfrm>
            <a:custGeom>
              <a:avLst/>
              <a:gdLst/>
              <a:ahLst/>
              <a:cxnLst/>
              <a:rect l="l" t="t" r="r" b="b"/>
              <a:pathLst>
                <a:path w="146050" h="32385">
                  <a:moveTo>
                    <a:pt x="145767" y="0"/>
                  </a:moveTo>
                  <a:lnTo>
                    <a:pt x="0" y="0"/>
                  </a:lnTo>
                  <a:lnTo>
                    <a:pt x="0" y="31772"/>
                  </a:lnTo>
                  <a:lnTo>
                    <a:pt x="122391" y="31772"/>
                  </a:lnTo>
                  <a:lnTo>
                    <a:pt x="145767" y="0"/>
                  </a:lnTo>
                  <a:close/>
                </a:path>
              </a:pathLst>
            </a:custGeom>
            <a:solidFill>
              <a:srgbClr val="FB717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7" name="object 827"/>
            <p:cNvSpPr/>
            <p:nvPr/>
          </p:nvSpPr>
          <p:spPr>
            <a:xfrm>
              <a:off x="929640" y="5339291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72"/>
                  </a:lnTo>
                  <a:lnTo>
                    <a:pt x="13626" y="31772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8" name="object 828"/>
            <p:cNvSpPr/>
            <p:nvPr/>
          </p:nvSpPr>
          <p:spPr>
            <a:xfrm>
              <a:off x="939948" y="5339291"/>
              <a:ext cx="125095" cy="32384"/>
            </a:xfrm>
            <a:custGeom>
              <a:avLst/>
              <a:gdLst/>
              <a:ahLst/>
              <a:cxnLst/>
              <a:rect l="l" t="t" r="r" b="b"/>
              <a:pathLst>
                <a:path w="125094" h="32385">
                  <a:moveTo>
                    <a:pt x="124835" y="0"/>
                  </a:moveTo>
                  <a:lnTo>
                    <a:pt x="0" y="0"/>
                  </a:lnTo>
                  <a:lnTo>
                    <a:pt x="0" y="31772"/>
                  </a:lnTo>
                  <a:lnTo>
                    <a:pt x="101459" y="31772"/>
                  </a:lnTo>
                  <a:lnTo>
                    <a:pt x="124835" y="0"/>
                  </a:lnTo>
                  <a:close/>
                </a:path>
              </a:pathLst>
            </a:custGeom>
            <a:solidFill>
              <a:srgbClr val="FB75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9" name="object 829"/>
            <p:cNvSpPr/>
            <p:nvPr/>
          </p:nvSpPr>
          <p:spPr>
            <a:xfrm>
              <a:off x="929640" y="5367744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72"/>
                  </a:lnTo>
                  <a:lnTo>
                    <a:pt x="13626" y="31772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0" name="object 830"/>
            <p:cNvSpPr/>
            <p:nvPr/>
          </p:nvSpPr>
          <p:spPr>
            <a:xfrm>
              <a:off x="939948" y="5367744"/>
              <a:ext cx="104139" cy="32384"/>
            </a:xfrm>
            <a:custGeom>
              <a:avLst/>
              <a:gdLst/>
              <a:ahLst/>
              <a:cxnLst/>
              <a:rect l="l" t="t" r="r" b="b"/>
              <a:pathLst>
                <a:path w="104140" h="32385">
                  <a:moveTo>
                    <a:pt x="103901" y="0"/>
                  </a:moveTo>
                  <a:lnTo>
                    <a:pt x="0" y="0"/>
                  </a:lnTo>
                  <a:lnTo>
                    <a:pt x="0" y="31772"/>
                  </a:lnTo>
                  <a:lnTo>
                    <a:pt x="80525" y="31772"/>
                  </a:lnTo>
                  <a:lnTo>
                    <a:pt x="103901" y="0"/>
                  </a:lnTo>
                  <a:close/>
                </a:path>
              </a:pathLst>
            </a:custGeom>
            <a:solidFill>
              <a:srgbClr val="FB75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1" name="object 831"/>
            <p:cNvSpPr/>
            <p:nvPr/>
          </p:nvSpPr>
          <p:spPr>
            <a:xfrm>
              <a:off x="929640" y="5396197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68"/>
                  </a:lnTo>
                  <a:lnTo>
                    <a:pt x="13626" y="31768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2" name="object 832"/>
            <p:cNvSpPr/>
            <p:nvPr/>
          </p:nvSpPr>
          <p:spPr>
            <a:xfrm>
              <a:off x="939948" y="5396197"/>
              <a:ext cx="83185" cy="32384"/>
            </a:xfrm>
            <a:custGeom>
              <a:avLst/>
              <a:gdLst/>
              <a:ahLst/>
              <a:cxnLst/>
              <a:rect l="l" t="t" r="r" b="b"/>
              <a:pathLst>
                <a:path w="83184" h="32385">
                  <a:moveTo>
                    <a:pt x="82967" y="0"/>
                  </a:moveTo>
                  <a:lnTo>
                    <a:pt x="0" y="0"/>
                  </a:lnTo>
                  <a:lnTo>
                    <a:pt x="0" y="31768"/>
                  </a:lnTo>
                  <a:lnTo>
                    <a:pt x="59593" y="31768"/>
                  </a:lnTo>
                  <a:lnTo>
                    <a:pt x="82967" y="0"/>
                  </a:lnTo>
                  <a:close/>
                </a:path>
              </a:pathLst>
            </a:custGeom>
            <a:solidFill>
              <a:srgbClr val="FB5E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3" name="object 833"/>
            <p:cNvSpPr/>
            <p:nvPr/>
          </p:nvSpPr>
          <p:spPr>
            <a:xfrm>
              <a:off x="929640" y="5424647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72"/>
                  </a:lnTo>
                  <a:lnTo>
                    <a:pt x="13626" y="31772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4" name="object 834"/>
            <p:cNvSpPr/>
            <p:nvPr/>
          </p:nvSpPr>
          <p:spPr>
            <a:xfrm>
              <a:off x="939948" y="5424647"/>
              <a:ext cx="62230" cy="32384"/>
            </a:xfrm>
            <a:custGeom>
              <a:avLst/>
              <a:gdLst/>
              <a:ahLst/>
              <a:cxnLst/>
              <a:rect l="l" t="t" r="r" b="b"/>
              <a:pathLst>
                <a:path w="62230" h="32385">
                  <a:moveTo>
                    <a:pt x="62035" y="0"/>
                  </a:moveTo>
                  <a:lnTo>
                    <a:pt x="0" y="0"/>
                  </a:lnTo>
                  <a:lnTo>
                    <a:pt x="0" y="31772"/>
                  </a:lnTo>
                  <a:lnTo>
                    <a:pt x="38659" y="31772"/>
                  </a:lnTo>
                  <a:lnTo>
                    <a:pt x="62035" y="0"/>
                  </a:lnTo>
                  <a:close/>
                </a:path>
              </a:pathLst>
            </a:custGeom>
            <a:solidFill>
              <a:srgbClr val="FB70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5" name="object 835"/>
            <p:cNvSpPr/>
            <p:nvPr/>
          </p:nvSpPr>
          <p:spPr>
            <a:xfrm>
              <a:off x="929640" y="5453100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72"/>
                  </a:lnTo>
                  <a:lnTo>
                    <a:pt x="13626" y="31772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6" name="object 836"/>
            <p:cNvSpPr/>
            <p:nvPr/>
          </p:nvSpPr>
          <p:spPr>
            <a:xfrm>
              <a:off x="939948" y="5453100"/>
              <a:ext cx="41275" cy="32384"/>
            </a:xfrm>
            <a:custGeom>
              <a:avLst/>
              <a:gdLst/>
              <a:ahLst/>
              <a:cxnLst/>
              <a:rect l="l" t="t" r="r" b="b"/>
              <a:pathLst>
                <a:path w="41275" h="32385">
                  <a:moveTo>
                    <a:pt x="41101" y="0"/>
                  </a:moveTo>
                  <a:lnTo>
                    <a:pt x="0" y="0"/>
                  </a:lnTo>
                  <a:lnTo>
                    <a:pt x="0" y="31772"/>
                  </a:lnTo>
                  <a:lnTo>
                    <a:pt x="17725" y="31772"/>
                  </a:lnTo>
                  <a:lnTo>
                    <a:pt x="41101" y="0"/>
                  </a:lnTo>
                  <a:close/>
                </a:path>
              </a:pathLst>
            </a:custGeom>
            <a:solidFill>
              <a:srgbClr val="FB4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7" name="object 837"/>
            <p:cNvSpPr/>
            <p:nvPr/>
          </p:nvSpPr>
          <p:spPr>
            <a:xfrm>
              <a:off x="929640" y="5481551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69" h="32385">
                  <a:moveTo>
                    <a:pt x="13626" y="0"/>
                  </a:moveTo>
                  <a:lnTo>
                    <a:pt x="0" y="0"/>
                  </a:lnTo>
                  <a:lnTo>
                    <a:pt x="0" y="31772"/>
                  </a:lnTo>
                  <a:lnTo>
                    <a:pt x="7101" y="31772"/>
                  </a:lnTo>
                  <a:lnTo>
                    <a:pt x="13626" y="22904"/>
                  </a:lnTo>
                  <a:lnTo>
                    <a:pt x="13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8" name="object 838"/>
            <p:cNvSpPr/>
            <p:nvPr/>
          </p:nvSpPr>
          <p:spPr>
            <a:xfrm>
              <a:off x="939948" y="5481551"/>
              <a:ext cx="20320" cy="27940"/>
            </a:xfrm>
            <a:custGeom>
              <a:avLst/>
              <a:gdLst/>
              <a:ahLst/>
              <a:cxnLst/>
              <a:rect l="l" t="t" r="r" b="b"/>
              <a:pathLst>
                <a:path w="20319" h="27939">
                  <a:moveTo>
                    <a:pt x="20169" y="0"/>
                  </a:moveTo>
                  <a:lnTo>
                    <a:pt x="0" y="0"/>
                  </a:lnTo>
                  <a:lnTo>
                    <a:pt x="0" y="27414"/>
                  </a:lnTo>
                  <a:lnTo>
                    <a:pt x="20169" y="0"/>
                  </a:lnTo>
                  <a:close/>
                </a:path>
              </a:pathLst>
            </a:custGeom>
            <a:solidFill>
              <a:srgbClr val="FA00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9" name="object 839"/>
            <p:cNvSpPr/>
            <p:nvPr/>
          </p:nvSpPr>
          <p:spPr>
            <a:xfrm>
              <a:off x="929640" y="5510003"/>
              <a:ext cx="10160" cy="13335"/>
            </a:xfrm>
            <a:custGeom>
              <a:avLst/>
              <a:gdLst/>
              <a:ahLst/>
              <a:cxnLst/>
              <a:rect l="l" t="t" r="r" b="b"/>
              <a:pathLst>
                <a:path w="10159" h="13335">
                  <a:moveTo>
                    <a:pt x="9544" y="0"/>
                  </a:moveTo>
                  <a:lnTo>
                    <a:pt x="0" y="0"/>
                  </a:lnTo>
                  <a:lnTo>
                    <a:pt x="0" y="12972"/>
                  </a:lnTo>
                  <a:lnTo>
                    <a:pt x="95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40" name="object 840"/>
          <p:cNvSpPr txBox="1"/>
          <p:nvPr/>
        </p:nvSpPr>
        <p:spPr>
          <a:xfrm>
            <a:off x="1058875" y="2106676"/>
            <a:ext cx="323850" cy="584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30"/>
              </a:lnSpc>
            </a:pPr>
            <a:r>
              <a:rPr dirty="0" sz="450">
                <a:latin typeface="Carlito"/>
                <a:cs typeface="Carlito"/>
              </a:rPr>
              <a:t>P</a:t>
            </a:r>
            <a:r>
              <a:rPr dirty="0" sz="450" spc="-5">
                <a:latin typeface="Carlito"/>
                <a:cs typeface="Carlito"/>
              </a:rPr>
              <a:t>a</a:t>
            </a:r>
            <a:r>
              <a:rPr dirty="0" sz="450" spc="-10">
                <a:latin typeface="Carlito"/>
                <a:cs typeface="Carlito"/>
              </a:rPr>
              <a:t>x</a:t>
            </a:r>
            <a:r>
              <a:rPr dirty="0" sz="450" spc="-5">
                <a:latin typeface="Carlito"/>
                <a:cs typeface="Carlito"/>
              </a:rPr>
              <a:t>3</a:t>
            </a:r>
            <a:r>
              <a:rPr dirty="0" sz="450">
                <a:latin typeface="Carlito"/>
                <a:cs typeface="Carlito"/>
              </a:rPr>
              <a:t>_sg</a:t>
            </a:r>
            <a:r>
              <a:rPr dirty="0" sz="450" spc="5">
                <a:latin typeface="Carlito"/>
                <a:cs typeface="Carlito"/>
              </a:rPr>
              <a:t>RN</a:t>
            </a:r>
            <a:r>
              <a:rPr dirty="0" sz="450">
                <a:latin typeface="Carlito"/>
                <a:cs typeface="Carlito"/>
              </a:rPr>
              <a:t>A1</a:t>
            </a:r>
            <a:endParaRPr sz="450">
              <a:latin typeface="Carlito"/>
              <a:cs typeface="Carlito"/>
            </a:endParaRPr>
          </a:p>
        </p:txBody>
      </p:sp>
      <p:sp>
        <p:nvSpPr>
          <p:cNvPr id="841" name="object 841"/>
          <p:cNvSpPr txBox="1"/>
          <p:nvPr/>
        </p:nvSpPr>
        <p:spPr>
          <a:xfrm>
            <a:off x="1629155" y="2106676"/>
            <a:ext cx="323850" cy="584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30"/>
              </a:lnSpc>
            </a:pPr>
            <a:r>
              <a:rPr dirty="0" sz="450">
                <a:latin typeface="Carlito"/>
                <a:cs typeface="Carlito"/>
              </a:rPr>
              <a:t>P</a:t>
            </a:r>
            <a:r>
              <a:rPr dirty="0" sz="450" spc="-5">
                <a:latin typeface="Carlito"/>
                <a:cs typeface="Carlito"/>
              </a:rPr>
              <a:t>a</a:t>
            </a:r>
            <a:r>
              <a:rPr dirty="0" sz="450" spc="-10">
                <a:latin typeface="Carlito"/>
                <a:cs typeface="Carlito"/>
              </a:rPr>
              <a:t>x</a:t>
            </a:r>
            <a:r>
              <a:rPr dirty="0" sz="450" spc="-5">
                <a:latin typeface="Carlito"/>
                <a:cs typeface="Carlito"/>
              </a:rPr>
              <a:t>3</a:t>
            </a:r>
            <a:r>
              <a:rPr dirty="0" sz="450">
                <a:latin typeface="Carlito"/>
                <a:cs typeface="Carlito"/>
              </a:rPr>
              <a:t>_sg</a:t>
            </a:r>
            <a:r>
              <a:rPr dirty="0" sz="450" spc="5">
                <a:latin typeface="Carlito"/>
                <a:cs typeface="Carlito"/>
              </a:rPr>
              <a:t>RN</a:t>
            </a:r>
            <a:r>
              <a:rPr dirty="0" sz="450">
                <a:latin typeface="Carlito"/>
                <a:cs typeface="Carlito"/>
              </a:rPr>
              <a:t>A2</a:t>
            </a:r>
            <a:endParaRPr sz="450">
              <a:latin typeface="Carlito"/>
              <a:cs typeface="Carlito"/>
            </a:endParaRPr>
          </a:p>
        </p:txBody>
      </p:sp>
      <p:sp>
        <p:nvSpPr>
          <p:cNvPr id="842" name="object 842"/>
          <p:cNvSpPr txBox="1"/>
          <p:nvPr/>
        </p:nvSpPr>
        <p:spPr>
          <a:xfrm>
            <a:off x="2169286" y="2106676"/>
            <a:ext cx="659130" cy="584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30"/>
              </a:lnSpc>
              <a:tabLst>
                <a:tab pos="554990" algn="l"/>
              </a:tabLst>
            </a:pPr>
            <a:r>
              <a:rPr dirty="0" sz="450" spc="-5">
                <a:latin typeface="Carlito"/>
                <a:cs typeface="Carlito"/>
              </a:rPr>
              <a:t>Con</a:t>
            </a:r>
            <a:r>
              <a:rPr dirty="0" sz="450">
                <a:latin typeface="Carlito"/>
                <a:cs typeface="Carlito"/>
              </a:rPr>
              <a:t>t</a:t>
            </a:r>
            <a:r>
              <a:rPr dirty="0" sz="450" spc="-5">
                <a:latin typeface="Carlito"/>
                <a:cs typeface="Carlito"/>
              </a:rPr>
              <a:t>ro</a:t>
            </a:r>
            <a:r>
              <a:rPr dirty="0" sz="450">
                <a:latin typeface="Carlito"/>
                <a:cs typeface="Carlito"/>
              </a:rPr>
              <a:t>l_sg</a:t>
            </a:r>
            <a:r>
              <a:rPr dirty="0" sz="450" spc="5">
                <a:latin typeface="Carlito"/>
                <a:cs typeface="Carlito"/>
              </a:rPr>
              <a:t>R</a:t>
            </a:r>
            <a:r>
              <a:rPr dirty="0" sz="450" spc="-10">
                <a:latin typeface="Carlito"/>
                <a:cs typeface="Carlito"/>
              </a:rPr>
              <a:t>N</a:t>
            </a:r>
            <a:r>
              <a:rPr dirty="0" sz="450">
                <a:latin typeface="Carlito"/>
                <a:cs typeface="Carlito"/>
              </a:rPr>
              <a:t>A1</a:t>
            </a:r>
            <a:r>
              <a:rPr dirty="0" sz="450">
                <a:latin typeface="Carlito"/>
                <a:cs typeface="Carlito"/>
              </a:rPr>
              <a:t>	</a:t>
            </a:r>
            <a:r>
              <a:rPr dirty="0" sz="450">
                <a:latin typeface="Carlito"/>
                <a:cs typeface="Carlito"/>
              </a:rPr>
              <a:t>Esse</a:t>
            </a:r>
            <a:endParaRPr sz="450">
              <a:latin typeface="Carlito"/>
              <a:cs typeface="Carlito"/>
            </a:endParaRPr>
          </a:p>
        </p:txBody>
      </p:sp>
      <p:sp>
        <p:nvSpPr>
          <p:cNvPr id="843" name="object 843"/>
          <p:cNvSpPr txBox="1"/>
          <p:nvPr/>
        </p:nvSpPr>
        <p:spPr>
          <a:xfrm>
            <a:off x="2828030" y="2106676"/>
            <a:ext cx="313055" cy="584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30"/>
              </a:lnSpc>
            </a:pPr>
            <a:r>
              <a:rPr dirty="0" sz="450">
                <a:latin typeface="Carlito"/>
                <a:cs typeface="Carlito"/>
              </a:rPr>
              <a:t>nti</a:t>
            </a:r>
            <a:r>
              <a:rPr dirty="0" sz="450" spc="-5">
                <a:latin typeface="Carlito"/>
                <a:cs typeface="Carlito"/>
              </a:rPr>
              <a:t>a</a:t>
            </a:r>
            <a:r>
              <a:rPr dirty="0" sz="450" spc="-10">
                <a:latin typeface="Carlito"/>
                <a:cs typeface="Carlito"/>
              </a:rPr>
              <a:t>l</a:t>
            </a:r>
            <a:r>
              <a:rPr dirty="0" sz="450">
                <a:latin typeface="Carlito"/>
                <a:cs typeface="Carlito"/>
              </a:rPr>
              <a:t>_s</a:t>
            </a:r>
            <a:r>
              <a:rPr dirty="0" sz="450" spc="-15">
                <a:latin typeface="Carlito"/>
                <a:cs typeface="Carlito"/>
              </a:rPr>
              <a:t>g</a:t>
            </a:r>
            <a:r>
              <a:rPr dirty="0" sz="450">
                <a:latin typeface="Carlito"/>
                <a:cs typeface="Carlito"/>
              </a:rPr>
              <a:t>R</a:t>
            </a:r>
            <a:r>
              <a:rPr dirty="0" sz="450" spc="-10">
                <a:latin typeface="Carlito"/>
                <a:cs typeface="Carlito"/>
              </a:rPr>
              <a:t>N</a:t>
            </a:r>
            <a:r>
              <a:rPr dirty="0" sz="450">
                <a:latin typeface="Carlito"/>
                <a:cs typeface="Carlito"/>
              </a:rPr>
              <a:t>A1</a:t>
            </a:r>
            <a:endParaRPr sz="450">
              <a:latin typeface="Carlito"/>
              <a:cs typeface="Carlito"/>
            </a:endParaRPr>
          </a:p>
        </p:txBody>
      </p:sp>
      <p:sp>
        <p:nvSpPr>
          <p:cNvPr id="844" name="object 844"/>
          <p:cNvSpPr txBox="1"/>
          <p:nvPr/>
        </p:nvSpPr>
        <p:spPr>
          <a:xfrm>
            <a:off x="1000150" y="2252599"/>
            <a:ext cx="73025" cy="768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00" spc="15">
                <a:latin typeface="Carlito"/>
                <a:cs typeface="Carlito"/>
              </a:rPr>
              <a:t>D</a:t>
            </a:r>
            <a:r>
              <a:rPr dirty="0" sz="300" spc="15">
                <a:latin typeface="Carlito"/>
                <a:cs typeface="Carlito"/>
              </a:rPr>
              <a:t>4</a:t>
            </a:r>
            <a:endParaRPr sz="300">
              <a:latin typeface="Carlito"/>
              <a:cs typeface="Carlito"/>
            </a:endParaRPr>
          </a:p>
        </p:txBody>
      </p:sp>
      <p:sp>
        <p:nvSpPr>
          <p:cNvPr id="845" name="object 845"/>
          <p:cNvSpPr txBox="1"/>
          <p:nvPr/>
        </p:nvSpPr>
        <p:spPr>
          <a:xfrm>
            <a:off x="1155348" y="2252599"/>
            <a:ext cx="73025" cy="768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00" spc="15">
                <a:latin typeface="Carlito"/>
                <a:cs typeface="Carlito"/>
              </a:rPr>
              <a:t>D</a:t>
            </a:r>
            <a:r>
              <a:rPr dirty="0" sz="300" spc="15">
                <a:latin typeface="Carlito"/>
                <a:cs typeface="Carlito"/>
              </a:rPr>
              <a:t>6</a:t>
            </a:r>
            <a:endParaRPr sz="300">
              <a:latin typeface="Carlito"/>
              <a:cs typeface="Carlito"/>
            </a:endParaRPr>
          </a:p>
        </p:txBody>
      </p:sp>
      <p:sp>
        <p:nvSpPr>
          <p:cNvPr id="846" name="object 846"/>
          <p:cNvSpPr txBox="1"/>
          <p:nvPr/>
        </p:nvSpPr>
        <p:spPr>
          <a:xfrm>
            <a:off x="1298384" y="2252599"/>
            <a:ext cx="73025" cy="768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00" spc="15">
                <a:latin typeface="Carlito"/>
                <a:cs typeface="Carlito"/>
              </a:rPr>
              <a:t>D</a:t>
            </a:r>
            <a:r>
              <a:rPr dirty="0" sz="300" spc="15">
                <a:latin typeface="Carlito"/>
                <a:cs typeface="Carlito"/>
              </a:rPr>
              <a:t>8</a:t>
            </a:r>
            <a:endParaRPr sz="300">
              <a:latin typeface="Carlito"/>
              <a:cs typeface="Carlito"/>
            </a:endParaRPr>
          </a:p>
        </p:txBody>
      </p:sp>
      <p:sp>
        <p:nvSpPr>
          <p:cNvPr id="847" name="object 847"/>
          <p:cNvSpPr txBox="1"/>
          <p:nvPr/>
        </p:nvSpPr>
        <p:spPr>
          <a:xfrm>
            <a:off x="1452089" y="2252599"/>
            <a:ext cx="73025" cy="768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00" spc="15">
                <a:latin typeface="Carlito"/>
                <a:cs typeface="Carlito"/>
              </a:rPr>
              <a:t>D</a:t>
            </a:r>
            <a:r>
              <a:rPr dirty="0" sz="300" spc="15">
                <a:latin typeface="Carlito"/>
                <a:cs typeface="Carlito"/>
              </a:rPr>
              <a:t>4</a:t>
            </a:r>
            <a:endParaRPr sz="300">
              <a:latin typeface="Carlito"/>
              <a:cs typeface="Carlito"/>
            </a:endParaRPr>
          </a:p>
        </p:txBody>
      </p:sp>
      <p:sp>
        <p:nvSpPr>
          <p:cNvPr id="848" name="object 848"/>
          <p:cNvSpPr txBox="1"/>
          <p:nvPr/>
        </p:nvSpPr>
        <p:spPr>
          <a:xfrm>
            <a:off x="1616419" y="2252599"/>
            <a:ext cx="73025" cy="768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00" spc="15">
                <a:latin typeface="Carlito"/>
                <a:cs typeface="Carlito"/>
              </a:rPr>
              <a:t>D</a:t>
            </a:r>
            <a:r>
              <a:rPr dirty="0" sz="300" spc="15">
                <a:latin typeface="Carlito"/>
                <a:cs typeface="Carlito"/>
              </a:rPr>
              <a:t>6</a:t>
            </a:r>
            <a:endParaRPr sz="300">
              <a:latin typeface="Carlito"/>
              <a:cs typeface="Carlito"/>
            </a:endParaRPr>
          </a:p>
        </p:txBody>
      </p:sp>
      <p:sp>
        <p:nvSpPr>
          <p:cNvPr id="849" name="object 849"/>
          <p:cNvSpPr txBox="1"/>
          <p:nvPr/>
        </p:nvSpPr>
        <p:spPr>
          <a:xfrm>
            <a:off x="1759455" y="2252599"/>
            <a:ext cx="73025" cy="768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00" spc="15">
                <a:latin typeface="Carlito"/>
                <a:cs typeface="Carlito"/>
              </a:rPr>
              <a:t>D</a:t>
            </a:r>
            <a:r>
              <a:rPr dirty="0" sz="300" spc="15">
                <a:latin typeface="Carlito"/>
                <a:cs typeface="Carlito"/>
              </a:rPr>
              <a:t>8</a:t>
            </a:r>
            <a:endParaRPr sz="300">
              <a:latin typeface="Carlito"/>
              <a:cs typeface="Carlito"/>
            </a:endParaRPr>
          </a:p>
        </p:txBody>
      </p:sp>
      <p:sp>
        <p:nvSpPr>
          <p:cNvPr id="850" name="object 850"/>
          <p:cNvSpPr txBox="1"/>
          <p:nvPr/>
        </p:nvSpPr>
        <p:spPr>
          <a:xfrm>
            <a:off x="1913160" y="2252599"/>
            <a:ext cx="73025" cy="768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00" spc="15">
                <a:latin typeface="Carlito"/>
                <a:cs typeface="Carlito"/>
              </a:rPr>
              <a:t>D</a:t>
            </a:r>
            <a:r>
              <a:rPr dirty="0" sz="300" spc="15">
                <a:latin typeface="Carlito"/>
                <a:cs typeface="Carlito"/>
              </a:rPr>
              <a:t>4</a:t>
            </a:r>
            <a:endParaRPr sz="300">
              <a:latin typeface="Carlito"/>
              <a:cs typeface="Carlito"/>
            </a:endParaRPr>
          </a:p>
        </p:txBody>
      </p:sp>
      <p:sp>
        <p:nvSpPr>
          <p:cNvPr id="851" name="object 851"/>
          <p:cNvSpPr txBox="1"/>
          <p:nvPr/>
        </p:nvSpPr>
        <p:spPr>
          <a:xfrm>
            <a:off x="2068358" y="2252599"/>
            <a:ext cx="73025" cy="768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00" spc="15">
                <a:latin typeface="Carlito"/>
                <a:cs typeface="Carlito"/>
              </a:rPr>
              <a:t>D</a:t>
            </a:r>
            <a:r>
              <a:rPr dirty="0" sz="300" spc="15">
                <a:latin typeface="Carlito"/>
                <a:cs typeface="Carlito"/>
              </a:rPr>
              <a:t>6</a:t>
            </a:r>
            <a:endParaRPr sz="300">
              <a:latin typeface="Carlito"/>
              <a:cs typeface="Carlito"/>
            </a:endParaRPr>
          </a:p>
        </p:txBody>
      </p:sp>
      <p:sp>
        <p:nvSpPr>
          <p:cNvPr id="852" name="object 852"/>
          <p:cNvSpPr txBox="1"/>
          <p:nvPr/>
        </p:nvSpPr>
        <p:spPr>
          <a:xfrm>
            <a:off x="2211395" y="2252599"/>
            <a:ext cx="73025" cy="768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00" spc="15">
                <a:latin typeface="Carlito"/>
                <a:cs typeface="Carlito"/>
              </a:rPr>
              <a:t>D</a:t>
            </a:r>
            <a:r>
              <a:rPr dirty="0" sz="300" spc="15">
                <a:latin typeface="Carlito"/>
                <a:cs typeface="Carlito"/>
              </a:rPr>
              <a:t>8</a:t>
            </a:r>
            <a:endParaRPr sz="300">
              <a:latin typeface="Carlito"/>
              <a:cs typeface="Carlito"/>
            </a:endParaRPr>
          </a:p>
        </p:txBody>
      </p:sp>
      <p:sp>
        <p:nvSpPr>
          <p:cNvPr id="853" name="object 853"/>
          <p:cNvSpPr txBox="1"/>
          <p:nvPr/>
        </p:nvSpPr>
        <p:spPr>
          <a:xfrm>
            <a:off x="2365099" y="2252599"/>
            <a:ext cx="73025" cy="768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00" spc="15">
                <a:latin typeface="Carlito"/>
                <a:cs typeface="Carlito"/>
              </a:rPr>
              <a:t>D</a:t>
            </a:r>
            <a:r>
              <a:rPr dirty="0" sz="300" spc="15">
                <a:latin typeface="Carlito"/>
                <a:cs typeface="Carlito"/>
              </a:rPr>
              <a:t>4</a:t>
            </a:r>
            <a:endParaRPr sz="300">
              <a:latin typeface="Carlito"/>
              <a:cs typeface="Carlito"/>
            </a:endParaRPr>
          </a:p>
        </p:txBody>
      </p:sp>
      <p:sp>
        <p:nvSpPr>
          <p:cNvPr id="854" name="object 854"/>
          <p:cNvSpPr txBox="1"/>
          <p:nvPr/>
        </p:nvSpPr>
        <p:spPr>
          <a:xfrm>
            <a:off x="2532126" y="2252599"/>
            <a:ext cx="73025" cy="768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00" spc="15">
                <a:latin typeface="Carlito"/>
                <a:cs typeface="Carlito"/>
              </a:rPr>
              <a:t>D</a:t>
            </a:r>
            <a:r>
              <a:rPr dirty="0" sz="300" spc="15">
                <a:latin typeface="Carlito"/>
                <a:cs typeface="Carlito"/>
              </a:rPr>
              <a:t>6</a:t>
            </a:r>
            <a:endParaRPr sz="300">
              <a:latin typeface="Carlito"/>
              <a:cs typeface="Carlito"/>
            </a:endParaRPr>
          </a:p>
        </p:txBody>
      </p:sp>
      <p:sp>
        <p:nvSpPr>
          <p:cNvPr id="855" name="object 855"/>
          <p:cNvSpPr txBox="1"/>
          <p:nvPr/>
        </p:nvSpPr>
        <p:spPr>
          <a:xfrm>
            <a:off x="2694919" y="2252599"/>
            <a:ext cx="73025" cy="768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00" spc="15">
                <a:latin typeface="Carlito"/>
                <a:cs typeface="Carlito"/>
              </a:rPr>
              <a:t>D</a:t>
            </a:r>
            <a:r>
              <a:rPr dirty="0" sz="300" spc="15">
                <a:latin typeface="Carlito"/>
                <a:cs typeface="Carlito"/>
              </a:rPr>
              <a:t>8</a:t>
            </a:r>
            <a:endParaRPr sz="300">
              <a:latin typeface="Carlito"/>
              <a:cs typeface="Carlito"/>
            </a:endParaRPr>
          </a:p>
        </p:txBody>
      </p:sp>
      <p:grpSp>
        <p:nvGrpSpPr>
          <p:cNvPr id="856" name="object 856"/>
          <p:cNvGrpSpPr/>
          <p:nvPr/>
        </p:nvGrpSpPr>
        <p:grpSpPr>
          <a:xfrm>
            <a:off x="935736" y="2028444"/>
            <a:ext cx="2295525" cy="208279"/>
            <a:chOff x="935736" y="2028444"/>
            <a:chExt cx="2295525" cy="208279"/>
          </a:xfrm>
        </p:grpSpPr>
        <p:sp>
          <p:nvSpPr>
            <p:cNvPr id="857" name="object 857"/>
            <p:cNvSpPr/>
            <p:nvPr/>
          </p:nvSpPr>
          <p:spPr>
            <a:xfrm>
              <a:off x="946594" y="2226087"/>
              <a:ext cx="544195" cy="0"/>
            </a:xfrm>
            <a:custGeom>
              <a:avLst/>
              <a:gdLst/>
              <a:ahLst/>
              <a:cxnLst/>
              <a:rect l="l" t="t" r="r" b="b"/>
              <a:pathLst>
                <a:path w="544194" h="0">
                  <a:moveTo>
                    <a:pt x="0" y="0"/>
                  </a:moveTo>
                  <a:lnTo>
                    <a:pt x="544068" y="0"/>
                  </a:lnTo>
                </a:path>
              </a:pathLst>
            </a:custGeom>
            <a:ln w="203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8" name="object 858"/>
            <p:cNvSpPr/>
            <p:nvPr/>
          </p:nvSpPr>
          <p:spPr>
            <a:xfrm>
              <a:off x="1525714" y="2225325"/>
              <a:ext cx="544195" cy="0"/>
            </a:xfrm>
            <a:custGeom>
              <a:avLst/>
              <a:gdLst/>
              <a:ahLst/>
              <a:cxnLst/>
              <a:rect l="l" t="t" r="r" b="b"/>
              <a:pathLst>
                <a:path w="544194" h="0">
                  <a:moveTo>
                    <a:pt x="0" y="0"/>
                  </a:moveTo>
                  <a:lnTo>
                    <a:pt x="544067" y="0"/>
                  </a:lnTo>
                </a:path>
              </a:pathLst>
            </a:custGeom>
            <a:ln w="10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9" name="object 859"/>
            <p:cNvSpPr/>
            <p:nvPr/>
          </p:nvSpPr>
          <p:spPr>
            <a:xfrm>
              <a:off x="2104834" y="2208371"/>
              <a:ext cx="528955" cy="0"/>
            </a:xfrm>
            <a:custGeom>
              <a:avLst/>
              <a:gdLst/>
              <a:ahLst/>
              <a:cxnLst/>
              <a:rect l="l" t="t" r="r" b="b"/>
              <a:pathLst>
                <a:path w="528955" h="0">
                  <a:moveTo>
                    <a:pt x="0" y="0"/>
                  </a:moveTo>
                  <a:lnTo>
                    <a:pt x="528637" y="0"/>
                  </a:lnTo>
                </a:path>
              </a:pathLst>
            </a:custGeom>
            <a:ln w="59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0" name="object 860"/>
            <p:cNvSpPr/>
            <p:nvPr/>
          </p:nvSpPr>
          <p:spPr>
            <a:xfrm>
              <a:off x="2104834" y="2210990"/>
              <a:ext cx="544195" cy="3175"/>
            </a:xfrm>
            <a:custGeom>
              <a:avLst/>
              <a:gdLst/>
              <a:ahLst/>
              <a:cxnLst/>
              <a:rect l="l" t="t" r="r" b="b"/>
              <a:pathLst>
                <a:path w="544194" h="3175">
                  <a:moveTo>
                    <a:pt x="0" y="0"/>
                  </a:moveTo>
                  <a:lnTo>
                    <a:pt x="544067" y="0"/>
                  </a:lnTo>
                </a:path>
                <a:path w="544194" h="3175">
                  <a:moveTo>
                    <a:pt x="0" y="2952"/>
                  </a:moveTo>
                  <a:lnTo>
                    <a:pt x="544067" y="295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1" name="object 861"/>
            <p:cNvSpPr/>
            <p:nvPr/>
          </p:nvSpPr>
          <p:spPr>
            <a:xfrm>
              <a:off x="2104834" y="2225325"/>
              <a:ext cx="544195" cy="0"/>
            </a:xfrm>
            <a:custGeom>
              <a:avLst/>
              <a:gdLst/>
              <a:ahLst/>
              <a:cxnLst/>
              <a:rect l="l" t="t" r="r" b="b"/>
              <a:pathLst>
                <a:path w="544194" h="0">
                  <a:moveTo>
                    <a:pt x="0" y="0"/>
                  </a:moveTo>
                  <a:lnTo>
                    <a:pt x="544067" y="0"/>
                  </a:lnTo>
                </a:path>
              </a:pathLst>
            </a:custGeom>
            <a:ln w="104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2" name="object 862"/>
            <p:cNvSpPr/>
            <p:nvPr/>
          </p:nvSpPr>
          <p:spPr>
            <a:xfrm>
              <a:off x="2683954" y="2223039"/>
              <a:ext cx="544195" cy="0"/>
            </a:xfrm>
            <a:custGeom>
              <a:avLst/>
              <a:gdLst/>
              <a:ahLst/>
              <a:cxnLst/>
              <a:rect l="l" t="t" r="r" b="b"/>
              <a:pathLst>
                <a:path w="544194" h="0">
                  <a:moveTo>
                    <a:pt x="0" y="0"/>
                  </a:moveTo>
                  <a:lnTo>
                    <a:pt x="544068" y="0"/>
                  </a:lnTo>
                </a:path>
              </a:pathLst>
            </a:custGeom>
            <a:ln w="59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3" name="object 863"/>
            <p:cNvSpPr/>
            <p:nvPr/>
          </p:nvSpPr>
          <p:spPr>
            <a:xfrm>
              <a:off x="935736" y="2028444"/>
              <a:ext cx="704215" cy="187960"/>
            </a:xfrm>
            <a:custGeom>
              <a:avLst/>
              <a:gdLst/>
              <a:ahLst/>
              <a:cxnLst/>
              <a:rect l="l" t="t" r="r" b="b"/>
              <a:pathLst>
                <a:path w="704214" h="187960">
                  <a:moveTo>
                    <a:pt x="704088" y="0"/>
                  </a:moveTo>
                  <a:lnTo>
                    <a:pt x="0" y="0"/>
                  </a:lnTo>
                  <a:lnTo>
                    <a:pt x="0" y="187451"/>
                  </a:lnTo>
                  <a:lnTo>
                    <a:pt x="704088" y="187451"/>
                  </a:lnTo>
                  <a:lnTo>
                    <a:pt x="7040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64" name="object 864"/>
          <p:cNvGrpSpPr/>
          <p:nvPr/>
        </p:nvGrpSpPr>
        <p:grpSpPr>
          <a:xfrm>
            <a:off x="693166" y="4870450"/>
            <a:ext cx="121285" cy="654685"/>
            <a:chOff x="693166" y="4870450"/>
            <a:chExt cx="121285" cy="654685"/>
          </a:xfrm>
        </p:grpSpPr>
        <p:sp>
          <p:nvSpPr>
            <p:cNvPr id="865" name="object 865"/>
            <p:cNvSpPr/>
            <p:nvPr/>
          </p:nvSpPr>
          <p:spPr>
            <a:xfrm>
              <a:off x="699516" y="4876800"/>
              <a:ext cx="108203" cy="6416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66" name="object 866"/>
            <p:cNvSpPr/>
            <p:nvPr/>
          </p:nvSpPr>
          <p:spPr>
            <a:xfrm>
              <a:off x="699516" y="4876800"/>
              <a:ext cx="108585" cy="641985"/>
            </a:xfrm>
            <a:custGeom>
              <a:avLst/>
              <a:gdLst/>
              <a:ahLst/>
              <a:cxnLst/>
              <a:rect l="l" t="t" r="r" b="b"/>
              <a:pathLst>
                <a:path w="108584" h="641985">
                  <a:moveTo>
                    <a:pt x="0" y="641604"/>
                  </a:moveTo>
                  <a:lnTo>
                    <a:pt x="108203" y="641604"/>
                  </a:lnTo>
                  <a:lnTo>
                    <a:pt x="108203" y="0"/>
                  </a:lnTo>
                  <a:lnTo>
                    <a:pt x="0" y="0"/>
                  </a:lnTo>
                  <a:lnTo>
                    <a:pt x="0" y="641604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67" name="object 867"/>
          <p:cNvSpPr txBox="1"/>
          <p:nvPr/>
        </p:nvSpPr>
        <p:spPr>
          <a:xfrm>
            <a:off x="430174" y="5418582"/>
            <a:ext cx="221615" cy="1282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50" spc="5">
                <a:latin typeface="Carlito"/>
                <a:cs typeface="Carlito"/>
              </a:rPr>
              <a:t>d</a:t>
            </a:r>
            <a:r>
              <a:rPr dirty="0" sz="650" spc="15">
                <a:latin typeface="Carlito"/>
                <a:cs typeface="Carlito"/>
              </a:rPr>
              <a:t>o</a:t>
            </a:r>
            <a:r>
              <a:rPr dirty="0" sz="650" spc="10">
                <a:latin typeface="Carlito"/>
                <a:cs typeface="Carlito"/>
              </a:rPr>
              <a:t>wn</a:t>
            </a:r>
            <a:endParaRPr sz="650">
              <a:latin typeface="Carlito"/>
              <a:cs typeface="Carlito"/>
            </a:endParaRPr>
          </a:p>
        </p:txBody>
      </p:sp>
      <p:sp>
        <p:nvSpPr>
          <p:cNvPr id="868" name="object 868"/>
          <p:cNvSpPr txBox="1"/>
          <p:nvPr/>
        </p:nvSpPr>
        <p:spPr>
          <a:xfrm>
            <a:off x="535940" y="4871466"/>
            <a:ext cx="114300" cy="1282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50">
                <a:latin typeface="Carlito"/>
                <a:cs typeface="Carlito"/>
              </a:rPr>
              <a:t>up</a:t>
            </a:r>
            <a:endParaRPr sz="650">
              <a:latin typeface="Carlito"/>
              <a:cs typeface="Carlito"/>
            </a:endParaRPr>
          </a:p>
        </p:txBody>
      </p:sp>
      <p:grpSp>
        <p:nvGrpSpPr>
          <p:cNvPr id="869" name="object 869"/>
          <p:cNvGrpSpPr/>
          <p:nvPr/>
        </p:nvGrpSpPr>
        <p:grpSpPr>
          <a:xfrm>
            <a:off x="3727450" y="3811270"/>
            <a:ext cx="610235" cy="1064260"/>
            <a:chOff x="3727450" y="3811270"/>
            <a:chExt cx="610235" cy="1064260"/>
          </a:xfrm>
        </p:grpSpPr>
        <p:sp>
          <p:nvSpPr>
            <p:cNvPr id="870" name="object 870"/>
            <p:cNvSpPr/>
            <p:nvPr/>
          </p:nvSpPr>
          <p:spPr>
            <a:xfrm>
              <a:off x="3733800" y="3817620"/>
              <a:ext cx="597535" cy="1051560"/>
            </a:xfrm>
            <a:custGeom>
              <a:avLst/>
              <a:gdLst/>
              <a:ahLst/>
              <a:cxnLst/>
              <a:rect l="l" t="t" r="r" b="b"/>
              <a:pathLst>
                <a:path w="597535" h="1051560">
                  <a:moveTo>
                    <a:pt x="597408" y="0"/>
                  </a:moveTo>
                  <a:lnTo>
                    <a:pt x="448055" y="0"/>
                  </a:lnTo>
                  <a:lnTo>
                    <a:pt x="448055" y="715517"/>
                  </a:lnTo>
                  <a:lnTo>
                    <a:pt x="439251" y="759112"/>
                  </a:lnTo>
                  <a:lnTo>
                    <a:pt x="415242" y="794718"/>
                  </a:lnTo>
                  <a:lnTo>
                    <a:pt x="379636" y="818727"/>
                  </a:lnTo>
                  <a:lnTo>
                    <a:pt x="336041" y="827531"/>
                  </a:lnTo>
                  <a:lnTo>
                    <a:pt x="149351" y="827531"/>
                  </a:lnTo>
                  <a:lnTo>
                    <a:pt x="149351" y="752855"/>
                  </a:lnTo>
                  <a:lnTo>
                    <a:pt x="0" y="902207"/>
                  </a:lnTo>
                  <a:lnTo>
                    <a:pt x="149351" y="1051559"/>
                  </a:lnTo>
                  <a:lnTo>
                    <a:pt x="149351" y="976883"/>
                  </a:lnTo>
                  <a:lnTo>
                    <a:pt x="336041" y="976883"/>
                  </a:lnTo>
                  <a:lnTo>
                    <a:pt x="383036" y="972674"/>
                  </a:lnTo>
                  <a:lnTo>
                    <a:pt x="427261" y="960538"/>
                  </a:lnTo>
                  <a:lnTo>
                    <a:pt x="467980" y="941211"/>
                  </a:lnTo>
                  <a:lnTo>
                    <a:pt x="504457" y="915430"/>
                  </a:lnTo>
                  <a:lnTo>
                    <a:pt x="535954" y="883933"/>
                  </a:lnTo>
                  <a:lnTo>
                    <a:pt x="561735" y="847456"/>
                  </a:lnTo>
                  <a:lnTo>
                    <a:pt x="581062" y="806737"/>
                  </a:lnTo>
                  <a:lnTo>
                    <a:pt x="593198" y="762512"/>
                  </a:lnTo>
                  <a:lnTo>
                    <a:pt x="597408" y="715517"/>
                  </a:lnTo>
                  <a:lnTo>
                    <a:pt x="59740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1" name="object 871"/>
            <p:cNvSpPr/>
            <p:nvPr/>
          </p:nvSpPr>
          <p:spPr>
            <a:xfrm>
              <a:off x="3733800" y="3817620"/>
              <a:ext cx="597535" cy="1051560"/>
            </a:xfrm>
            <a:custGeom>
              <a:avLst/>
              <a:gdLst/>
              <a:ahLst/>
              <a:cxnLst/>
              <a:rect l="l" t="t" r="r" b="b"/>
              <a:pathLst>
                <a:path w="597535" h="1051560">
                  <a:moveTo>
                    <a:pt x="597408" y="0"/>
                  </a:moveTo>
                  <a:lnTo>
                    <a:pt x="597408" y="715517"/>
                  </a:lnTo>
                  <a:lnTo>
                    <a:pt x="593198" y="762512"/>
                  </a:lnTo>
                  <a:lnTo>
                    <a:pt x="581062" y="806737"/>
                  </a:lnTo>
                  <a:lnTo>
                    <a:pt x="561735" y="847456"/>
                  </a:lnTo>
                  <a:lnTo>
                    <a:pt x="535954" y="883933"/>
                  </a:lnTo>
                  <a:lnTo>
                    <a:pt x="504457" y="915430"/>
                  </a:lnTo>
                  <a:lnTo>
                    <a:pt x="467980" y="941211"/>
                  </a:lnTo>
                  <a:lnTo>
                    <a:pt x="427261" y="960538"/>
                  </a:lnTo>
                  <a:lnTo>
                    <a:pt x="383036" y="972674"/>
                  </a:lnTo>
                  <a:lnTo>
                    <a:pt x="336041" y="976883"/>
                  </a:lnTo>
                  <a:lnTo>
                    <a:pt x="149351" y="976883"/>
                  </a:lnTo>
                  <a:lnTo>
                    <a:pt x="149351" y="1051559"/>
                  </a:lnTo>
                  <a:lnTo>
                    <a:pt x="0" y="902207"/>
                  </a:lnTo>
                  <a:lnTo>
                    <a:pt x="149351" y="752855"/>
                  </a:lnTo>
                  <a:lnTo>
                    <a:pt x="149351" y="827531"/>
                  </a:lnTo>
                  <a:lnTo>
                    <a:pt x="336041" y="827531"/>
                  </a:lnTo>
                  <a:lnTo>
                    <a:pt x="379636" y="818727"/>
                  </a:lnTo>
                  <a:lnTo>
                    <a:pt x="415242" y="794718"/>
                  </a:lnTo>
                  <a:lnTo>
                    <a:pt x="439251" y="759112"/>
                  </a:lnTo>
                  <a:lnTo>
                    <a:pt x="448055" y="715517"/>
                  </a:lnTo>
                  <a:lnTo>
                    <a:pt x="448055" y="0"/>
                  </a:lnTo>
                  <a:lnTo>
                    <a:pt x="597408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72" name="object 872"/>
          <p:cNvGrpSpPr/>
          <p:nvPr/>
        </p:nvGrpSpPr>
        <p:grpSpPr>
          <a:xfrm>
            <a:off x="4388865" y="3811270"/>
            <a:ext cx="608965" cy="1064260"/>
            <a:chOff x="4388865" y="3811270"/>
            <a:chExt cx="608965" cy="1064260"/>
          </a:xfrm>
        </p:grpSpPr>
        <p:sp>
          <p:nvSpPr>
            <p:cNvPr id="873" name="object 873"/>
            <p:cNvSpPr/>
            <p:nvPr/>
          </p:nvSpPr>
          <p:spPr>
            <a:xfrm>
              <a:off x="4395215" y="3817620"/>
              <a:ext cx="596265" cy="1051560"/>
            </a:xfrm>
            <a:custGeom>
              <a:avLst/>
              <a:gdLst/>
              <a:ahLst/>
              <a:cxnLst/>
              <a:rect l="l" t="t" r="r" b="b"/>
              <a:pathLst>
                <a:path w="596264" h="1051560">
                  <a:moveTo>
                    <a:pt x="148971" y="0"/>
                  </a:moveTo>
                  <a:lnTo>
                    <a:pt x="0" y="0"/>
                  </a:lnTo>
                  <a:lnTo>
                    <a:pt x="0" y="716406"/>
                  </a:lnTo>
                  <a:lnTo>
                    <a:pt x="4200" y="763241"/>
                  </a:lnTo>
                  <a:lnTo>
                    <a:pt x="16309" y="807325"/>
                  </a:lnTo>
                  <a:lnTo>
                    <a:pt x="35592" y="847922"/>
                  </a:lnTo>
                  <a:lnTo>
                    <a:pt x="61313" y="884295"/>
                  </a:lnTo>
                  <a:lnTo>
                    <a:pt x="92737" y="915708"/>
                  </a:lnTo>
                  <a:lnTo>
                    <a:pt x="129126" y="941422"/>
                  </a:lnTo>
                  <a:lnTo>
                    <a:pt x="169745" y="960702"/>
                  </a:lnTo>
                  <a:lnTo>
                    <a:pt x="213858" y="972811"/>
                  </a:lnTo>
                  <a:lnTo>
                    <a:pt x="260731" y="977010"/>
                  </a:lnTo>
                  <a:lnTo>
                    <a:pt x="446913" y="977010"/>
                  </a:lnTo>
                  <a:lnTo>
                    <a:pt x="446913" y="1051559"/>
                  </a:lnTo>
                  <a:lnTo>
                    <a:pt x="595884" y="902588"/>
                  </a:lnTo>
                  <a:lnTo>
                    <a:pt x="446913" y="753617"/>
                  </a:lnTo>
                  <a:lnTo>
                    <a:pt x="446913" y="828039"/>
                  </a:lnTo>
                  <a:lnTo>
                    <a:pt x="260731" y="828039"/>
                  </a:lnTo>
                  <a:lnTo>
                    <a:pt x="217229" y="819276"/>
                  </a:lnTo>
                  <a:lnTo>
                    <a:pt x="181705" y="795369"/>
                  </a:lnTo>
                  <a:lnTo>
                    <a:pt x="157753" y="759888"/>
                  </a:lnTo>
                  <a:lnTo>
                    <a:pt x="148971" y="716406"/>
                  </a:lnTo>
                  <a:lnTo>
                    <a:pt x="14897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4" name="object 874"/>
            <p:cNvSpPr/>
            <p:nvPr/>
          </p:nvSpPr>
          <p:spPr>
            <a:xfrm>
              <a:off x="4395215" y="3817620"/>
              <a:ext cx="596265" cy="1051560"/>
            </a:xfrm>
            <a:custGeom>
              <a:avLst/>
              <a:gdLst/>
              <a:ahLst/>
              <a:cxnLst/>
              <a:rect l="l" t="t" r="r" b="b"/>
              <a:pathLst>
                <a:path w="596264" h="1051560">
                  <a:moveTo>
                    <a:pt x="0" y="0"/>
                  </a:moveTo>
                  <a:lnTo>
                    <a:pt x="0" y="716406"/>
                  </a:lnTo>
                  <a:lnTo>
                    <a:pt x="4200" y="763241"/>
                  </a:lnTo>
                  <a:lnTo>
                    <a:pt x="16309" y="807325"/>
                  </a:lnTo>
                  <a:lnTo>
                    <a:pt x="35592" y="847922"/>
                  </a:lnTo>
                  <a:lnTo>
                    <a:pt x="61313" y="884295"/>
                  </a:lnTo>
                  <a:lnTo>
                    <a:pt x="92737" y="915708"/>
                  </a:lnTo>
                  <a:lnTo>
                    <a:pt x="129126" y="941422"/>
                  </a:lnTo>
                  <a:lnTo>
                    <a:pt x="169745" y="960702"/>
                  </a:lnTo>
                  <a:lnTo>
                    <a:pt x="213858" y="972811"/>
                  </a:lnTo>
                  <a:lnTo>
                    <a:pt x="260731" y="977010"/>
                  </a:lnTo>
                  <a:lnTo>
                    <a:pt x="446913" y="977010"/>
                  </a:lnTo>
                  <a:lnTo>
                    <a:pt x="446913" y="1051559"/>
                  </a:lnTo>
                  <a:lnTo>
                    <a:pt x="595884" y="902588"/>
                  </a:lnTo>
                  <a:lnTo>
                    <a:pt x="446913" y="753617"/>
                  </a:lnTo>
                  <a:lnTo>
                    <a:pt x="446913" y="828039"/>
                  </a:lnTo>
                  <a:lnTo>
                    <a:pt x="260731" y="828039"/>
                  </a:lnTo>
                  <a:lnTo>
                    <a:pt x="217229" y="819276"/>
                  </a:lnTo>
                  <a:lnTo>
                    <a:pt x="181705" y="795369"/>
                  </a:lnTo>
                  <a:lnTo>
                    <a:pt x="157753" y="759888"/>
                  </a:lnTo>
                  <a:lnTo>
                    <a:pt x="148971" y="716406"/>
                  </a:lnTo>
                  <a:lnTo>
                    <a:pt x="148971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75" name="object 875"/>
          <p:cNvSpPr txBox="1"/>
          <p:nvPr/>
        </p:nvSpPr>
        <p:spPr>
          <a:xfrm>
            <a:off x="3442208" y="3911853"/>
            <a:ext cx="59499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27635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Carlito"/>
                <a:cs typeface="Carlito"/>
              </a:rPr>
              <a:t>Bulk  </a:t>
            </a:r>
            <a:r>
              <a:rPr dirty="0" sz="1400">
                <a:latin typeface="Carlito"/>
                <a:cs typeface="Carlito"/>
              </a:rPr>
              <a:t>RNAseq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876" name="object 876"/>
          <p:cNvSpPr txBox="1"/>
          <p:nvPr/>
        </p:nvSpPr>
        <p:spPr>
          <a:xfrm>
            <a:off x="4602607" y="3911853"/>
            <a:ext cx="73977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Carlito"/>
                <a:cs typeface="Carlito"/>
              </a:rPr>
              <a:t>10X</a:t>
            </a:r>
            <a:endParaRPr sz="14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400" spc="-5">
                <a:latin typeface="Carlito"/>
                <a:cs typeface="Carlito"/>
              </a:rPr>
              <a:t>scR</a:t>
            </a:r>
            <a:r>
              <a:rPr dirty="0" sz="1400" spc="5">
                <a:latin typeface="Carlito"/>
                <a:cs typeface="Carlito"/>
              </a:rPr>
              <a:t>N</a:t>
            </a:r>
            <a:r>
              <a:rPr dirty="0" sz="1400">
                <a:latin typeface="Carlito"/>
                <a:cs typeface="Carlito"/>
              </a:rPr>
              <a:t>Aseq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877" name="object 877"/>
          <p:cNvSpPr txBox="1"/>
          <p:nvPr/>
        </p:nvSpPr>
        <p:spPr>
          <a:xfrm>
            <a:off x="185115" y="2358288"/>
            <a:ext cx="566420" cy="3975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89535">
              <a:lnSpc>
                <a:spcPct val="116199"/>
              </a:lnSpc>
              <a:spcBef>
                <a:spcPts val="95"/>
              </a:spcBef>
            </a:pPr>
            <a:r>
              <a:rPr dirty="0" sz="1050">
                <a:latin typeface="Carlito"/>
                <a:cs typeface="Carlito"/>
              </a:rPr>
              <a:t>MY</a:t>
            </a:r>
            <a:r>
              <a:rPr dirty="0" sz="1050" spc="-5">
                <a:latin typeface="Carlito"/>
                <a:cs typeface="Carlito"/>
              </a:rPr>
              <a:t>O</a:t>
            </a:r>
            <a:r>
              <a:rPr dirty="0" sz="1050">
                <a:latin typeface="Carlito"/>
                <a:cs typeface="Carlito"/>
              </a:rPr>
              <a:t>M1  </a:t>
            </a:r>
            <a:r>
              <a:rPr dirty="0" sz="1050">
                <a:latin typeface="Carlito"/>
                <a:cs typeface="Carlito"/>
              </a:rPr>
              <a:t>SERPINE1</a:t>
            </a:r>
            <a:endParaRPr sz="1050">
              <a:latin typeface="Carlito"/>
              <a:cs typeface="Carlito"/>
            </a:endParaRPr>
          </a:p>
        </p:txBody>
      </p:sp>
      <p:sp>
        <p:nvSpPr>
          <p:cNvPr id="878" name="object 878"/>
          <p:cNvSpPr txBox="1"/>
          <p:nvPr/>
        </p:nvSpPr>
        <p:spPr>
          <a:xfrm>
            <a:off x="3610102" y="1843532"/>
            <a:ext cx="1503680" cy="666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 indent="-38735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latin typeface="Carlito"/>
                <a:cs typeface="Carlito"/>
              </a:rPr>
              <a:t>Human  </a:t>
            </a:r>
            <a:r>
              <a:rPr dirty="0" sz="1400">
                <a:latin typeface="Carlito"/>
                <a:cs typeface="Carlito"/>
              </a:rPr>
              <a:t>R</a:t>
            </a:r>
            <a:r>
              <a:rPr dirty="0" sz="1400" spc="-10">
                <a:latin typeface="Carlito"/>
                <a:cs typeface="Carlito"/>
              </a:rPr>
              <a:t>h</a:t>
            </a:r>
            <a:r>
              <a:rPr dirty="0" sz="1400">
                <a:latin typeface="Carlito"/>
                <a:cs typeface="Carlito"/>
              </a:rPr>
              <a:t>a</a:t>
            </a:r>
            <a:r>
              <a:rPr dirty="0" sz="1400" spc="-10">
                <a:latin typeface="Carlito"/>
                <a:cs typeface="Carlito"/>
              </a:rPr>
              <a:t>bd</a:t>
            </a:r>
            <a:r>
              <a:rPr dirty="0" sz="1400" spc="-5">
                <a:latin typeface="Carlito"/>
                <a:cs typeface="Carlito"/>
              </a:rPr>
              <a:t>o</a:t>
            </a:r>
            <a:r>
              <a:rPr dirty="0" sz="1400" spc="-30">
                <a:latin typeface="Carlito"/>
                <a:cs typeface="Carlito"/>
              </a:rPr>
              <a:t>m</a:t>
            </a:r>
            <a:r>
              <a:rPr dirty="0" sz="1400" spc="-15">
                <a:latin typeface="Carlito"/>
                <a:cs typeface="Carlito"/>
              </a:rPr>
              <a:t>y</a:t>
            </a:r>
            <a:r>
              <a:rPr dirty="0" sz="1400" spc="-5">
                <a:latin typeface="Carlito"/>
                <a:cs typeface="Carlito"/>
              </a:rPr>
              <a:t>o</a:t>
            </a:r>
            <a:r>
              <a:rPr dirty="0" sz="1400" spc="5">
                <a:latin typeface="Carlito"/>
                <a:cs typeface="Carlito"/>
              </a:rPr>
              <a:t>s</a:t>
            </a:r>
            <a:r>
              <a:rPr dirty="0" sz="1400">
                <a:latin typeface="Carlito"/>
                <a:cs typeface="Carlito"/>
              </a:rPr>
              <a:t>a</a:t>
            </a:r>
            <a:r>
              <a:rPr dirty="0" sz="1400" spc="-25">
                <a:latin typeface="Carlito"/>
                <a:cs typeface="Carlito"/>
              </a:rPr>
              <a:t>r</a:t>
            </a:r>
            <a:r>
              <a:rPr dirty="0" sz="1400" spc="-20">
                <a:latin typeface="Carlito"/>
                <a:cs typeface="Carlito"/>
              </a:rPr>
              <a:t>c</a:t>
            </a:r>
            <a:r>
              <a:rPr dirty="0" sz="1400" spc="-5">
                <a:latin typeface="Carlito"/>
                <a:cs typeface="Carlito"/>
              </a:rPr>
              <a:t>oma  </a:t>
            </a:r>
            <a:r>
              <a:rPr dirty="0" sz="1400">
                <a:latin typeface="Carlito"/>
                <a:cs typeface="Carlito"/>
              </a:rPr>
              <a:t>cell</a:t>
            </a:r>
            <a:r>
              <a:rPr dirty="0" sz="1400" spc="-5">
                <a:latin typeface="Carlito"/>
                <a:cs typeface="Carlito"/>
              </a:rPr>
              <a:t> </a:t>
            </a:r>
            <a:r>
              <a:rPr dirty="0" sz="1400">
                <a:latin typeface="Carlito"/>
                <a:cs typeface="Carlito"/>
              </a:rPr>
              <a:t>line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879" name="object 879"/>
          <p:cNvSpPr txBox="1"/>
          <p:nvPr/>
        </p:nvSpPr>
        <p:spPr>
          <a:xfrm>
            <a:off x="3931665" y="3123945"/>
            <a:ext cx="861060" cy="4527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56515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latin typeface="Carlito"/>
                <a:cs typeface="Carlito"/>
              </a:rPr>
              <a:t>CRISPR</a:t>
            </a:r>
            <a:r>
              <a:rPr dirty="0" sz="1400" spc="-50">
                <a:latin typeface="Carlito"/>
                <a:cs typeface="Carlito"/>
              </a:rPr>
              <a:t> </a:t>
            </a:r>
            <a:r>
              <a:rPr dirty="0" sz="1400" spc="-35">
                <a:latin typeface="Carlito"/>
                <a:cs typeface="Carlito"/>
              </a:rPr>
              <a:t>KO</a:t>
            </a:r>
            <a:endParaRPr sz="14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latin typeface="Carlito"/>
                <a:cs typeface="Carlito"/>
              </a:rPr>
              <a:t>Driver</a:t>
            </a:r>
            <a:r>
              <a:rPr dirty="0" sz="1400" spc="-65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gene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880" name="object 880"/>
          <p:cNvSpPr txBox="1"/>
          <p:nvPr/>
        </p:nvSpPr>
        <p:spPr>
          <a:xfrm>
            <a:off x="1014475" y="2060194"/>
            <a:ext cx="340360" cy="825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350">
                <a:latin typeface="Arial"/>
                <a:cs typeface="Arial"/>
              </a:rPr>
              <a:t>Control</a:t>
            </a:r>
            <a:r>
              <a:rPr dirty="0" sz="350" spc="25">
                <a:latin typeface="Arial"/>
                <a:cs typeface="Arial"/>
              </a:rPr>
              <a:t> </a:t>
            </a:r>
            <a:r>
              <a:rPr dirty="0" sz="350" spc="5">
                <a:latin typeface="Arial"/>
                <a:cs typeface="Arial"/>
              </a:rPr>
              <a:t>sgRNA</a:t>
            </a:r>
            <a:endParaRPr sz="350">
              <a:latin typeface="Arial"/>
              <a:cs typeface="Arial"/>
            </a:endParaRPr>
          </a:p>
        </p:txBody>
      </p:sp>
      <p:sp>
        <p:nvSpPr>
          <p:cNvPr id="881" name="object 881"/>
          <p:cNvSpPr/>
          <p:nvPr/>
        </p:nvSpPr>
        <p:spPr>
          <a:xfrm>
            <a:off x="1513332" y="2025395"/>
            <a:ext cx="1303020" cy="190500"/>
          </a:xfrm>
          <a:custGeom>
            <a:avLst/>
            <a:gdLst/>
            <a:ahLst/>
            <a:cxnLst/>
            <a:rect l="l" t="t" r="r" b="b"/>
            <a:pathLst>
              <a:path w="1303020" h="190500">
                <a:moveTo>
                  <a:pt x="1303020" y="0"/>
                </a:moveTo>
                <a:lnTo>
                  <a:pt x="598932" y="0"/>
                </a:lnTo>
                <a:lnTo>
                  <a:pt x="598932" y="3048"/>
                </a:lnTo>
                <a:lnTo>
                  <a:pt x="0" y="3048"/>
                </a:lnTo>
                <a:lnTo>
                  <a:pt x="0" y="190500"/>
                </a:lnTo>
                <a:lnTo>
                  <a:pt x="647700" y="190500"/>
                </a:lnTo>
                <a:lnTo>
                  <a:pt x="647700" y="185928"/>
                </a:lnTo>
                <a:lnTo>
                  <a:pt x="1303020" y="185928"/>
                </a:lnTo>
                <a:lnTo>
                  <a:pt x="13030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2" name="object 882"/>
          <p:cNvSpPr txBox="1"/>
          <p:nvPr/>
        </p:nvSpPr>
        <p:spPr>
          <a:xfrm>
            <a:off x="1592707" y="2060194"/>
            <a:ext cx="939165" cy="825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610870" algn="l"/>
              </a:tabLst>
            </a:pPr>
            <a:r>
              <a:rPr dirty="0" sz="350" spc="5">
                <a:latin typeface="Arial"/>
                <a:cs typeface="Arial"/>
              </a:rPr>
              <a:t>GeneX</a:t>
            </a:r>
            <a:r>
              <a:rPr dirty="0" sz="350" spc="55">
                <a:latin typeface="Arial"/>
                <a:cs typeface="Arial"/>
              </a:rPr>
              <a:t> </a:t>
            </a:r>
            <a:r>
              <a:rPr dirty="0" sz="350" spc="5">
                <a:latin typeface="Arial"/>
                <a:cs typeface="Arial"/>
              </a:rPr>
              <a:t>sgRNA	</a:t>
            </a:r>
            <a:r>
              <a:rPr dirty="0" baseline="7936" sz="525">
                <a:latin typeface="Arial"/>
                <a:cs typeface="Arial"/>
              </a:rPr>
              <a:t>Control</a:t>
            </a:r>
            <a:r>
              <a:rPr dirty="0" baseline="7936" sz="525" spc="37">
                <a:latin typeface="Arial"/>
                <a:cs typeface="Arial"/>
              </a:rPr>
              <a:t> </a:t>
            </a:r>
            <a:r>
              <a:rPr dirty="0" baseline="7936" sz="525" spc="7">
                <a:latin typeface="Arial"/>
                <a:cs typeface="Arial"/>
              </a:rPr>
              <a:t>sgRNA</a:t>
            </a:r>
            <a:endParaRPr baseline="7936" sz="525">
              <a:latin typeface="Arial"/>
              <a:cs typeface="Arial"/>
            </a:endParaRPr>
          </a:p>
        </p:txBody>
      </p:sp>
      <p:sp>
        <p:nvSpPr>
          <p:cNvPr id="883" name="object 883"/>
          <p:cNvSpPr/>
          <p:nvPr/>
        </p:nvSpPr>
        <p:spPr>
          <a:xfrm>
            <a:off x="2633472" y="2025395"/>
            <a:ext cx="805180" cy="186055"/>
          </a:xfrm>
          <a:custGeom>
            <a:avLst/>
            <a:gdLst/>
            <a:ahLst/>
            <a:cxnLst/>
            <a:rect l="l" t="t" r="r" b="b"/>
            <a:pathLst>
              <a:path w="805179" h="186055">
                <a:moveTo>
                  <a:pt x="804672" y="0"/>
                </a:moveTo>
                <a:lnTo>
                  <a:pt x="0" y="0"/>
                </a:lnTo>
                <a:lnTo>
                  <a:pt x="0" y="185927"/>
                </a:lnTo>
                <a:lnTo>
                  <a:pt x="804672" y="185927"/>
                </a:lnTo>
                <a:lnTo>
                  <a:pt x="80467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4" name="object 884"/>
          <p:cNvSpPr txBox="1"/>
          <p:nvPr/>
        </p:nvSpPr>
        <p:spPr>
          <a:xfrm>
            <a:off x="2713101" y="2056891"/>
            <a:ext cx="407670" cy="825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350" spc="5">
                <a:latin typeface="Arial"/>
                <a:cs typeface="Arial"/>
              </a:rPr>
              <a:t>Ess. Gene</a:t>
            </a:r>
            <a:r>
              <a:rPr dirty="0" sz="350" spc="-10">
                <a:latin typeface="Arial"/>
                <a:cs typeface="Arial"/>
              </a:rPr>
              <a:t> </a:t>
            </a:r>
            <a:r>
              <a:rPr dirty="0" sz="350" spc="5">
                <a:latin typeface="Arial"/>
                <a:cs typeface="Arial"/>
              </a:rPr>
              <a:t>sgRNA</a:t>
            </a:r>
            <a:endParaRPr sz="350">
              <a:latin typeface="Arial"/>
              <a:cs typeface="Arial"/>
            </a:endParaRPr>
          </a:p>
        </p:txBody>
      </p:sp>
      <p:grpSp>
        <p:nvGrpSpPr>
          <p:cNvPr id="885" name="object 885"/>
          <p:cNvGrpSpPr/>
          <p:nvPr/>
        </p:nvGrpSpPr>
        <p:grpSpPr>
          <a:xfrm>
            <a:off x="7164069" y="2221738"/>
            <a:ext cx="1795780" cy="1370330"/>
            <a:chOff x="7164069" y="2221738"/>
            <a:chExt cx="1795780" cy="1370330"/>
          </a:xfrm>
        </p:grpSpPr>
        <p:sp>
          <p:nvSpPr>
            <p:cNvPr id="886" name="object 886"/>
            <p:cNvSpPr/>
            <p:nvPr/>
          </p:nvSpPr>
          <p:spPr>
            <a:xfrm>
              <a:off x="7254356" y="2222652"/>
              <a:ext cx="1705122" cy="136932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87" name="object 887"/>
            <p:cNvSpPr/>
            <p:nvPr/>
          </p:nvSpPr>
          <p:spPr>
            <a:xfrm>
              <a:off x="7170419" y="2228088"/>
              <a:ext cx="530860" cy="757555"/>
            </a:xfrm>
            <a:custGeom>
              <a:avLst/>
              <a:gdLst/>
              <a:ahLst/>
              <a:cxnLst/>
              <a:rect l="l" t="t" r="r" b="b"/>
              <a:pathLst>
                <a:path w="530859" h="757555">
                  <a:moveTo>
                    <a:pt x="38100" y="66294"/>
                  </a:moveTo>
                  <a:lnTo>
                    <a:pt x="71712" y="32850"/>
                  </a:lnTo>
                  <a:lnTo>
                    <a:pt x="110204" y="19430"/>
                  </a:lnTo>
                  <a:lnTo>
                    <a:pt x="160020" y="9059"/>
                  </a:lnTo>
                  <a:lnTo>
                    <a:pt x="218810" y="2370"/>
                  </a:lnTo>
                  <a:lnTo>
                    <a:pt x="284225" y="0"/>
                  </a:lnTo>
                  <a:lnTo>
                    <a:pt x="349641" y="2370"/>
                  </a:lnTo>
                  <a:lnTo>
                    <a:pt x="408431" y="9059"/>
                  </a:lnTo>
                  <a:lnTo>
                    <a:pt x="458247" y="19430"/>
                  </a:lnTo>
                  <a:lnTo>
                    <a:pt x="496739" y="32850"/>
                  </a:lnTo>
                  <a:lnTo>
                    <a:pt x="530351" y="66294"/>
                  </a:lnTo>
                  <a:lnTo>
                    <a:pt x="521557" y="83904"/>
                  </a:lnTo>
                  <a:lnTo>
                    <a:pt x="458247" y="113157"/>
                  </a:lnTo>
                  <a:lnTo>
                    <a:pt x="408431" y="123528"/>
                  </a:lnTo>
                  <a:lnTo>
                    <a:pt x="349641" y="130217"/>
                  </a:lnTo>
                  <a:lnTo>
                    <a:pt x="284225" y="132587"/>
                  </a:lnTo>
                  <a:lnTo>
                    <a:pt x="218810" y="130217"/>
                  </a:lnTo>
                  <a:lnTo>
                    <a:pt x="160019" y="123528"/>
                  </a:lnTo>
                  <a:lnTo>
                    <a:pt x="110204" y="113157"/>
                  </a:lnTo>
                  <a:lnTo>
                    <a:pt x="71712" y="99737"/>
                  </a:lnTo>
                  <a:lnTo>
                    <a:pt x="38100" y="66294"/>
                  </a:lnTo>
                  <a:close/>
                </a:path>
                <a:path w="530859" h="757555">
                  <a:moveTo>
                    <a:pt x="0" y="691896"/>
                  </a:moveTo>
                  <a:lnTo>
                    <a:pt x="33612" y="658819"/>
                  </a:lnTo>
                  <a:lnTo>
                    <a:pt x="72104" y="645556"/>
                  </a:lnTo>
                  <a:lnTo>
                    <a:pt x="121920" y="635310"/>
                  </a:lnTo>
                  <a:lnTo>
                    <a:pt x="180710" y="628704"/>
                  </a:lnTo>
                  <a:lnTo>
                    <a:pt x="246125" y="626363"/>
                  </a:lnTo>
                  <a:lnTo>
                    <a:pt x="311541" y="628704"/>
                  </a:lnTo>
                  <a:lnTo>
                    <a:pt x="370331" y="635310"/>
                  </a:lnTo>
                  <a:lnTo>
                    <a:pt x="420147" y="645556"/>
                  </a:lnTo>
                  <a:lnTo>
                    <a:pt x="458639" y="658819"/>
                  </a:lnTo>
                  <a:lnTo>
                    <a:pt x="492251" y="691896"/>
                  </a:lnTo>
                  <a:lnTo>
                    <a:pt x="483457" y="709317"/>
                  </a:lnTo>
                  <a:lnTo>
                    <a:pt x="420147" y="738235"/>
                  </a:lnTo>
                  <a:lnTo>
                    <a:pt x="370331" y="748481"/>
                  </a:lnTo>
                  <a:lnTo>
                    <a:pt x="311541" y="755087"/>
                  </a:lnTo>
                  <a:lnTo>
                    <a:pt x="246125" y="757427"/>
                  </a:lnTo>
                  <a:lnTo>
                    <a:pt x="180710" y="755087"/>
                  </a:lnTo>
                  <a:lnTo>
                    <a:pt x="121919" y="748481"/>
                  </a:lnTo>
                  <a:lnTo>
                    <a:pt x="72104" y="738235"/>
                  </a:lnTo>
                  <a:lnTo>
                    <a:pt x="33612" y="724972"/>
                  </a:lnTo>
                  <a:lnTo>
                    <a:pt x="0" y="691896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88" name="object 888"/>
          <p:cNvSpPr/>
          <p:nvPr/>
        </p:nvSpPr>
        <p:spPr>
          <a:xfrm>
            <a:off x="5675498" y="2263259"/>
            <a:ext cx="1430722" cy="13210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9" name="object 889"/>
          <p:cNvSpPr/>
          <p:nvPr/>
        </p:nvSpPr>
        <p:spPr>
          <a:xfrm>
            <a:off x="5672388" y="3953295"/>
            <a:ext cx="3026542" cy="13135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0" name="object 890"/>
          <p:cNvSpPr txBox="1"/>
          <p:nvPr/>
        </p:nvSpPr>
        <p:spPr>
          <a:xfrm>
            <a:off x="7741666" y="2012950"/>
            <a:ext cx="330200" cy="1517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00" spc="10">
                <a:latin typeface="Carlito"/>
                <a:cs typeface="Carlito"/>
              </a:rPr>
              <a:t>c</a:t>
            </a:r>
            <a:r>
              <a:rPr dirty="0" sz="800">
                <a:latin typeface="Carlito"/>
                <a:cs typeface="Carlito"/>
              </a:rPr>
              <a:t>o</a:t>
            </a:r>
            <a:r>
              <a:rPr dirty="0" sz="800" spc="5">
                <a:latin typeface="Carlito"/>
                <a:cs typeface="Carlito"/>
              </a:rPr>
              <a:t>n</a:t>
            </a:r>
            <a:r>
              <a:rPr dirty="0" sz="800" spc="5">
                <a:latin typeface="Carlito"/>
                <a:cs typeface="Carlito"/>
              </a:rPr>
              <a:t>tr</a:t>
            </a:r>
            <a:r>
              <a:rPr dirty="0" sz="800">
                <a:latin typeface="Carlito"/>
                <a:cs typeface="Carlito"/>
              </a:rPr>
              <a:t>o</a:t>
            </a:r>
            <a:r>
              <a:rPr dirty="0" sz="800" spc="5">
                <a:latin typeface="Carlito"/>
                <a:cs typeface="Carlito"/>
              </a:rPr>
              <a:t>l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891" name="object 891"/>
          <p:cNvSpPr/>
          <p:nvPr/>
        </p:nvSpPr>
        <p:spPr>
          <a:xfrm>
            <a:off x="7693152" y="2147316"/>
            <a:ext cx="347980" cy="52069"/>
          </a:xfrm>
          <a:custGeom>
            <a:avLst/>
            <a:gdLst/>
            <a:ahLst/>
            <a:cxnLst/>
            <a:rect l="l" t="t" r="r" b="b"/>
            <a:pathLst>
              <a:path w="347979" h="52069">
                <a:moveTo>
                  <a:pt x="0" y="51816"/>
                </a:moveTo>
                <a:lnTo>
                  <a:pt x="335" y="41713"/>
                </a:lnTo>
                <a:lnTo>
                  <a:pt x="1254" y="33480"/>
                </a:lnTo>
                <a:lnTo>
                  <a:pt x="2625" y="27938"/>
                </a:lnTo>
                <a:lnTo>
                  <a:pt x="4318" y="25908"/>
                </a:lnTo>
                <a:lnTo>
                  <a:pt x="169418" y="25908"/>
                </a:lnTo>
                <a:lnTo>
                  <a:pt x="171110" y="23877"/>
                </a:lnTo>
                <a:lnTo>
                  <a:pt x="172481" y="18335"/>
                </a:lnTo>
                <a:lnTo>
                  <a:pt x="173400" y="10102"/>
                </a:lnTo>
                <a:lnTo>
                  <a:pt x="173736" y="0"/>
                </a:lnTo>
                <a:lnTo>
                  <a:pt x="174071" y="10102"/>
                </a:lnTo>
                <a:lnTo>
                  <a:pt x="174990" y="18335"/>
                </a:lnTo>
                <a:lnTo>
                  <a:pt x="176361" y="23877"/>
                </a:lnTo>
                <a:lnTo>
                  <a:pt x="178053" y="25908"/>
                </a:lnTo>
                <a:lnTo>
                  <a:pt x="343153" y="25908"/>
                </a:lnTo>
                <a:lnTo>
                  <a:pt x="344846" y="27938"/>
                </a:lnTo>
                <a:lnTo>
                  <a:pt x="346217" y="33480"/>
                </a:lnTo>
                <a:lnTo>
                  <a:pt x="347136" y="41713"/>
                </a:lnTo>
                <a:lnTo>
                  <a:pt x="347472" y="51816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2" name="object 892"/>
          <p:cNvSpPr txBox="1"/>
          <p:nvPr/>
        </p:nvSpPr>
        <p:spPr>
          <a:xfrm>
            <a:off x="5919978" y="3206241"/>
            <a:ext cx="315595" cy="255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750">
                <a:latin typeface="Carlito"/>
                <a:cs typeface="Carlito"/>
              </a:rPr>
              <a:t>C</a:t>
            </a:r>
            <a:r>
              <a:rPr dirty="0" sz="750" spc="-5">
                <a:latin typeface="Carlito"/>
                <a:cs typeface="Carlito"/>
              </a:rPr>
              <a:t>ontro</a:t>
            </a:r>
            <a:r>
              <a:rPr dirty="0" sz="750">
                <a:latin typeface="Carlito"/>
                <a:cs typeface="Carlito"/>
              </a:rPr>
              <a:t>l  </a:t>
            </a:r>
            <a:r>
              <a:rPr dirty="0" sz="750">
                <a:latin typeface="Carlito"/>
                <a:cs typeface="Carlito"/>
              </a:rPr>
              <a:t>sgRNA</a:t>
            </a:r>
            <a:endParaRPr sz="750">
              <a:latin typeface="Carlito"/>
              <a:cs typeface="Carlito"/>
            </a:endParaRPr>
          </a:p>
        </p:txBody>
      </p:sp>
      <p:sp>
        <p:nvSpPr>
          <p:cNvPr id="893" name="object 893"/>
          <p:cNvSpPr/>
          <p:nvPr/>
        </p:nvSpPr>
        <p:spPr>
          <a:xfrm>
            <a:off x="5809488" y="3099816"/>
            <a:ext cx="481965" cy="104139"/>
          </a:xfrm>
          <a:custGeom>
            <a:avLst/>
            <a:gdLst/>
            <a:ahLst/>
            <a:cxnLst/>
            <a:rect l="l" t="t" r="r" b="b"/>
            <a:pathLst>
              <a:path w="481964" h="104139">
                <a:moveTo>
                  <a:pt x="0" y="0"/>
                </a:moveTo>
                <a:lnTo>
                  <a:pt x="670" y="20151"/>
                </a:lnTo>
                <a:lnTo>
                  <a:pt x="2508" y="36623"/>
                </a:lnTo>
                <a:lnTo>
                  <a:pt x="5250" y="47738"/>
                </a:lnTo>
                <a:lnTo>
                  <a:pt x="8636" y="51816"/>
                </a:lnTo>
                <a:lnTo>
                  <a:pt x="232156" y="51816"/>
                </a:lnTo>
                <a:lnTo>
                  <a:pt x="235541" y="55893"/>
                </a:lnTo>
                <a:lnTo>
                  <a:pt x="238283" y="67008"/>
                </a:lnTo>
                <a:lnTo>
                  <a:pt x="240121" y="83480"/>
                </a:lnTo>
                <a:lnTo>
                  <a:pt x="240791" y="103632"/>
                </a:lnTo>
                <a:lnTo>
                  <a:pt x="241462" y="83480"/>
                </a:lnTo>
                <a:lnTo>
                  <a:pt x="243300" y="67008"/>
                </a:lnTo>
                <a:lnTo>
                  <a:pt x="246042" y="55893"/>
                </a:lnTo>
                <a:lnTo>
                  <a:pt x="249427" y="51816"/>
                </a:lnTo>
                <a:lnTo>
                  <a:pt x="472948" y="51816"/>
                </a:lnTo>
                <a:lnTo>
                  <a:pt x="476333" y="47738"/>
                </a:lnTo>
                <a:lnTo>
                  <a:pt x="479075" y="36623"/>
                </a:lnTo>
                <a:lnTo>
                  <a:pt x="480913" y="20151"/>
                </a:lnTo>
                <a:lnTo>
                  <a:pt x="48158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4" name="object 894"/>
          <p:cNvSpPr txBox="1"/>
          <p:nvPr/>
        </p:nvSpPr>
        <p:spPr>
          <a:xfrm>
            <a:off x="6617589" y="2112645"/>
            <a:ext cx="281305" cy="255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750">
                <a:latin typeface="Carlito"/>
                <a:cs typeface="Carlito"/>
              </a:rPr>
              <a:t>G</a:t>
            </a:r>
            <a:r>
              <a:rPr dirty="0" sz="750" spc="-5">
                <a:latin typeface="Carlito"/>
                <a:cs typeface="Carlito"/>
              </a:rPr>
              <a:t>en</a:t>
            </a:r>
            <a:r>
              <a:rPr dirty="0" sz="750" spc="-10">
                <a:latin typeface="Carlito"/>
                <a:cs typeface="Carlito"/>
              </a:rPr>
              <a:t>e</a:t>
            </a:r>
            <a:r>
              <a:rPr dirty="0" sz="750">
                <a:latin typeface="Carlito"/>
                <a:cs typeface="Carlito"/>
              </a:rPr>
              <a:t>X  sg</a:t>
            </a:r>
            <a:r>
              <a:rPr dirty="0" sz="750" spc="-5">
                <a:latin typeface="Carlito"/>
                <a:cs typeface="Carlito"/>
              </a:rPr>
              <a:t>R</a:t>
            </a:r>
            <a:r>
              <a:rPr dirty="0" sz="750">
                <a:latin typeface="Carlito"/>
                <a:cs typeface="Carlito"/>
              </a:rPr>
              <a:t>NA</a:t>
            </a:r>
            <a:endParaRPr sz="750">
              <a:latin typeface="Carlito"/>
              <a:cs typeface="Carlito"/>
            </a:endParaRPr>
          </a:p>
        </p:txBody>
      </p:sp>
      <p:sp>
        <p:nvSpPr>
          <p:cNvPr id="895" name="object 895"/>
          <p:cNvSpPr/>
          <p:nvPr/>
        </p:nvSpPr>
        <p:spPr>
          <a:xfrm>
            <a:off x="6393179" y="1987295"/>
            <a:ext cx="646430" cy="1568450"/>
          </a:xfrm>
          <a:custGeom>
            <a:avLst/>
            <a:gdLst/>
            <a:ahLst/>
            <a:cxnLst/>
            <a:rect l="l" t="t" r="r" b="b"/>
            <a:pathLst>
              <a:path w="646429" h="1568450">
                <a:moveTo>
                  <a:pt x="0" y="784098"/>
                </a:moveTo>
                <a:lnTo>
                  <a:pt x="1071" y="719786"/>
                </a:lnTo>
                <a:lnTo>
                  <a:pt x="4228" y="656907"/>
                </a:lnTo>
                <a:lnTo>
                  <a:pt x="9389" y="595662"/>
                </a:lnTo>
                <a:lnTo>
                  <a:pt x="16471" y="536252"/>
                </a:lnTo>
                <a:lnTo>
                  <a:pt x="25390" y="478881"/>
                </a:lnTo>
                <a:lnTo>
                  <a:pt x="36062" y="423748"/>
                </a:lnTo>
                <a:lnTo>
                  <a:pt x="48406" y="371057"/>
                </a:lnTo>
                <a:lnTo>
                  <a:pt x="62337" y="321009"/>
                </a:lnTo>
                <a:lnTo>
                  <a:pt x="77773" y="273805"/>
                </a:lnTo>
                <a:lnTo>
                  <a:pt x="94630" y="229647"/>
                </a:lnTo>
                <a:lnTo>
                  <a:pt x="112826" y="188738"/>
                </a:lnTo>
                <a:lnTo>
                  <a:pt x="132277" y="151278"/>
                </a:lnTo>
                <a:lnTo>
                  <a:pt x="152899" y="117470"/>
                </a:lnTo>
                <a:lnTo>
                  <a:pt x="197328" y="61614"/>
                </a:lnTo>
                <a:lnTo>
                  <a:pt x="245446" y="22786"/>
                </a:lnTo>
                <a:lnTo>
                  <a:pt x="296589" y="2599"/>
                </a:lnTo>
                <a:lnTo>
                  <a:pt x="323088" y="0"/>
                </a:lnTo>
                <a:lnTo>
                  <a:pt x="349586" y="2599"/>
                </a:lnTo>
                <a:lnTo>
                  <a:pt x="400729" y="22786"/>
                </a:lnTo>
                <a:lnTo>
                  <a:pt x="448847" y="61614"/>
                </a:lnTo>
                <a:lnTo>
                  <a:pt x="493276" y="117470"/>
                </a:lnTo>
                <a:lnTo>
                  <a:pt x="513898" y="151278"/>
                </a:lnTo>
                <a:lnTo>
                  <a:pt x="533349" y="188738"/>
                </a:lnTo>
                <a:lnTo>
                  <a:pt x="551545" y="229647"/>
                </a:lnTo>
                <a:lnTo>
                  <a:pt x="568402" y="273805"/>
                </a:lnTo>
                <a:lnTo>
                  <a:pt x="583838" y="321009"/>
                </a:lnTo>
                <a:lnTo>
                  <a:pt x="597769" y="371057"/>
                </a:lnTo>
                <a:lnTo>
                  <a:pt x="610113" y="423748"/>
                </a:lnTo>
                <a:lnTo>
                  <a:pt x="620785" y="478881"/>
                </a:lnTo>
                <a:lnTo>
                  <a:pt x="629704" y="536252"/>
                </a:lnTo>
                <a:lnTo>
                  <a:pt x="636786" y="595662"/>
                </a:lnTo>
                <a:lnTo>
                  <a:pt x="641947" y="656907"/>
                </a:lnTo>
                <a:lnTo>
                  <a:pt x="645104" y="719786"/>
                </a:lnTo>
                <a:lnTo>
                  <a:pt x="646176" y="784098"/>
                </a:lnTo>
                <a:lnTo>
                  <a:pt x="645104" y="848409"/>
                </a:lnTo>
                <a:lnTo>
                  <a:pt x="641947" y="911288"/>
                </a:lnTo>
                <a:lnTo>
                  <a:pt x="636786" y="972533"/>
                </a:lnTo>
                <a:lnTo>
                  <a:pt x="629704" y="1031943"/>
                </a:lnTo>
                <a:lnTo>
                  <a:pt x="620785" y="1089314"/>
                </a:lnTo>
                <a:lnTo>
                  <a:pt x="610113" y="1144447"/>
                </a:lnTo>
                <a:lnTo>
                  <a:pt x="597769" y="1197138"/>
                </a:lnTo>
                <a:lnTo>
                  <a:pt x="583838" y="1247186"/>
                </a:lnTo>
                <a:lnTo>
                  <a:pt x="568402" y="1294390"/>
                </a:lnTo>
                <a:lnTo>
                  <a:pt x="551545" y="1338548"/>
                </a:lnTo>
                <a:lnTo>
                  <a:pt x="533349" y="1379457"/>
                </a:lnTo>
                <a:lnTo>
                  <a:pt x="513898" y="1416917"/>
                </a:lnTo>
                <a:lnTo>
                  <a:pt x="493276" y="1450725"/>
                </a:lnTo>
                <a:lnTo>
                  <a:pt x="448847" y="1506581"/>
                </a:lnTo>
                <a:lnTo>
                  <a:pt x="400729" y="1545409"/>
                </a:lnTo>
                <a:lnTo>
                  <a:pt x="349586" y="1565596"/>
                </a:lnTo>
                <a:lnTo>
                  <a:pt x="323088" y="1568195"/>
                </a:lnTo>
                <a:lnTo>
                  <a:pt x="296589" y="1565596"/>
                </a:lnTo>
                <a:lnTo>
                  <a:pt x="245446" y="1545409"/>
                </a:lnTo>
                <a:lnTo>
                  <a:pt x="197328" y="1506581"/>
                </a:lnTo>
                <a:lnTo>
                  <a:pt x="152899" y="1450725"/>
                </a:lnTo>
                <a:lnTo>
                  <a:pt x="132277" y="1416917"/>
                </a:lnTo>
                <a:lnTo>
                  <a:pt x="112826" y="1379457"/>
                </a:lnTo>
                <a:lnTo>
                  <a:pt x="94630" y="1338548"/>
                </a:lnTo>
                <a:lnTo>
                  <a:pt x="77773" y="1294390"/>
                </a:lnTo>
                <a:lnTo>
                  <a:pt x="62337" y="1247186"/>
                </a:lnTo>
                <a:lnTo>
                  <a:pt x="48406" y="1197138"/>
                </a:lnTo>
                <a:lnTo>
                  <a:pt x="36062" y="1144447"/>
                </a:lnTo>
                <a:lnTo>
                  <a:pt x="25390" y="1089314"/>
                </a:lnTo>
                <a:lnTo>
                  <a:pt x="16471" y="1031943"/>
                </a:lnTo>
                <a:lnTo>
                  <a:pt x="9389" y="972533"/>
                </a:lnTo>
                <a:lnTo>
                  <a:pt x="4228" y="911288"/>
                </a:lnTo>
                <a:lnTo>
                  <a:pt x="1071" y="848409"/>
                </a:lnTo>
                <a:lnTo>
                  <a:pt x="0" y="784098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95578" y="2720205"/>
            <a:ext cx="1932581" cy="20912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00115" y="2720205"/>
            <a:ext cx="1927972" cy="20912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495762" y="2720205"/>
            <a:ext cx="1930945" cy="20912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92823" y="2720205"/>
            <a:ext cx="1932431" cy="20912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07542" y="2280920"/>
            <a:ext cx="75609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18360" algn="l"/>
                <a:tab pos="3801110" algn="l"/>
                <a:tab pos="6394450" algn="l"/>
              </a:tabLst>
            </a:pPr>
            <a:r>
              <a:rPr dirty="0" sz="1800" spc="-10" b="1">
                <a:solidFill>
                  <a:srgbClr val="4471C5"/>
                </a:solidFill>
                <a:latin typeface="Carlito"/>
                <a:cs typeface="Carlito"/>
              </a:rPr>
              <a:t>Library</a:t>
            </a:r>
            <a:r>
              <a:rPr dirty="0" sz="1800" spc="-5" b="1">
                <a:solidFill>
                  <a:srgbClr val="4471C5"/>
                </a:solidFill>
                <a:latin typeface="Carlito"/>
                <a:cs typeface="Carlito"/>
              </a:rPr>
              <a:t> Depth	</a:t>
            </a:r>
            <a:r>
              <a:rPr dirty="0" sz="1800" spc="-5" b="1">
                <a:solidFill>
                  <a:srgbClr val="1CAC41"/>
                </a:solidFill>
                <a:latin typeface="Carlito"/>
                <a:cs typeface="Carlito"/>
              </a:rPr>
              <a:t>Cell</a:t>
            </a:r>
            <a:r>
              <a:rPr dirty="0" sz="1800" spc="-10" b="1">
                <a:solidFill>
                  <a:srgbClr val="1CAC41"/>
                </a:solidFill>
                <a:latin typeface="Carlito"/>
                <a:cs typeface="Carlito"/>
              </a:rPr>
              <a:t> </a:t>
            </a:r>
            <a:r>
              <a:rPr dirty="0" sz="1800" spc="-5" b="1">
                <a:solidFill>
                  <a:srgbClr val="1CAC41"/>
                </a:solidFill>
                <a:latin typeface="Carlito"/>
                <a:cs typeface="Carlito"/>
              </a:rPr>
              <a:t>Viability	</a:t>
            </a:r>
            <a:r>
              <a:rPr dirty="0" sz="1800" spc="-5" b="1">
                <a:solidFill>
                  <a:srgbClr val="FF9320"/>
                </a:solidFill>
                <a:latin typeface="Carlito"/>
                <a:cs typeface="Carlito"/>
              </a:rPr>
              <a:t>Dissociation</a:t>
            </a:r>
            <a:r>
              <a:rPr dirty="0" sz="1800" spc="-30" b="1">
                <a:solidFill>
                  <a:srgbClr val="FF9320"/>
                </a:solidFill>
                <a:latin typeface="Carlito"/>
                <a:cs typeface="Carlito"/>
              </a:rPr>
              <a:t> </a:t>
            </a:r>
            <a:r>
              <a:rPr dirty="0" sz="1800" spc="-5" b="1">
                <a:solidFill>
                  <a:srgbClr val="FF9320"/>
                </a:solidFill>
                <a:latin typeface="Carlito"/>
                <a:cs typeface="Carlito"/>
              </a:rPr>
              <a:t>Artifacts	</a:t>
            </a:r>
            <a:r>
              <a:rPr dirty="0" sz="1800" spc="-10" b="1">
                <a:solidFill>
                  <a:srgbClr val="FF2905"/>
                </a:solidFill>
                <a:latin typeface="Carlito"/>
                <a:cs typeface="Carlito"/>
              </a:rPr>
              <a:t>Cycling</a:t>
            </a:r>
            <a:r>
              <a:rPr dirty="0" sz="1800" spc="-80" b="1">
                <a:solidFill>
                  <a:srgbClr val="FF2905"/>
                </a:solidFill>
                <a:latin typeface="Carlito"/>
                <a:cs typeface="Carlito"/>
              </a:rPr>
              <a:t> </a:t>
            </a:r>
            <a:r>
              <a:rPr dirty="0" sz="1800" spc="-5" b="1">
                <a:solidFill>
                  <a:srgbClr val="FF2905"/>
                </a:solidFill>
                <a:latin typeface="Carlito"/>
                <a:cs typeface="Carlito"/>
              </a:rPr>
              <a:t>Cells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09855">
              <a:lnSpc>
                <a:spcPts val="4560"/>
              </a:lnSpc>
              <a:spcBef>
                <a:spcPts val="95"/>
              </a:spcBef>
            </a:pPr>
            <a:r>
              <a:rPr dirty="0" spc="-295"/>
              <a:t>Example </a:t>
            </a:r>
            <a:r>
              <a:rPr dirty="0" spc="-310"/>
              <a:t>Sources </a:t>
            </a:r>
            <a:r>
              <a:rPr dirty="0" spc="-35"/>
              <a:t>of </a:t>
            </a:r>
            <a:r>
              <a:rPr dirty="0" spc="-180">
                <a:solidFill>
                  <a:srgbClr val="6FAC46"/>
                </a:solidFill>
              </a:rPr>
              <a:t>Unwanted</a:t>
            </a:r>
            <a:r>
              <a:rPr dirty="0" spc="-235">
                <a:solidFill>
                  <a:srgbClr val="6FAC46"/>
                </a:solidFill>
              </a:rPr>
              <a:t> </a:t>
            </a:r>
            <a:r>
              <a:rPr dirty="0" spc="-165">
                <a:solidFill>
                  <a:srgbClr val="6FAC46"/>
                </a:solidFill>
              </a:rPr>
              <a:t>Variation</a:t>
            </a:r>
          </a:p>
          <a:p>
            <a:pPr marL="109855">
              <a:lnSpc>
                <a:spcPts val="4560"/>
              </a:lnSpc>
            </a:pPr>
            <a:r>
              <a:rPr dirty="0" spc="5"/>
              <a:t>&amp; </a:t>
            </a:r>
            <a:r>
              <a:rPr dirty="0" spc="-160"/>
              <a:t>“Batch</a:t>
            </a:r>
            <a:r>
              <a:rPr dirty="0" spc="-434"/>
              <a:t> </a:t>
            </a:r>
            <a:r>
              <a:rPr dirty="0" spc="-175"/>
              <a:t>Effects”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31019" y="2448750"/>
            <a:ext cx="2614930" cy="1156335"/>
            <a:chOff x="3331019" y="2448750"/>
            <a:chExt cx="2614930" cy="1156335"/>
          </a:xfrm>
        </p:grpSpPr>
        <p:sp>
          <p:nvSpPr>
            <p:cNvPr id="3" name="object 3"/>
            <p:cNvSpPr/>
            <p:nvPr/>
          </p:nvSpPr>
          <p:spPr>
            <a:xfrm>
              <a:off x="3517704" y="2500998"/>
              <a:ext cx="2375528" cy="97798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335782" y="2453513"/>
              <a:ext cx="2605405" cy="1146810"/>
            </a:xfrm>
            <a:custGeom>
              <a:avLst/>
              <a:gdLst/>
              <a:ahLst/>
              <a:cxnLst/>
              <a:rect l="l" t="t" r="r" b="b"/>
              <a:pathLst>
                <a:path w="2605404" h="1146810">
                  <a:moveTo>
                    <a:pt x="0" y="1146428"/>
                  </a:moveTo>
                  <a:lnTo>
                    <a:pt x="2604897" y="1146428"/>
                  </a:lnTo>
                  <a:lnTo>
                    <a:pt x="2604897" y="0"/>
                  </a:lnTo>
                  <a:lnTo>
                    <a:pt x="0" y="0"/>
                  </a:lnTo>
                  <a:lnTo>
                    <a:pt x="0" y="114642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3331019" y="3661727"/>
            <a:ext cx="2614930" cy="1154430"/>
            <a:chOff x="3331019" y="3661727"/>
            <a:chExt cx="2614930" cy="1154430"/>
          </a:xfrm>
        </p:grpSpPr>
        <p:sp>
          <p:nvSpPr>
            <p:cNvPr id="6" name="object 6"/>
            <p:cNvSpPr/>
            <p:nvPr/>
          </p:nvSpPr>
          <p:spPr>
            <a:xfrm>
              <a:off x="3517704" y="3714045"/>
              <a:ext cx="2375528" cy="97667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335782" y="3666490"/>
              <a:ext cx="2605405" cy="1144905"/>
            </a:xfrm>
            <a:custGeom>
              <a:avLst/>
              <a:gdLst/>
              <a:ahLst/>
              <a:cxnLst/>
              <a:rect l="l" t="t" r="r" b="b"/>
              <a:pathLst>
                <a:path w="2605404" h="1144904">
                  <a:moveTo>
                    <a:pt x="0" y="1144905"/>
                  </a:moveTo>
                  <a:lnTo>
                    <a:pt x="2604897" y="1144905"/>
                  </a:lnTo>
                  <a:lnTo>
                    <a:pt x="2604897" y="0"/>
                  </a:lnTo>
                  <a:lnTo>
                    <a:pt x="0" y="0"/>
                  </a:lnTo>
                  <a:lnTo>
                    <a:pt x="0" y="114490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07542" y="1210437"/>
            <a:ext cx="7720330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45">
                <a:solidFill>
                  <a:srgbClr val="6FAC46"/>
                </a:solidFill>
              </a:rPr>
              <a:t>Sex </a:t>
            </a:r>
            <a:r>
              <a:rPr dirty="0" spc="-254">
                <a:solidFill>
                  <a:srgbClr val="6FAC46"/>
                </a:solidFill>
              </a:rPr>
              <a:t>– </a:t>
            </a:r>
            <a:r>
              <a:rPr dirty="0" spc="-195">
                <a:solidFill>
                  <a:srgbClr val="6FAC46"/>
                </a:solidFill>
              </a:rPr>
              <a:t>matched </a:t>
            </a:r>
            <a:r>
              <a:rPr dirty="0" spc="-204"/>
              <a:t>studies </a:t>
            </a:r>
            <a:r>
              <a:rPr dirty="0" spc="-220"/>
              <a:t>are</a:t>
            </a:r>
            <a:r>
              <a:rPr dirty="0" spc="-700"/>
              <a:t> </a:t>
            </a:r>
            <a:r>
              <a:rPr dirty="0" spc="-65"/>
              <a:t>helpful!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20167" y="2555493"/>
            <a:ext cx="3002280" cy="24942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FF0000"/>
                </a:solidFill>
                <a:latin typeface="Carlito"/>
                <a:cs typeface="Carlito"/>
              </a:rPr>
              <a:t>Major </a:t>
            </a:r>
            <a:r>
              <a:rPr dirty="0" sz="1600" spc="-10" b="1">
                <a:solidFill>
                  <a:srgbClr val="FF0000"/>
                </a:solidFill>
                <a:latin typeface="Carlito"/>
                <a:cs typeface="Carlito"/>
              </a:rPr>
              <a:t>confounder: Male </a:t>
            </a:r>
            <a:r>
              <a:rPr dirty="0" sz="1600" spc="-5" b="1">
                <a:solidFill>
                  <a:srgbClr val="FF0000"/>
                </a:solidFill>
                <a:latin typeface="Carlito"/>
                <a:cs typeface="Carlito"/>
              </a:rPr>
              <a:t>/</a:t>
            </a:r>
            <a:r>
              <a:rPr dirty="0" sz="1600" spc="6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1600" spc="-10" b="1">
                <a:solidFill>
                  <a:srgbClr val="FF0000"/>
                </a:solidFill>
                <a:latin typeface="Carlito"/>
                <a:cs typeface="Carlito"/>
              </a:rPr>
              <a:t>Female</a:t>
            </a:r>
            <a:endParaRPr sz="1600">
              <a:latin typeface="Carlito"/>
              <a:cs typeface="Carlito"/>
            </a:endParaRPr>
          </a:p>
          <a:p>
            <a:pPr marL="927100" marR="514350">
              <a:lnSpc>
                <a:spcPct val="100000"/>
              </a:lnSpc>
            </a:pPr>
            <a:r>
              <a:rPr dirty="0" sz="1600" spc="-20">
                <a:latin typeface="Carlito"/>
                <a:cs typeface="Carlito"/>
              </a:rPr>
              <a:t>Treatment:</a:t>
            </a:r>
            <a:r>
              <a:rPr dirty="0" sz="1600" spc="-60">
                <a:latin typeface="Carlito"/>
                <a:cs typeface="Carlito"/>
              </a:rPr>
              <a:t> </a:t>
            </a:r>
            <a:r>
              <a:rPr dirty="0" sz="1600" spc="-10">
                <a:latin typeface="Carlito"/>
                <a:cs typeface="Carlito"/>
              </a:rPr>
              <a:t>Female  Control: </a:t>
            </a:r>
            <a:r>
              <a:rPr dirty="0" sz="1600" spc="-5">
                <a:latin typeface="Carlito"/>
                <a:cs typeface="Carlito"/>
              </a:rPr>
              <a:t>Male</a:t>
            </a: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1800" spc="-10" b="1">
                <a:solidFill>
                  <a:srgbClr val="FF0000"/>
                </a:solidFill>
                <a:latin typeface="Carlito"/>
                <a:cs typeface="Carlito"/>
              </a:rPr>
              <a:t>Consequence:</a:t>
            </a:r>
            <a:endParaRPr sz="180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spcBef>
                <a:spcPts val="20"/>
              </a:spcBef>
            </a:pPr>
            <a:r>
              <a:rPr dirty="0" sz="1600" spc="-10">
                <a:latin typeface="Carlito"/>
                <a:cs typeface="Carlito"/>
              </a:rPr>
              <a:t>Unsupervised differential </a:t>
            </a:r>
            <a:r>
              <a:rPr dirty="0" sz="1600" spc="-5">
                <a:latin typeface="Carlito"/>
                <a:cs typeface="Carlito"/>
              </a:rPr>
              <a:t>gene  </a:t>
            </a:r>
            <a:r>
              <a:rPr dirty="0" sz="1600" spc="-10">
                <a:latin typeface="Carlito"/>
                <a:cs typeface="Carlito"/>
              </a:rPr>
              <a:t>expression </a:t>
            </a:r>
            <a:r>
              <a:rPr dirty="0" sz="1600" spc="-5">
                <a:latin typeface="Carlito"/>
                <a:cs typeface="Carlito"/>
              </a:rPr>
              <a:t>calling will be </a:t>
            </a:r>
            <a:r>
              <a:rPr dirty="0" sz="1600" spc="-10">
                <a:latin typeface="Carlito"/>
                <a:cs typeface="Carlito"/>
              </a:rPr>
              <a:t>dominated  by sex-specific expression. </a:t>
            </a:r>
            <a:r>
              <a:rPr dirty="0" sz="1600" spc="-5">
                <a:latin typeface="Carlito"/>
                <a:cs typeface="Carlito"/>
              </a:rPr>
              <a:t>No </a:t>
            </a:r>
            <a:r>
              <a:rPr dirty="0" sz="1600" spc="-20">
                <a:latin typeface="Carlito"/>
                <a:cs typeface="Carlito"/>
              </a:rPr>
              <a:t>way  </a:t>
            </a:r>
            <a:r>
              <a:rPr dirty="0" sz="1600" spc="-5">
                <a:latin typeface="Carlito"/>
                <a:cs typeface="Carlito"/>
              </a:rPr>
              <a:t>of </a:t>
            </a:r>
            <a:r>
              <a:rPr dirty="0" sz="1600" spc="-10">
                <a:latin typeface="Carlito"/>
                <a:cs typeface="Carlito"/>
              </a:rPr>
              <a:t>separating </a:t>
            </a:r>
            <a:r>
              <a:rPr dirty="0" sz="1600" spc="-5">
                <a:latin typeface="Carlito"/>
                <a:cs typeface="Carlito"/>
              </a:rPr>
              <a:t>this </a:t>
            </a:r>
            <a:r>
              <a:rPr dirty="0" sz="1600" spc="-10">
                <a:latin typeface="Carlito"/>
                <a:cs typeface="Carlito"/>
              </a:rPr>
              <a:t>variable </a:t>
            </a:r>
            <a:r>
              <a:rPr dirty="0" sz="1600" spc="-15">
                <a:latin typeface="Carlito"/>
                <a:cs typeface="Carlito"/>
              </a:rPr>
              <a:t>from </a:t>
            </a:r>
            <a:r>
              <a:rPr dirty="0" sz="1600" spc="-10">
                <a:latin typeface="Carlito"/>
                <a:cs typeface="Carlito"/>
              </a:rPr>
              <a:t>the  treatment</a:t>
            </a:r>
            <a:r>
              <a:rPr dirty="0" sz="1600" spc="5">
                <a:latin typeface="Carlito"/>
                <a:cs typeface="Carlito"/>
              </a:rPr>
              <a:t> </a:t>
            </a:r>
            <a:r>
              <a:rPr dirty="0" sz="1600" spc="-10">
                <a:latin typeface="Carlito"/>
                <a:cs typeface="Carlito"/>
              </a:rPr>
              <a:t>variable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36631" y="2473451"/>
            <a:ext cx="1244971" cy="25680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527004" y="2473451"/>
            <a:ext cx="1100517" cy="25680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520942" y="2216911"/>
            <a:ext cx="54229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10">
                <a:latin typeface="Carlito"/>
                <a:cs typeface="Carlito"/>
              </a:rPr>
              <a:t>Control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13293" y="2216911"/>
            <a:ext cx="74930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85">
                <a:latin typeface="Carlito"/>
                <a:cs typeface="Carlito"/>
              </a:rPr>
              <a:t>T</a:t>
            </a:r>
            <a:r>
              <a:rPr dirty="0" sz="1350" spc="-20">
                <a:latin typeface="Carlito"/>
                <a:cs typeface="Carlito"/>
              </a:rPr>
              <a:t>r</a:t>
            </a:r>
            <a:r>
              <a:rPr dirty="0" sz="1350">
                <a:latin typeface="Carlito"/>
                <a:cs typeface="Carlito"/>
              </a:rPr>
              <a:t>e</a:t>
            </a:r>
            <a:r>
              <a:rPr dirty="0" sz="1350" spc="-20">
                <a:latin typeface="Carlito"/>
                <a:cs typeface="Carlito"/>
              </a:rPr>
              <a:t>a</a:t>
            </a:r>
            <a:r>
              <a:rPr dirty="0" sz="1350">
                <a:latin typeface="Carlito"/>
                <a:cs typeface="Carlito"/>
              </a:rPr>
              <a:t>tm</a:t>
            </a:r>
            <a:r>
              <a:rPr dirty="0" sz="1350" spc="-10">
                <a:latin typeface="Carlito"/>
                <a:cs typeface="Carlito"/>
              </a:rPr>
              <a:t>e</a:t>
            </a:r>
            <a:r>
              <a:rPr dirty="0" sz="1350" spc="-20">
                <a:latin typeface="Carlito"/>
                <a:cs typeface="Carlito"/>
              </a:rPr>
              <a:t>n</a:t>
            </a:r>
            <a:r>
              <a:rPr dirty="0" sz="1350">
                <a:latin typeface="Carlito"/>
                <a:cs typeface="Carlito"/>
              </a:rPr>
              <a:t>t</a:t>
            </a:r>
            <a:endParaRPr sz="13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3068" y="2834639"/>
            <a:ext cx="2352040" cy="2400300"/>
          </a:xfrm>
          <a:custGeom>
            <a:avLst/>
            <a:gdLst/>
            <a:ahLst/>
            <a:cxnLst/>
            <a:rect l="l" t="t" r="r" b="b"/>
            <a:pathLst>
              <a:path w="2352040" h="2400300">
                <a:moveTo>
                  <a:pt x="2351532" y="0"/>
                </a:moveTo>
                <a:lnTo>
                  <a:pt x="0" y="0"/>
                </a:lnTo>
                <a:lnTo>
                  <a:pt x="0" y="2400300"/>
                </a:lnTo>
                <a:lnTo>
                  <a:pt x="2351532" y="2400300"/>
                </a:lnTo>
                <a:lnTo>
                  <a:pt x="235153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41503" y="2856103"/>
            <a:ext cx="129349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latin typeface="Carlito"/>
                <a:cs typeface="Carlito"/>
              </a:rPr>
              <a:t>WT and </a:t>
            </a:r>
            <a:r>
              <a:rPr dirty="0" sz="1500" spc="-40">
                <a:latin typeface="Carlito"/>
                <a:cs typeface="Carlito"/>
              </a:rPr>
              <a:t>KO</a:t>
            </a:r>
            <a:r>
              <a:rPr dirty="0" sz="1500" spc="-120">
                <a:latin typeface="Carlito"/>
                <a:cs typeface="Carlito"/>
              </a:rPr>
              <a:t> </a:t>
            </a:r>
            <a:r>
              <a:rPr dirty="0" sz="1500">
                <a:latin typeface="Carlito"/>
                <a:cs typeface="Carlito"/>
              </a:rPr>
              <a:t>mice</a:t>
            </a:r>
            <a:endParaRPr sz="15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1503" y="3313303"/>
            <a:ext cx="1750060" cy="711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500" spc="-5">
                <a:latin typeface="Carlito"/>
                <a:cs typeface="Carlito"/>
              </a:rPr>
              <a:t>Prepared on same</a:t>
            </a:r>
            <a:r>
              <a:rPr dirty="0" sz="1500" spc="-95">
                <a:latin typeface="Carlito"/>
                <a:cs typeface="Carlito"/>
              </a:rPr>
              <a:t> </a:t>
            </a:r>
            <a:r>
              <a:rPr dirty="0" sz="1500" spc="-10">
                <a:latin typeface="Carlito"/>
                <a:cs typeface="Carlito"/>
              </a:rPr>
              <a:t>day  </a:t>
            </a:r>
            <a:r>
              <a:rPr dirty="0" sz="1500" spc="-5">
                <a:latin typeface="Carlito"/>
                <a:cs typeface="Carlito"/>
              </a:rPr>
              <a:t>Same</a:t>
            </a:r>
            <a:r>
              <a:rPr dirty="0" sz="1500" spc="-15">
                <a:latin typeface="Carlito"/>
                <a:cs typeface="Carlito"/>
              </a:rPr>
              <a:t> </a:t>
            </a:r>
            <a:r>
              <a:rPr dirty="0" sz="1500" spc="-10">
                <a:latin typeface="Carlito"/>
                <a:cs typeface="Carlito"/>
              </a:rPr>
              <a:t>colony</a:t>
            </a:r>
            <a:endParaRPr sz="15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1500" spc="-5">
                <a:latin typeface="Carlito"/>
                <a:cs typeface="Carlito"/>
              </a:rPr>
              <a:t>Same </a:t>
            </a:r>
            <a:r>
              <a:rPr dirty="0" sz="1500" spc="-10">
                <a:latin typeface="Carlito"/>
                <a:cs typeface="Carlito"/>
              </a:rPr>
              <a:t>set </a:t>
            </a:r>
            <a:r>
              <a:rPr dirty="0" sz="1500" spc="-5">
                <a:latin typeface="Carlito"/>
                <a:cs typeface="Carlito"/>
              </a:rPr>
              <a:t>of</a:t>
            </a:r>
            <a:r>
              <a:rPr dirty="0" sz="1500" spc="-15">
                <a:latin typeface="Carlito"/>
                <a:cs typeface="Carlito"/>
              </a:rPr>
              <a:t> </a:t>
            </a:r>
            <a:r>
              <a:rPr dirty="0" sz="1500" spc="-5">
                <a:latin typeface="Carlito"/>
                <a:cs typeface="Carlito"/>
              </a:rPr>
              <a:t>hands</a:t>
            </a:r>
            <a:endParaRPr sz="15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503" y="4227957"/>
            <a:ext cx="204470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500" spc="-15">
                <a:latin typeface="Carlito"/>
                <a:cs typeface="Carlito"/>
              </a:rPr>
              <a:t>Diffex </a:t>
            </a:r>
            <a:r>
              <a:rPr dirty="0" sz="1500" spc="-5">
                <a:latin typeface="Carlito"/>
                <a:cs typeface="Carlito"/>
              </a:rPr>
              <a:t>dominated by same  genes within </a:t>
            </a:r>
            <a:r>
              <a:rPr dirty="0" sz="1500" spc="-10">
                <a:latin typeface="Carlito"/>
                <a:cs typeface="Carlito"/>
              </a:rPr>
              <a:t>every</a:t>
            </a:r>
            <a:r>
              <a:rPr dirty="0" sz="1500" spc="-30">
                <a:latin typeface="Carlito"/>
                <a:cs typeface="Carlito"/>
              </a:rPr>
              <a:t> </a:t>
            </a:r>
            <a:r>
              <a:rPr dirty="0" sz="1500" spc="-5">
                <a:latin typeface="Carlito"/>
                <a:cs typeface="Carlito"/>
              </a:rPr>
              <a:t>cluster</a:t>
            </a:r>
            <a:endParaRPr sz="15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1503" y="4913757"/>
            <a:ext cx="205232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latin typeface="Carlito"/>
                <a:cs typeface="Carlito"/>
              </a:rPr>
              <a:t>!</a:t>
            </a:r>
            <a:r>
              <a:rPr dirty="0" u="sng" sz="150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dirty="0" u="sng" sz="1500" spc="-5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major </a:t>
            </a:r>
            <a:r>
              <a:rPr dirty="0" u="sng" sz="1500" spc="-1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batch </a:t>
            </a:r>
            <a:r>
              <a:rPr dirty="0" u="sng" sz="1500" spc="-15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effect</a:t>
            </a:r>
            <a:r>
              <a:rPr dirty="0" u="sng" sz="1500" spc="-4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dirty="0" u="sng" sz="1500" spc="-5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issues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729228" y="1121663"/>
            <a:ext cx="3566795" cy="923925"/>
            <a:chOff x="3729228" y="1121663"/>
            <a:chExt cx="3566795" cy="923925"/>
          </a:xfrm>
        </p:grpSpPr>
        <p:sp>
          <p:nvSpPr>
            <p:cNvPr id="8" name="object 8"/>
            <p:cNvSpPr/>
            <p:nvPr/>
          </p:nvSpPr>
          <p:spPr>
            <a:xfrm>
              <a:off x="3872484" y="1121663"/>
              <a:ext cx="3423000" cy="92364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729228" y="1249679"/>
              <a:ext cx="105156" cy="1036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729228" y="1537715"/>
              <a:ext cx="105156" cy="1051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2577464" y="1223010"/>
            <a:ext cx="1130300" cy="45465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944880">
              <a:lnSpc>
                <a:spcPts val="765"/>
              </a:lnSpc>
              <a:spcBef>
                <a:spcPts val="135"/>
              </a:spcBef>
            </a:pPr>
            <a:r>
              <a:rPr dirty="0" sz="900" spc="15">
                <a:latin typeface="Carlito"/>
                <a:cs typeface="Carlito"/>
              </a:rPr>
              <a:t>Ct</a:t>
            </a:r>
            <a:r>
              <a:rPr dirty="0" sz="900" spc="5">
                <a:latin typeface="Carlito"/>
                <a:cs typeface="Carlito"/>
              </a:rPr>
              <a:t>r</a:t>
            </a:r>
            <a:r>
              <a:rPr dirty="0" sz="900" spc="5">
                <a:latin typeface="Carlito"/>
                <a:cs typeface="Carlito"/>
              </a:rPr>
              <a:t>l</a:t>
            </a:r>
            <a:endParaRPr sz="900">
              <a:latin typeface="Carlito"/>
              <a:cs typeface="Carlito"/>
            </a:endParaRPr>
          </a:p>
          <a:p>
            <a:pPr marL="12700">
              <a:lnSpc>
                <a:spcPts val="1850"/>
              </a:lnSpc>
            </a:pPr>
            <a:r>
              <a:rPr dirty="0" sz="2100" spc="-5">
                <a:latin typeface="Carlito"/>
                <a:cs typeface="Carlito"/>
              </a:rPr>
              <a:t>Myeloid</a:t>
            </a:r>
            <a:endParaRPr sz="2100">
              <a:latin typeface="Carlito"/>
              <a:cs typeface="Carlito"/>
            </a:endParaRPr>
          </a:p>
          <a:p>
            <a:pPr marL="975360">
              <a:lnSpc>
                <a:spcPts val="725"/>
              </a:lnSpc>
            </a:pPr>
            <a:r>
              <a:rPr dirty="0" sz="900" spc="25">
                <a:latin typeface="Carlito"/>
                <a:cs typeface="Carlito"/>
              </a:rPr>
              <a:t>KO</a:t>
            </a:r>
            <a:endParaRPr sz="900">
              <a:latin typeface="Carlito"/>
              <a:cs typeface="Carli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739896" y="2211323"/>
            <a:ext cx="3556000" cy="1112520"/>
            <a:chOff x="3739896" y="2211323"/>
            <a:chExt cx="3556000" cy="1112520"/>
          </a:xfrm>
        </p:grpSpPr>
        <p:sp>
          <p:nvSpPr>
            <p:cNvPr id="13" name="object 13"/>
            <p:cNvSpPr/>
            <p:nvPr/>
          </p:nvSpPr>
          <p:spPr>
            <a:xfrm>
              <a:off x="3872484" y="2211323"/>
              <a:ext cx="3423000" cy="111242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739896" y="2345435"/>
              <a:ext cx="105155" cy="1036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739896" y="2633471"/>
              <a:ext cx="105155" cy="1051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2784475" y="2403728"/>
            <a:ext cx="70104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Carlito"/>
                <a:cs typeface="Carlito"/>
              </a:rPr>
              <a:t>B</a:t>
            </a:r>
            <a:r>
              <a:rPr dirty="0" sz="2100" spc="-80">
                <a:latin typeface="Carlito"/>
                <a:cs typeface="Carlito"/>
              </a:rPr>
              <a:t> </a:t>
            </a:r>
            <a:r>
              <a:rPr dirty="0" sz="2100" spc="-5">
                <a:latin typeface="Carlito"/>
                <a:cs typeface="Carlito"/>
              </a:rPr>
              <a:t>cells</a:t>
            </a:r>
            <a:endParaRPr sz="2100">
              <a:latin typeface="Carlito"/>
              <a:cs typeface="Carlito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739896" y="3496055"/>
            <a:ext cx="3556000" cy="1114425"/>
            <a:chOff x="3739896" y="3496055"/>
            <a:chExt cx="3556000" cy="1114425"/>
          </a:xfrm>
        </p:grpSpPr>
        <p:sp>
          <p:nvSpPr>
            <p:cNvPr id="18" name="object 18"/>
            <p:cNvSpPr/>
            <p:nvPr/>
          </p:nvSpPr>
          <p:spPr>
            <a:xfrm>
              <a:off x="3872484" y="3496055"/>
              <a:ext cx="3423000" cy="111389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739896" y="3631691"/>
              <a:ext cx="105155" cy="10515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739896" y="3921251"/>
              <a:ext cx="105155" cy="10363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/>
          <p:nvPr/>
        </p:nvSpPr>
        <p:spPr>
          <a:xfrm>
            <a:off x="3872484" y="4780788"/>
            <a:ext cx="3423000" cy="111389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520809" y="4732051"/>
            <a:ext cx="812487" cy="8426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2880360" y="4897882"/>
            <a:ext cx="863600" cy="45783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r" marR="30480">
              <a:lnSpc>
                <a:spcPts val="965"/>
              </a:lnSpc>
              <a:spcBef>
                <a:spcPts val="135"/>
              </a:spcBef>
            </a:pPr>
            <a:r>
              <a:rPr dirty="0" sz="900" spc="15">
                <a:latin typeface="Carlito"/>
                <a:cs typeface="Carlito"/>
              </a:rPr>
              <a:t>Ct</a:t>
            </a:r>
            <a:r>
              <a:rPr dirty="0" sz="900" spc="5">
                <a:latin typeface="Carlito"/>
                <a:cs typeface="Carlito"/>
              </a:rPr>
              <a:t>r</a:t>
            </a:r>
            <a:r>
              <a:rPr dirty="0" sz="900" spc="5">
                <a:latin typeface="Carlito"/>
                <a:cs typeface="Carlito"/>
              </a:rPr>
              <a:t>l</a:t>
            </a:r>
            <a:endParaRPr sz="900">
              <a:latin typeface="Carlito"/>
              <a:cs typeface="Carlito"/>
            </a:endParaRPr>
          </a:p>
          <a:p>
            <a:pPr marL="38100">
              <a:lnSpc>
                <a:spcPts val="2405"/>
              </a:lnSpc>
            </a:pPr>
            <a:r>
              <a:rPr dirty="0" sz="2100">
                <a:latin typeface="Carlito"/>
                <a:cs typeface="Carlito"/>
              </a:rPr>
              <a:t>T cell</a:t>
            </a:r>
            <a:r>
              <a:rPr dirty="0" sz="2100" spc="100">
                <a:latin typeface="Carlito"/>
                <a:cs typeface="Carlito"/>
              </a:rPr>
              <a:t> </a:t>
            </a:r>
            <a:r>
              <a:rPr dirty="0" baseline="-12345" sz="1350" spc="37">
                <a:latin typeface="Carlito"/>
                <a:cs typeface="Carlito"/>
              </a:rPr>
              <a:t>KO</a:t>
            </a:r>
            <a:endParaRPr baseline="-12345" sz="1350">
              <a:latin typeface="Carlito"/>
              <a:cs typeface="Carlito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520809" y="1021111"/>
            <a:ext cx="812487" cy="8426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520809" y="2191543"/>
            <a:ext cx="812487" cy="8426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520809" y="3418363"/>
            <a:ext cx="812487" cy="84268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8546083" y="1194942"/>
            <a:ext cx="273685" cy="4381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350" spc="-5">
                <a:latin typeface="Carlito"/>
                <a:cs typeface="Carlito"/>
              </a:rPr>
              <a:t>Ct</a:t>
            </a:r>
            <a:r>
              <a:rPr dirty="0" sz="1350" spc="-10">
                <a:latin typeface="Carlito"/>
                <a:cs typeface="Carlito"/>
              </a:rPr>
              <a:t>r</a:t>
            </a:r>
            <a:r>
              <a:rPr dirty="0" sz="1350">
                <a:latin typeface="Carlito"/>
                <a:cs typeface="Carlito"/>
              </a:rPr>
              <a:t>l  </a:t>
            </a:r>
            <a:r>
              <a:rPr dirty="0" sz="1350" spc="-60">
                <a:latin typeface="Carlito"/>
                <a:cs typeface="Carlito"/>
              </a:rPr>
              <a:t>KO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404859" y="1267967"/>
            <a:ext cx="105156" cy="1051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404859" y="1485900"/>
            <a:ext cx="105156" cy="1051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3520185" y="2319019"/>
            <a:ext cx="197485" cy="1682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00" spc="15">
                <a:latin typeface="Carlito"/>
                <a:cs typeface="Carlito"/>
              </a:rPr>
              <a:t>Ct</a:t>
            </a:r>
            <a:r>
              <a:rPr dirty="0" sz="900" spc="5">
                <a:latin typeface="Carlito"/>
                <a:cs typeface="Carlito"/>
              </a:rPr>
              <a:t>r</a:t>
            </a:r>
            <a:r>
              <a:rPr dirty="0" sz="900" spc="5">
                <a:latin typeface="Carlito"/>
                <a:cs typeface="Carlito"/>
              </a:rPr>
              <a:t>l</a:t>
            </a:r>
            <a:endParaRPr sz="900">
              <a:latin typeface="Carlito"/>
              <a:cs typeface="Carlito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550665" y="2605531"/>
            <a:ext cx="167640" cy="1682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00" spc="25">
                <a:latin typeface="Carlito"/>
                <a:cs typeface="Carlito"/>
              </a:rPr>
              <a:t>KO</a:t>
            </a:r>
            <a:endParaRPr sz="900">
              <a:latin typeface="Carlito"/>
              <a:cs typeface="Carlito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520185" y="3606165"/>
            <a:ext cx="197485" cy="1682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00" spc="15">
                <a:latin typeface="Carlito"/>
                <a:cs typeface="Carlito"/>
              </a:rPr>
              <a:t>Ct</a:t>
            </a:r>
            <a:r>
              <a:rPr dirty="0" sz="900" spc="5">
                <a:latin typeface="Carlito"/>
                <a:cs typeface="Carlito"/>
              </a:rPr>
              <a:t>r</a:t>
            </a:r>
            <a:r>
              <a:rPr dirty="0" sz="900" spc="5">
                <a:latin typeface="Carlito"/>
                <a:cs typeface="Carlito"/>
              </a:rPr>
              <a:t>l</a:t>
            </a:r>
            <a:endParaRPr sz="900">
              <a:latin typeface="Carlito"/>
              <a:cs typeface="Carlito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456179" y="3744848"/>
            <a:ext cx="126238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aseline="1322" sz="3150" spc="-7">
                <a:latin typeface="Carlito"/>
                <a:cs typeface="Carlito"/>
              </a:rPr>
              <a:t>Epitheilal</a:t>
            </a:r>
            <a:r>
              <a:rPr dirty="0" baseline="1322" sz="3150" spc="262">
                <a:latin typeface="Carlito"/>
                <a:cs typeface="Carlito"/>
              </a:rPr>
              <a:t> </a:t>
            </a:r>
            <a:r>
              <a:rPr dirty="0" sz="900" spc="25">
                <a:latin typeface="Carlito"/>
                <a:cs typeface="Carlito"/>
              </a:rPr>
              <a:t>KO</a:t>
            </a:r>
            <a:endParaRPr sz="900">
              <a:latin typeface="Carlito"/>
              <a:cs typeface="Carlito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739896" y="4922520"/>
            <a:ext cx="105410" cy="394970"/>
            <a:chOff x="3739896" y="4922520"/>
            <a:chExt cx="105410" cy="394970"/>
          </a:xfrm>
        </p:grpSpPr>
        <p:sp>
          <p:nvSpPr>
            <p:cNvPr id="35" name="object 35"/>
            <p:cNvSpPr/>
            <p:nvPr/>
          </p:nvSpPr>
          <p:spPr>
            <a:xfrm>
              <a:off x="3739896" y="4922520"/>
              <a:ext cx="105155" cy="10515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739896" y="5212080"/>
              <a:ext cx="105155" cy="1051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8546083" y="2397378"/>
            <a:ext cx="273685" cy="4381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5">
                <a:latin typeface="Carlito"/>
                <a:cs typeface="Carlito"/>
              </a:rPr>
              <a:t>Ct</a:t>
            </a:r>
            <a:r>
              <a:rPr dirty="0" sz="1350" spc="-10">
                <a:latin typeface="Carlito"/>
                <a:cs typeface="Carlito"/>
              </a:rPr>
              <a:t>r</a:t>
            </a:r>
            <a:r>
              <a:rPr dirty="0" sz="1350">
                <a:latin typeface="Carlito"/>
                <a:cs typeface="Carlito"/>
              </a:rPr>
              <a:t>l</a:t>
            </a:r>
            <a:endParaRPr sz="13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1350" spc="-55">
                <a:latin typeface="Carlito"/>
                <a:cs typeface="Carlito"/>
              </a:rPr>
              <a:t>KO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404859" y="2470404"/>
            <a:ext cx="105156" cy="1051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404859" y="2688335"/>
            <a:ext cx="105156" cy="1036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8546083" y="3618991"/>
            <a:ext cx="273685" cy="4381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350" spc="-5">
                <a:latin typeface="Carlito"/>
                <a:cs typeface="Carlito"/>
              </a:rPr>
              <a:t>Ct</a:t>
            </a:r>
            <a:r>
              <a:rPr dirty="0" sz="1350" spc="-10">
                <a:latin typeface="Carlito"/>
                <a:cs typeface="Carlito"/>
              </a:rPr>
              <a:t>r</a:t>
            </a:r>
            <a:r>
              <a:rPr dirty="0" sz="1350">
                <a:latin typeface="Carlito"/>
                <a:cs typeface="Carlito"/>
              </a:rPr>
              <a:t>l  </a:t>
            </a:r>
            <a:r>
              <a:rPr dirty="0" sz="1350" spc="-60">
                <a:latin typeface="Carlito"/>
                <a:cs typeface="Carlito"/>
              </a:rPr>
              <a:t>KO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404859" y="3691128"/>
            <a:ext cx="105156" cy="1051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8404859" y="3909059"/>
            <a:ext cx="105156" cy="1051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8546083" y="4901945"/>
            <a:ext cx="273685" cy="4381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5">
                <a:latin typeface="Carlito"/>
                <a:cs typeface="Carlito"/>
              </a:rPr>
              <a:t>Ct</a:t>
            </a:r>
            <a:r>
              <a:rPr dirty="0" sz="1350" spc="-10">
                <a:latin typeface="Carlito"/>
                <a:cs typeface="Carlito"/>
              </a:rPr>
              <a:t>r</a:t>
            </a:r>
            <a:r>
              <a:rPr dirty="0" sz="1350">
                <a:latin typeface="Carlito"/>
                <a:cs typeface="Carlito"/>
              </a:rPr>
              <a:t>l</a:t>
            </a:r>
            <a:endParaRPr sz="13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1350" spc="-55">
                <a:latin typeface="Carlito"/>
                <a:cs typeface="Carlito"/>
              </a:rPr>
              <a:t>KO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404859" y="4974335"/>
            <a:ext cx="105156" cy="10515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404859" y="5192267"/>
            <a:ext cx="105156" cy="1036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xfrm>
            <a:off x="241503" y="1157681"/>
            <a:ext cx="2211070" cy="1200785"/>
          </a:xfrm>
          <a:prstGeom prst="rect"/>
        </p:spPr>
        <p:txBody>
          <a:bodyPr wrap="square" lIns="0" tIns="83185" rIns="0" bIns="0" rtlCol="0" vert="horz">
            <a:spAutoFit/>
          </a:bodyPr>
          <a:lstStyle/>
          <a:p>
            <a:pPr marL="12700" marR="5080">
              <a:lnSpc>
                <a:spcPts val="4380"/>
              </a:lnSpc>
              <a:spcBef>
                <a:spcPts val="655"/>
              </a:spcBef>
            </a:pPr>
            <a:r>
              <a:rPr dirty="0" sz="4050" spc="-245"/>
              <a:t>Batch  </a:t>
            </a:r>
            <a:r>
              <a:rPr dirty="0" sz="4050" spc="-225"/>
              <a:t>Cor</a:t>
            </a:r>
            <a:r>
              <a:rPr dirty="0" sz="4050" spc="-190"/>
              <a:t>r</a:t>
            </a:r>
            <a:r>
              <a:rPr dirty="0" sz="4050" spc="-110"/>
              <a:t>ection</a:t>
            </a:r>
            <a:endParaRPr sz="4050"/>
          </a:p>
        </p:txBody>
      </p:sp>
      <p:sp>
        <p:nvSpPr>
          <p:cNvPr id="47" name="object 47"/>
          <p:cNvSpPr txBox="1"/>
          <p:nvPr/>
        </p:nvSpPr>
        <p:spPr>
          <a:xfrm>
            <a:off x="192735" y="2528696"/>
            <a:ext cx="225425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 b="1">
                <a:solidFill>
                  <a:srgbClr val="00AF50"/>
                </a:solidFill>
                <a:latin typeface="Carlito"/>
                <a:cs typeface="Carlito"/>
              </a:rPr>
              <a:t>Confounded </a:t>
            </a:r>
            <a:r>
              <a:rPr dirty="0" sz="1500" spc="-5" b="1">
                <a:solidFill>
                  <a:srgbClr val="00AF50"/>
                </a:solidFill>
                <a:latin typeface="Carlito"/>
                <a:cs typeface="Carlito"/>
              </a:rPr>
              <a:t>Study</a:t>
            </a:r>
            <a:r>
              <a:rPr dirty="0" sz="1500" spc="-20" b="1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dirty="0" sz="1500" spc="-5" b="1">
                <a:solidFill>
                  <a:srgbClr val="00AF50"/>
                </a:solidFill>
                <a:latin typeface="Carlito"/>
                <a:cs typeface="Carlito"/>
              </a:rPr>
              <a:t>Example:</a:t>
            </a:r>
            <a:endParaRPr sz="15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8388" y="4501852"/>
            <a:ext cx="5102294" cy="14006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578855" y="2994405"/>
            <a:ext cx="148526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100" spc="-5">
                <a:latin typeface="Carlito"/>
                <a:cs typeface="Carlito"/>
              </a:rPr>
              <a:t>Ambient</a:t>
            </a:r>
            <a:r>
              <a:rPr dirty="0" sz="2100" spc="-90">
                <a:latin typeface="Carlito"/>
                <a:cs typeface="Carlito"/>
              </a:rPr>
              <a:t> </a:t>
            </a:r>
            <a:r>
              <a:rPr dirty="0" sz="2100">
                <a:latin typeface="Carlito"/>
                <a:cs typeface="Carlito"/>
              </a:rPr>
              <a:t>RNA  in</a:t>
            </a:r>
            <a:r>
              <a:rPr dirty="0" sz="2100" spc="-20">
                <a:latin typeface="Carlito"/>
                <a:cs typeface="Carlito"/>
              </a:rPr>
              <a:t> </a:t>
            </a:r>
            <a:r>
              <a:rPr dirty="0" sz="2100" spc="-10">
                <a:latin typeface="Carlito"/>
                <a:cs typeface="Carlito"/>
              </a:rPr>
              <a:t>droplets</a:t>
            </a:r>
            <a:endParaRPr sz="21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985516" y="2019300"/>
            <a:ext cx="2352040" cy="2057400"/>
            <a:chOff x="2985516" y="2019300"/>
            <a:chExt cx="2352040" cy="2057400"/>
          </a:xfrm>
        </p:grpSpPr>
        <p:sp>
          <p:nvSpPr>
            <p:cNvPr id="5" name="object 5"/>
            <p:cNvSpPr/>
            <p:nvPr/>
          </p:nvSpPr>
          <p:spPr>
            <a:xfrm>
              <a:off x="5108448" y="3147060"/>
              <a:ext cx="226060" cy="528955"/>
            </a:xfrm>
            <a:custGeom>
              <a:avLst/>
              <a:gdLst/>
              <a:ahLst/>
              <a:cxnLst/>
              <a:rect l="l" t="t" r="r" b="b"/>
              <a:pathLst>
                <a:path w="226060" h="528954">
                  <a:moveTo>
                    <a:pt x="0" y="0"/>
                  </a:moveTo>
                  <a:lnTo>
                    <a:pt x="43874" y="1472"/>
                  </a:lnTo>
                  <a:lnTo>
                    <a:pt x="79724" y="5492"/>
                  </a:lnTo>
                  <a:lnTo>
                    <a:pt x="103905" y="11465"/>
                  </a:lnTo>
                  <a:lnTo>
                    <a:pt x="112775" y="18795"/>
                  </a:lnTo>
                  <a:lnTo>
                    <a:pt x="112775" y="245617"/>
                  </a:lnTo>
                  <a:lnTo>
                    <a:pt x="121646" y="252948"/>
                  </a:lnTo>
                  <a:lnTo>
                    <a:pt x="145827" y="258921"/>
                  </a:lnTo>
                  <a:lnTo>
                    <a:pt x="181677" y="262941"/>
                  </a:lnTo>
                  <a:lnTo>
                    <a:pt x="225551" y="264413"/>
                  </a:lnTo>
                  <a:lnTo>
                    <a:pt x="181677" y="265886"/>
                  </a:lnTo>
                  <a:lnTo>
                    <a:pt x="145827" y="269906"/>
                  </a:lnTo>
                  <a:lnTo>
                    <a:pt x="121646" y="275879"/>
                  </a:lnTo>
                  <a:lnTo>
                    <a:pt x="112775" y="283210"/>
                  </a:lnTo>
                  <a:lnTo>
                    <a:pt x="112775" y="510031"/>
                  </a:lnTo>
                  <a:lnTo>
                    <a:pt x="103905" y="517362"/>
                  </a:lnTo>
                  <a:lnTo>
                    <a:pt x="79724" y="523335"/>
                  </a:lnTo>
                  <a:lnTo>
                    <a:pt x="43874" y="527355"/>
                  </a:lnTo>
                  <a:lnTo>
                    <a:pt x="0" y="528827"/>
                  </a:lnTo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985516" y="2019300"/>
              <a:ext cx="2122932" cy="20574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84346" y="2067995"/>
            <a:ext cx="2051198" cy="19478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39953" y="684441"/>
            <a:ext cx="6245860" cy="1388745"/>
          </a:xfrm>
          <a:prstGeom prst="rect"/>
        </p:spPr>
        <p:txBody>
          <a:bodyPr wrap="square" lIns="0" tIns="264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85"/>
              </a:spcBef>
            </a:pPr>
            <a:r>
              <a:rPr dirty="0" spc="-160"/>
              <a:t>Controlling </a:t>
            </a:r>
            <a:r>
              <a:rPr dirty="0" spc="-40"/>
              <a:t>for </a:t>
            </a:r>
            <a:r>
              <a:rPr dirty="0" spc="-180"/>
              <a:t>batch</a:t>
            </a:r>
            <a:r>
              <a:rPr dirty="0" spc="-545"/>
              <a:t> </a:t>
            </a:r>
            <a:r>
              <a:rPr dirty="0" spc="-175"/>
              <a:t>effects</a:t>
            </a:r>
          </a:p>
          <a:p>
            <a:pPr marL="1317625">
              <a:lnSpc>
                <a:spcPct val="100000"/>
              </a:lnSpc>
              <a:spcBef>
                <a:spcPts val="950"/>
              </a:spcBef>
              <a:tabLst>
                <a:tab pos="3633470" algn="l"/>
              </a:tabLst>
            </a:pPr>
            <a:r>
              <a:rPr dirty="0" sz="2100">
                <a:latin typeface="Carlito"/>
                <a:cs typeface="Carlito"/>
              </a:rPr>
              <a:t>WT	</a:t>
            </a:r>
            <a:r>
              <a:rPr dirty="0" sz="2100" spc="-95">
                <a:latin typeface="Carlito"/>
                <a:cs typeface="Carlito"/>
              </a:rPr>
              <a:t>KO</a:t>
            </a:r>
            <a:endParaRPr sz="21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8243" y="4262704"/>
            <a:ext cx="3525520" cy="2330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30">
                <a:latin typeface="Arial"/>
                <a:cs typeface="Arial"/>
              </a:rPr>
              <a:t>Differential </a:t>
            </a:r>
            <a:r>
              <a:rPr dirty="0" sz="1350" spc="-70">
                <a:latin typeface="Arial"/>
                <a:cs typeface="Arial"/>
              </a:rPr>
              <a:t>expression </a:t>
            </a:r>
            <a:r>
              <a:rPr dirty="0" sz="1350" spc="-40">
                <a:latin typeface="Arial"/>
                <a:cs typeface="Arial"/>
              </a:rPr>
              <a:t>between </a:t>
            </a:r>
            <a:r>
              <a:rPr dirty="0" sz="1350">
                <a:latin typeface="Arial"/>
                <a:cs typeface="Arial"/>
              </a:rPr>
              <a:t>”empty”</a:t>
            </a:r>
            <a:r>
              <a:rPr dirty="0" sz="1350" spc="-185">
                <a:latin typeface="Arial"/>
                <a:cs typeface="Arial"/>
              </a:rPr>
              <a:t> </a:t>
            </a:r>
            <a:r>
              <a:rPr dirty="0" sz="1350" spc="-35">
                <a:latin typeface="Arial"/>
                <a:cs typeface="Arial"/>
              </a:rPr>
              <a:t>droplets:</a:t>
            </a:r>
            <a:endParaRPr sz="13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24091" y="3916807"/>
            <a:ext cx="1554480" cy="4381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350" spc="-5">
                <a:latin typeface="Carlito"/>
                <a:cs typeface="Carlito"/>
              </a:rPr>
              <a:t>Significant sources </a:t>
            </a:r>
            <a:r>
              <a:rPr dirty="0" sz="1350">
                <a:latin typeface="Carlito"/>
                <a:cs typeface="Carlito"/>
              </a:rPr>
              <a:t>of  </a:t>
            </a:r>
            <a:r>
              <a:rPr dirty="0" sz="1350" spc="-5">
                <a:latin typeface="Carlito"/>
                <a:cs typeface="Carlito"/>
              </a:rPr>
              <a:t>contaminating</a:t>
            </a:r>
            <a:r>
              <a:rPr dirty="0" sz="1350" spc="-90">
                <a:latin typeface="Carlito"/>
                <a:cs typeface="Carlito"/>
              </a:rPr>
              <a:t> </a:t>
            </a:r>
            <a:r>
              <a:rPr dirty="0" sz="1350">
                <a:latin typeface="Carlito"/>
                <a:cs typeface="Carlito"/>
              </a:rPr>
              <a:t>mRNA: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01078" y="4377283"/>
            <a:ext cx="978535" cy="1153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2100"/>
              </a:lnSpc>
              <a:spcBef>
                <a:spcPts val="100"/>
              </a:spcBef>
            </a:pPr>
            <a:r>
              <a:rPr dirty="0" sz="1400" spc="-5">
                <a:latin typeface="Carlito"/>
                <a:cs typeface="Carlito"/>
              </a:rPr>
              <a:t>Erythrocytes  Epithelial  </a:t>
            </a:r>
            <a:r>
              <a:rPr dirty="0" sz="1400">
                <a:latin typeface="Carlito"/>
                <a:cs typeface="Carlito"/>
              </a:rPr>
              <a:t>G</a:t>
            </a:r>
            <a:r>
              <a:rPr dirty="0" sz="1400" spc="-20">
                <a:latin typeface="Carlito"/>
                <a:cs typeface="Carlito"/>
              </a:rPr>
              <a:t>r</a:t>
            </a:r>
            <a:r>
              <a:rPr dirty="0" sz="1400">
                <a:latin typeface="Carlito"/>
                <a:cs typeface="Carlito"/>
              </a:rPr>
              <a:t>a</a:t>
            </a:r>
            <a:r>
              <a:rPr dirty="0" sz="1400" spc="-10">
                <a:latin typeface="Carlito"/>
                <a:cs typeface="Carlito"/>
              </a:rPr>
              <a:t>nu</a:t>
            </a:r>
            <a:r>
              <a:rPr dirty="0" sz="1400">
                <a:latin typeface="Carlito"/>
                <a:cs typeface="Carlito"/>
              </a:rPr>
              <a:t>lo</a:t>
            </a:r>
            <a:r>
              <a:rPr dirty="0" sz="1400" spc="-10">
                <a:latin typeface="Carlito"/>
                <a:cs typeface="Carlito"/>
              </a:rPr>
              <a:t>c</a:t>
            </a:r>
            <a:r>
              <a:rPr dirty="0" sz="1400" spc="10">
                <a:latin typeface="Carlito"/>
                <a:cs typeface="Carlito"/>
              </a:rPr>
              <a:t>y</a:t>
            </a:r>
            <a:r>
              <a:rPr dirty="0" sz="1400" spc="-15">
                <a:latin typeface="Carlito"/>
                <a:cs typeface="Carlito"/>
              </a:rPr>
              <a:t>t</a:t>
            </a:r>
            <a:r>
              <a:rPr dirty="0" sz="1400">
                <a:latin typeface="Carlito"/>
                <a:cs typeface="Carlito"/>
              </a:rPr>
              <a:t>es  </a:t>
            </a:r>
            <a:r>
              <a:rPr dirty="0" sz="1400">
                <a:latin typeface="Carlito"/>
                <a:cs typeface="Carlito"/>
              </a:rPr>
              <a:t>Acinar</a:t>
            </a:r>
            <a:r>
              <a:rPr dirty="0" sz="1400" spc="-20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cells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93358" y="4434840"/>
            <a:ext cx="751205" cy="845819"/>
          </a:xfrm>
          <a:prstGeom prst="rect">
            <a:avLst/>
          </a:prstGeom>
          <a:solidFill>
            <a:srgbClr val="B4C6E7"/>
          </a:solidFill>
        </p:spPr>
        <p:txBody>
          <a:bodyPr wrap="square" lIns="0" tIns="57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69215">
              <a:lnSpc>
                <a:spcPct val="100000"/>
              </a:lnSpc>
            </a:pPr>
            <a:r>
              <a:rPr dirty="0" sz="1400" spc="-20" b="1">
                <a:latin typeface="Carlito"/>
                <a:cs typeface="Carlito"/>
              </a:rPr>
              <a:t>WT: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93358" y="5280659"/>
            <a:ext cx="751205" cy="281940"/>
          </a:xfrm>
          <a:prstGeom prst="rect">
            <a:avLst/>
          </a:prstGeom>
          <a:solidFill>
            <a:srgbClr val="F8CAAC"/>
          </a:solidFill>
        </p:spPr>
        <p:txBody>
          <a:bodyPr wrap="square" lIns="0" tIns="23495" rIns="0" bIns="0" rtlCol="0" vert="horz">
            <a:spAutoFit/>
          </a:bodyPr>
          <a:lstStyle/>
          <a:p>
            <a:pPr marL="69215">
              <a:lnSpc>
                <a:spcPct val="100000"/>
              </a:lnSpc>
              <a:spcBef>
                <a:spcPts val="185"/>
              </a:spcBef>
            </a:pPr>
            <a:r>
              <a:rPr dirty="0" sz="1400" spc="-25" b="1">
                <a:latin typeface="Carlito"/>
                <a:cs typeface="Carlito"/>
              </a:rPr>
              <a:t>KO: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6672" y="4640960"/>
            <a:ext cx="27368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5">
                <a:latin typeface="Carlito"/>
                <a:cs typeface="Carlito"/>
              </a:rPr>
              <a:t>Ct</a:t>
            </a:r>
            <a:r>
              <a:rPr dirty="0" sz="1350" spc="-10">
                <a:latin typeface="Carlito"/>
                <a:cs typeface="Carlito"/>
              </a:rPr>
              <a:t>r</a:t>
            </a:r>
            <a:r>
              <a:rPr dirty="0" sz="1350">
                <a:latin typeface="Carlito"/>
                <a:cs typeface="Carlito"/>
              </a:rPr>
              <a:t>l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48488" y="5052440"/>
            <a:ext cx="214629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60">
                <a:latin typeface="Carlito"/>
                <a:cs typeface="Carlito"/>
              </a:rPr>
              <a:t>KO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24840" y="4713732"/>
            <a:ext cx="103631" cy="1036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24840" y="5108447"/>
            <a:ext cx="103631" cy="1036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1210437"/>
            <a:ext cx="5164455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423920" algn="l"/>
              </a:tabLst>
            </a:pPr>
            <a:r>
              <a:rPr dirty="0" spc="-215"/>
              <a:t>Ambie</a:t>
            </a:r>
            <a:r>
              <a:rPr dirty="0" spc="-260"/>
              <a:t>n</a:t>
            </a:r>
            <a:r>
              <a:rPr dirty="0" spc="220"/>
              <a:t>t</a:t>
            </a:r>
            <a:r>
              <a:rPr dirty="0" spc="-225"/>
              <a:t> </a:t>
            </a:r>
            <a:r>
              <a:rPr dirty="0" spc="-515"/>
              <a:t>RNA</a:t>
            </a:r>
            <a:r>
              <a:rPr dirty="0" spc="-200"/>
              <a:t>:</a:t>
            </a:r>
            <a:r>
              <a:rPr dirty="0"/>
              <a:t>	</a:t>
            </a:r>
            <a:r>
              <a:rPr dirty="0" spc="-445">
                <a:solidFill>
                  <a:srgbClr val="6FAC46"/>
                </a:solidFill>
              </a:rPr>
              <a:t>”SOU</a:t>
            </a:r>
            <a:r>
              <a:rPr dirty="0" spc="-385">
                <a:solidFill>
                  <a:srgbClr val="6FAC46"/>
                </a:solidFill>
              </a:rPr>
              <a:t>P</a:t>
            </a:r>
            <a:r>
              <a:rPr dirty="0" spc="335">
                <a:solidFill>
                  <a:srgbClr val="6FAC46"/>
                </a:solidFill>
              </a:rPr>
              <a:t>”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12420" y="2170493"/>
            <a:ext cx="940435" cy="2085975"/>
            <a:chOff x="312420" y="2170493"/>
            <a:chExt cx="940435" cy="2085975"/>
          </a:xfrm>
        </p:grpSpPr>
        <p:sp>
          <p:nvSpPr>
            <p:cNvPr id="4" name="object 4"/>
            <p:cNvSpPr/>
            <p:nvPr/>
          </p:nvSpPr>
          <p:spPr>
            <a:xfrm>
              <a:off x="386334" y="2705861"/>
              <a:ext cx="822960" cy="1539240"/>
            </a:xfrm>
            <a:custGeom>
              <a:avLst/>
              <a:gdLst/>
              <a:ahLst/>
              <a:cxnLst/>
              <a:rect l="l" t="t" r="r" b="b"/>
              <a:pathLst>
                <a:path w="822960" h="1539239">
                  <a:moveTo>
                    <a:pt x="822960" y="0"/>
                  </a:moveTo>
                  <a:lnTo>
                    <a:pt x="0" y="0"/>
                  </a:lnTo>
                  <a:lnTo>
                    <a:pt x="0" y="1190752"/>
                  </a:lnTo>
                  <a:lnTo>
                    <a:pt x="3181" y="1238053"/>
                  </a:lnTo>
                  <a:lnTo>
                    <a:pt x="12447" y="1283417"/>
                  </a:lnTo>
                  <a:lnTo>
                    <a:pt x="27384" y="1326427"/>
                  </a:lnTo>
                  <a:lnTo>
                    <a:pt x="47577" y="1366670"/>
                  </a:lnTo>
                  <a:lnTo>
                    <a:pt x="72608" y="1403731"/>
                  </a:lnTo>
                  <a:lnTo>
                    <a:pt x="102065" y="1437195"/>
                  </a:lnTo>
                  <a:lnTo>
                    <a:pt x="135530" y="1466648"/>
                  </a:lnTo>
                  <a:lnTo>
                    <a:pt x="172590" y="1491676"/>
                  </a:lnTo>
                  <a:lnTo>
                    <a:pt x="212828" y="1511863"/>
                  </a:lnTo>
                  <a:lnTo>
                    <a:pt x="255830" y="1526796"/>
                  </a:lnTo>
                  <a:lnTo>
                    <a:pt x="301179" y="1536060"/>
                  </a:lnTo>
                  <a:lnTo>
                    <a:pt x="348462" y="1539239"/>
                  </a:lnTo>
                  <a:lnTo>
                    <a:pt x="474497" y="1539239"/>
                  </a:lnTo>
                  <a:lnTo>
                    <a:pt x="521780" y="1536060"/>
                  </a:lnTo>
                  <a:lnTo>
                    <a:pt x="567129" y="1526796"/>
                  </a:lnTo>
                  <a:lnTo>
                    <a:pt x="610131" y="1511863"/>
                  </a:lnTo>
                  <a:lnTo>
                    <a:pt x="650369" y="1491676"/>
                  </a:lnTo>
                  <a:lnTo>
                    <a:pt x="687429" y="1466648"/>
                  </a:lnTo>
                  <a:lnTo>
                    <a:pt x="720894" y="1437195"/>
                  </a:lnTo>
                  <a:lnTo>
                    <a:pt x="750351" y="1403731"/>
                  </a:lnTo>
                  <a:lnTo>
                    <a:pt x="775382" y="1366670"/>
                  </a:lnTo>
                  <a:lnTo>
                    <a:pt x="795575" y="1326427"/>
                  </a:lnTo>
                  <a:lnTo>
                    <a:pt x="810512" y="1283417"/>
                  </a:lnTo>
                  <a:lnTo>
                    <a:pt x="819778" y="1238053"/>
                  </a:lnTo>
                  <a:lnTo>
                    <a:pt x="822960" y="1190752"/>
                  </a:lnTo>
                  <a:lnTo>
                    <a:pt x="8229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86334" y="2181605"/>
              <a:ext cx="822960" cy="2063750"/>
            </a:xfrm>
            <a:custGeom>
              <a:avLst/>
              <a:gdLst/>
              <a:ahLst/>
              <a:cxnLst/>
              <a:rect l="l" t="t" r="r" b="b"/>
              <a:pathLst>
                <a:path w="822960" h="2063750">
                  <a:moveTo>
                    <a:pt x="474497" y="2063496"/>
                  </a:moveTo>
                  <a:lnTo>
                    <a:pt x="348462" y="2063496"/>
                  </a:lnTo>
                  <a:lnTo>
                    <a:pt x="301179" y="2060316"/>
                  </a:lnTo>
                  <a:lnTo>
                    <a:pt x="255830" y="2051052"/>
                  </a:lnTo>
                  <a:lnTo>
                    <a:pt x="212828" y="2036119"/>
                  </a:lnTo>
                  <a:lnTo>
                    <a:pt x="172590" y="2015932"/>
                  </a:lnTo>
                  <a:lnTo>
                    <a:pt x="135530" y="1990904"/>
                  </a:lnTo>
                  <a:lnTo>
                    <a:pt x="102065" y="1961451"/>
                  </a:lnTo>
                  <a:lnTo>
                    <a:pt x="72608" y="1927987"/>
                  </a:lnTo>
                  <a:lnTo>
                    <a:pt x="47577" y="1890926"/>
                  </a:lnTo>
                  <a:lnTo>
                    <a:pt x="27384" y="1850683"/>
                  </a:lnTo>
                  <a:lnTo>
                    <a:pt x="12447" y="1807673"/>
                  </a:lnTo>
                  <a:lnTo>
                    <a:pt x="3181" y="1762309"/>
                  </a:lnTo>
                  <a:lnTo>
                    <a:pt x="0" y="1715008"/>
                  </a:lnTo>
                  <a:lnTo>
                    <a:pt x="0" y="524256"/>
                  </a:lnTo>
                  <a:lnTo>
                    <a:pt x="822960" y="524256"/>
                  </a:lnTo>
                  <a:lnTo>
                    <a:pt x="822960" y="1715008"/>
                  </a:lnTo>
                  <a:lnTo>
                    <a:pt x="819778" y="1762309"/>
                  </a:lnTo>
                  <a:lnTo>
                    <a:pt x="810512" y="1807673"/>
                  </a:lnTo>
                  <a:lnTo>
                    <a:pt x="795575" y="1850683"/>
                  </a:lnTo>
                  <a:lnTo>
                    <a:pt x="775382" y="1890926"/>
                  </a:lnTo>
                  <a:lnTo>
                    <a:pt x="750351" y="1927987"/>
                  </a:lnTo>
                  <a:lnTo>
                    <a:pt x="720894" y="1961451"/>
                  </a:lnTo>
                  <a:lnTo>
                    <a:pt x="687429" y="1990904"/>
                  </a:lnTo>
                  <a:lnTo>
                    <a:pt x="650369" y="2015932"/>
                  </a:lnTo>
                  <a:lnTo>
                    <a:pt x="610131" y="2036119"/>
                  </a:lnTo>
                  <a:lnTo>
                    <a:pt x="567129" y="2051052"/>
                  </a:lnTo>
                  <a:lnTo>
                    <a:pt x="521780" y="2060316"/>
                  </a:lnTo>
                  <a:lnTo>
                    <a:pt x="474497" y="2063496"/>
                  </a:lnTo>
                  <a:close/>
                </a:path>
                <a:path w="822960" h="2063750">
                  <a:moveTo>
                    <a:pt x="474497" y="2063496"/>
                  </a:moveTo>
                  <a:lnTo>
                    <a:pt x="348462" y="2063496"/>
                  </a:lnTo>
                  <a:lnTo>
                    <a:pt x="301179" y="2060316"/>
                  </a:lnTo>
                  <a:lnTo>
                    <a:pt x="255830" y="2051052"/>
                  </a:lnTo>
                  <a:lnTo>
                    <a:pt x="212828" y="2036119"/>
                  </a:lnTo>
                  <a:lnTo>
                    <a:pt x="172590" y="2015932"/>
                  </a:lnTo>
                  <a:lnTo>
                    <a:pt x="135530" y="1990904"/>
                  </a:lnTo>
                  <a:lnTo>
                    <a:pt x="102065" y="1961451"/>
                  </a:lnTo>
                  <a:lnTo>
                    <a:pt x="72608" y="1927987"/>
                  </a:lnTo>
                  <a:lnTo>
                    <a:pt x="47577" y="1890926"/>
                  </a:lnTo>
                  <a:lnTo>
                    <a:pt x="27384" y="1850683"/>
                  </a:lnTo>
                  <a:lnTo>
                    <a:pt x="12447" y="1807673"/>
                  </a:lnTo>
                  <a:lnTo>
                    <a:pt x="3181" y="1762309"/>
                  </a:lnTo>
                  <a:lnTo>
                    <a:pt x="0" y="1715008"/>
                  </a:lnTo>
                  <a:lnTo>
                    <a:pt x="0" y="0"/>
                  </a:lnTo>
                  <a:lnTo>
                    <a:pt x="822960" y="0"/>
                  </a:lnTo>
                  <a:lnTo>
                    <a:pt x="822960" y="1715008"/>
                  </a:lnTo>
                  <a:lnTo>
                    <a:pt x="819778" y="1762309"/>
                  </a:lnTo>
                  <a:lnTo>
                    <a:pt x="810512" y="1807673"/>
                  </a:lnTo>
                  <a:lnTo>
                    <a:pt x="795575" y="1850683"/>
                  </a:lnTo>
                  <a:lnTo>
                    <a:pt x="775382" y="1890926"/>
                  </a:lnTo>
                  <a:lnTo>
                    <a:pt x="750351" y="1927987"/>
                  </a:lnTo>
                  <a:lnTo>
                    <a:pt x="720894" y="1961451"/>
                  </a:lnTo>
                  <a:lnTo>
                    <a:pt x="687429" y="1990904"/>
                  </a:lnTo>
                  <a:lnTo>
                    <a:pt x="650369" y="2015932"/>
                  </a:lnTo>
                  <a:lnTo>
                    <a:pt x="610131" y="2036119"/>
                  </a:lnTo>
                  <a:lnTo>
                    <a:pt x="567129" y="2051052"/>
                  </a:lnTo>
                  <a:lnTo>
                    <a:pt x="521780" y="2060316"/>
                  </a:lnTo>
                  <a:lnTo>
                    <a:pt x="474497" y="2063496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12420" y="2639568"/>
              <a:ext cx="940308" cy="144932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1653539" y="2170493"/>
            <a:ext cx="940435" cy="2085975"/>
            <a:chOff x="1653539" y="2170493"/>
            <a:chExt cx="940435" cy="2085975"/>
          </a:xfrm>
        </p:grpSpPr>
        <p:sp>
          <p:nvSpPr>
            <p:cNvPr id="8" name="object 8"/>
            <p:cNvSpPr/>
            <p:nvPr/>
          </p:nvSpPr>
          <p:spPr>
            <a:xfrm>
              <a:off x="1727453" y="2705861"/>
              <a:ext cx="822960" cy="1539240"/>
            </a:xfrm>
            <a:custGeom>
              <a:avLst/>
              <a:gdLst/>
              <a:ahLst/>
              <a:cxnLst/>
              <a:rect l="l" t="t" r="r" b="b"/>
              <a:pathLst>
                <a:path w="822960" h="1539239">
                  <a:moveTo>
                    <a:pt x="822959" y="0"/>
                  </a:moveTo>
                  <a:lnTo>
                    <a:pt x="0" y="0"/>
                  </a:lnTo>
                  <a:lnTo>
                    <a:pt x="0" y="1190752"/>
                  </a:lnTo>
                  <a:lnTo>
                    <a:pt x="3179" y="1238053"/>
                  </a:lnTo>
                  <a:lnTo>
                    <a:pt x="12443" y="1283417"/>
                  </a:lnTo>
                  <a:lnTo>
                    <a:pt x="27376" y="1326427"/>
                  </a:lnTo>
                  <a:lnTo>
                    <a:pt x="47563" y="1366670"/>
                  </a:lnTo>
                  <a:lnTo>
                    <a:pt x="72591" y="1403731"/>
                  </a:lnTo>
                  <a:lnTo>
                    <a:pt x="102044" y="1437195"/>
                  </a:lnTo>
                  <a:lnTo>
                    <a:pt x="135508" y="1466648"/>
                  </a:lnTo>
                  <a:lnTo>
                    <a:pt x="172569" y="1491676"/>
                  </a:lnTo>
                  <a:lnTo>
                    <a:pt x="212812" y="1511863"/>
                  </a:lnTo>
                  <a:lnTo>
                    <a:pt x="255822" y="1526796"/>
                  </a:lnTo>
                  <a:lnTo>
                    <a:pt x="301186" y="1536060"/>
                  </a:lnTo>
                  <a:lnTo>
                    <a:pt x="348488" y="1539239"/>
                  </a:lnTo>
                  <a:lnTo>
                    <a:pt x="474471" y="1539239"/>
                  </a:lnTo>
                  <a:lnTo>
                    <a:pt x="521773" y="1536060"/>
                  </a:lnTo>
                  <a:lnTo>
                    <a:pt x="567137" y="1526796"/>
                  </a:lnTo>
                  <a:lnTo>
                    <a:pt x="610147" y="1511863"/>
                  </a:lnTo>
                  <a:lnTo>
                    <a:pt x="650390" y="1491676"/>
                  </a:lnTo>
                  <a:lnTo>
                    <a:pt x="687451" y="1466648"/>
                  </a:lnTo>
                  <a:lnTo>
                    <a:pt x="720915" y="1437195"/>
                  </a:lnTo>
                  <a:lnTo>
                    <a:pt x="750368" y="1403731"/>
                  </a:lnTo>
                  <a:lnTo>
                    <a:pt x="775396" y="1366670"/>
                  </a:lnTo>
                  <a:lnTo>
                    <a:pt x="795583" y="1326427"/>
                  </a:lnTo>
                  <a:lnTo>
                    <a:pt x="810516" y="1283417"/>
                  </a:lnTo>
                  <a:lnTo>
                    <a:pt x="819780" y="1238053"/>
                  </a:lnTo>
                  <a:lnTo>
                    <a:pt x="822959" y="1190752"/>
                  </a:lnTo>
                  <a:lnTo>
                    <a:pt x="822959" y="0"/>
                  </a:lnTo>
                  <a:close/>
                </a:path>
              </a:pathLst>
            </a:custGeom>
            <a:solidFill>
              <a:srgbClr val="6F2F9F">
                <a:alpha val="3294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727453" y="2181605"/>
              <a:ext cx="822960" cy="2063750"/>
            </a:xfrm>
            <a:custGeom>
              <a:avLst/>
              <a:gdLst/>
              <a:ahLst/>
              <a:cxnLst/>
              <a:rect l="l" t="t" r="r" b="b"/>
              <a:pathLst>
                <a:path w="822960" h="2063750">
                  <a:moveTo>
                    <a:pt x="474471" y="2063496"/>
                  </a:moveTo>
                  <a:lnTo>
                    <a:pt x="348488" y="2063496"/>
                  </a:lnTo>
                  <a:lnTo>
                    <a:pt x="301186" y="2060316"/>
                  </a:lnTo>
                  <a:lnTo>
                    <a:pt x="255822" y="2051052"/>
                  </a:lnTo>
                  <a:lnTo>
                    <a:pt x="212812" y="2036119"/>
                  </a:lnTo>
                  <a:lnTo>
                    <a:pt x="172569" y="2015932"/>
                  </a:lnTo>
                  <a:lnTo>
                    <a:pt x="135508" y="1990904"/>
                  </a:lnTo>
                  <a:lnTo>
                    <a:pt x="102044" y="1961451"/>
                  </a:lnTo>
                  <a:lnTo>
                    <a:pt x="72591" y="1927987"/>
                  </a:lnTo>
                  <a:lnTo>
                    <a:pt x="47563" y="1890926"/>
                  </a:lnTo>
                  <a:lnTo>
                    <a:pt x="27376" y="1850683"/>
                  </a:lnTo>
                  <a:lnTo>
                    <a:pt x="12443" y="1807673"/>
                  </a:lnTo>
                  <a:lnTo>
                    <a:pt x="3179" y="1762309"/>
                  </a:lnTo>
                  <a:lnTo>
                    <a:pt x="0" y="1715008"/>
                  </a:lnTo>
                  <a:lnTo>
                    <a:pt x="0" y="524256"/>
                  </a:lnTo>
                  <a:lnTo>
                    <a:pt x="822959" y="524256"/>
                  </a:lnTo>
                  <a:lnTo>
                    <a:pt x="822959" y="1715008"/>
                  </a:lnTo>
                  <a:lnTo>
                    <a:pt x="819780" y="1762309"/>
                  </a:lnTo>
                  <a:lnTo>
                    <a:pt x="810516" y="1807673"/>
                  </a:lnTo>
                  <a:lnTo>
                    <a:pt x="795583" y="1850683"/>
                  </a:lnTo>
                  <a:lnTo>
                    <a:pt x="775396" y="1890926"/>
                  </a:lnTo>
                  <a:lnTo>
                    <a:pt x="750368" y="1927987"/>
                  </a:lnTo>
                  <a:lnTo>
                    <a:pt x="720915" y="1961451"/>
                  </a:lnTo>
                  <a:lnTo>
                    <a:pt x="687451" y="1990904"/>
                  </a:lnTo>
                  <a:lnTo>
                    <a:pt x="650390" y="2015932"/>
                  </a:lnTo>
                  <a:lnTo>
                    <a:pt x="610147" y="2036119"/>
                  </a:lnTo>
                  <a:lnTo>
                    <a:pt x="567137" y="2051052"/>
                  </a:lnTo>
                  <a:lnTo>
                    <a:pt x="521773" y="2060316"/>
                  </a:lnTo>
                  <a:lnTo>
                    <a:pt x="474471" y="2063496"/>
                  </a:lnTo>
                  <a:close/>
                </a:path>
                <a:path w="822960" h="2063750">
                  <a:moveTo>
                    <a:pt x="474471" y="2063496"/>
                  </a:moveTo>
                  <a:lnTo>
                    <a:pt x="348488" y="2063496"/>
                  </a:lnTo>
                  <a:lnTo>
                    <a:pt x="301186" y="2060316"/>
                  </a:lnTo>
                  <a:lnTo>
                    <a:pt x="255822" y="2051052"/>
                  </a:lnTo>
                  <a:lnTo>
                    <a:pt x="212812" y="2036119"/>
                  </a:lnTo>
                  <a:lnTo>
                    <a:pt x="172569" y="2015932"/>
                  </a:lnTo>
                  <a:lnTo>
                    <a:pt x="135508" y="1990904"/>
                  </a:lnTo>
                  <a:lnTo>
                    <a:pt x="102044" y="1961451"/>
                  </a:lnTo>
                  <a:lnTo>
                    <a:pt x="72591" y="1927987"/>
                  </a:lnTo>
                  <a:lnTo>
                    <a:pt x="47563" y="1890926"/>
                  </a:lnTo>
                  <a:lnTo>
                    <a:pt x="27376" y="1850683"/>
                  </a:lnTo>
                  <a:lnTo>
                    <a:pt x="12443" y="1807673"/>
                  </a:lnTo>
                  <a:lnTo>
                    <a:pt x="3179" y="1762309"/>
                  </a:lnTo>
                  <a:lnTo>
                    <a:pt x="0" y="1715008"/>
                  </a:lnTo>
                  <a:lnTo>
                    <a:pt x="0" y="0"/>
                  </a:lnTo>
                  <a:lnTo>
                    <a:pt x="822959" y="0"/>
                  </a:lnTo>
                  <a:lnTo>
                    <a:pt x="822959" y="1715008"/>
                  </a:lnTo>
                  <a:lnTo>
                    <a:pt x="819780" y="1762309"/>
                  </a:lnTo>
                  <a:lnTo>
                    <a:pt x="810516" y="1807673"/>
                  </a:lnTo>
                  <a:lnTo>
                    <a:pt x="795583" y="1850683"/>
                  </a:lnTo>
                  <a:lnTo>
                    <a:pt x="775396" y="1890926"/>
                  </a:lnTo>
                  <a:lnTo>
                    <a:pt x="750368" y="1927987"/>
                  </a:lnTo>
                  <a:lnTo>
                    <a:pt x="720915" y="1961451"/>
                  </a:lnTo>
                  <a:lnTo>
                    <a:pt x="687451" y="1990904"/>
                  </a:lnTo>
                  <a:lnTo>
                    <a:pt x="650390" y="2015932"/>
                  </a:lnTo>
                  <a:lnTo>
                    <a:pt x="610147" y="2036119"/>
                  </a:lnTo>
                  <a:lnTo>
                    <a:pt x="567137" y="2051052"/>
                  </a:lnTo>
                  <a:lnTo>
                    <a:pt x="521773" y="2060316"/>
                  </a:lnTo>
                  <a:lnTo>
                    <a:pt x="474471" y="2063496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53539" y="3288791"/>
              <a:ext cx="940308" cy="8000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/>
          <p:nvPr/>
        </p:nvSpPr>
        <p:spPr>
          <a:xfrm>
            <a:off x="1310639" y="3035807"/>
            <a:ext cx="285115" cy="329565"/>
          </a:xfrm>
          <a:custGeom>
            <a:avLst/>
            <a:gdLst/>
            <a:ahLst/>
            <a:cxnLst/>
            <a:rect l="l" t="t" r="r" b="b"/>
            <a:pathLst>
              <a:path w="285115" h="329564">
                <a:moveTo>
                  <a:pt x="142494" y="0"/>
                </a:moveTo>
                <a:lnTo>
                  <a:pt x="142494" y="82295"/>
                </a:lnTo>
                <a:lnTo>
                  <a:pt x="0" y="82295"/>
                </a:lnTo>
                <a:lnTo>
                  <a:pt x="0" y="246887"/>
                </a:lnTo>
                <a:lnTo>
                  <a:pt x="142494" y="246887"/>
                </a:lnTo>
                <a:lnTo>
                  <a:pt x="142494" y="329183"/>
                </a:lnTo>
                <a:lnTo>
                  <a:pt x="284988" y="164591"/>
                </a:lnTo>
                <a:lnTo>
                  <a:pt x="142494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287907" y="2573273"/>
            <a:ext cx="342900" cy="4381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350" spc="-5">
                <a:latin typeface="Carlito"/>
                <a:cs typeface="Carlito"/>
              </a:rPr>
              <a:t>Cell  </a:t>
            </a:r>
            <a:r>
              <a:rPr dirty="0" sz="1350" spc="-45">
                <a:latin typeface="Carlito"/>
                <a:cs typeface="Carlito"/>
              </a:rPr>
              <a:t>L</a:t>
            </a:r>
            <a:r>
              <a:rPr dirty="0" sz="1350" spc="-15">
                <a:latin typeface="Carlito"/>
                <a:cs typeface="Carlito"/>
              </a:rPr>
              <a:t>y</a:t>
            </a:r>
            <a:r>
              <a:rPr dirty="0" sz="1350" spc="-5">
                <a:latin typeface="Carlito"/>
                <a:cs typeface="Carlito"/>
              </a:rPr>
              <a:t>sis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823972" y="3006851"/>
            <a:ext cx="285115" cy="329565"/>
          </a:xfrm>
          <a:custGeom>
            <a:avLst/>
            <a:gdLst/>
            <a:ahLst/>
            <a:cxnLst/>
            <a:rect l="l" t="t" r="r" b="b"/>
            <a:pathLst>
              <a:path w="285114" h="329564">
                <a:moveTo>
                  <a:pt x="142494" y="0"/>
                </a:moveTo>
                <a:lnTo>
                  <a:pt x="142494" y="82296"/>
                </a:lnTo>
                <a:lnTo>
                  <a:pt x="0" y="82296"/>
                </a:lnTo>
                <a:lnTo>
                  <a:pt x="0" y="246887"/>
                </a:lnTo>
                <a:lnTo>
                  <a:pt x="142494" y="246887"/>
                </a:lnTo>
                <a:lnTo>
                  <a:pt x="142494" y="329184"/>
                </a:lnTo>
                <a:lnTo>
                  <a:pt x="284988" y="164592"/>
                </a:lnTo>
                <a:lnTo>
                  <a:pt x="142494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642361" y="2676601"/>
            <a:ext cx="665480" cy="2330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5">
                <a:latin typeface="Carlito"/>
                <a:cs typeface="Carlito"/>
              </a:rPr>
              <a:t>E</a:t>
            </a:r>
            <a:r>
              <a:rPr dirty="0" sz="1350" spc="-5">
                <a:latin typeface="Carlito"/>
                <a:cs typeface="Carlito"/>
              </a:rPr>
              <a:t>mu</a:t>
            </a:r>
            <a:r>
              <a:rPr dirty="0" sz="1350">
                <a:latin typeface="Carlito"/>
                <a:cs typeface="Carlito"/>
              </a:rPr>
              <a:t>lsion</a:t>
            </a:r>
            <a:endParaRPr sz="1350">
              <a:latin typeface="Carlito"/>
              <a:cs typeface="Carli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928104" y="2695955"/>
            <a:ext cx="283845" cy="901065"/>
            <a:chOff x="6928104" y="2695955"/>
            <a:chExt cx="283845" cy="901065"/>
          </a:xfrm>
        </p:grpSpPr>
        <p:sp>
          <p:nvSpPr>
            <p:cNvPr id="16" name="object 16"/>
            <p:cNvSpPr/>
            <p:nvPr/>
          </p:nvSpPr>
          <p:spPr>
            <a:xfrm>
              <a:off x="6928104" y="2695955"/>
              <a:ext cx="283845" cy="678180"/>
            </a:xfrm>
            <a:custGeom>
              <a:avLst/>
              <a:gdLst/>
              <a:ahLst/>
              <a:cxnLst/>
              <a:rect l="l" t="t" r="r" b="b"/>
              <a:pathLst>
                <a:path w="283845" h="678179">
                  <a:moveTo>
                    <a:pt x="0" y="678180"/>
                  </a:moveTo>
                  <a:lnTo>
                    <a:pt x="283464" y="678180"/>
                  </a:lnTo>
                  <a:lnTo>
                    <a:pt x="283464" y="0"/>
                  </a:lnTo>
                  <a:lnTo>
                    <a:pt x="0" y="0"/>
                  </a:lnTo>
                  <a:lnTo>
                    <a:pt x="0" y="678180"/>
                  </a:lnTo>
                  <a:close/>
                </a:path>
              </a:pathLst>
            </a:custGeom>
            <a:solidFill>
              <a:srgbClr val="FBE2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928104" y="3374136"/>
              <a:ext cx="283845" cy="222885"/>
            </a:xfrm>
            <a:custGeom>
              <a:avLst/>
              <a:gdLst/>
              <a:ahLst/>
              <a:cxnLst/>
              <a:rect l="l" t="t" r="r" b="b"/>
              <a:pathLst>
                <a:path w="283845" h="222885">
                  <a:moveTo>
                    <a:pt x="283464" y="0"/>
                  </a:moveTo>
                  <a:lnTo>
                    <a:pt x="0" y="0"/>
                  </a:lnTo>
                  <a:lnTo>
                    <a:pt x="0" y="222503"/>
                  </a:lnTo>
                  <a:lnTo>
                    <a:pt x="283464" y="222503"/>
                  </a:lnTo>
                  <a:lnTo>
                    <a:pt x="283464" y="0"/>
                  </a:lnTo>
                  <a:close/>
                </a:path>
              </a:pathLst>
            </a:custGeom>
            <a:solidFill>
              <a:srgbClr val="C1ACD5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/>
          <p:cNvGrpSpPr/>
          <p:nvPr/>
        </p:nvGrpSpPr>
        <p:grpSpPr>
          <a:xfrm>
            <a:off x="7591043" y="1403603"/>
            <a:ext cx="283845" cy="2193290"/>
            <a:chOff x="7591043" y="1403603"/>
            <a:chExt cx="283845" cy="2193290"/>
          </a:xfrm>
        </p:grpSpPr>
        <p:sp>
          <p:nvSpPr>
            <p:cNvPr id="19" name="object 19"/>
            <p:cNvSpPr/>
            <p:nvPr/>
          </p:nvSpPr>
          <p:spPr>
            <a:xfrm>
              <a:off x="7591043" y="1403603"/>
              <a:ext cx="283845" cy="1981200"/>
            </a:xfrm>
            <a:custGeom>
              <a:avLst/>
              <a:gdLst/>
              <a:ahLst/>
              <a:cxnLst/>
              <a:rect l="l" t="t" r="r" b="b"/>
              <a:pathLst>
                <a:path w="283845" h="1981200">
                  <a:moveTo>
                    <a:pt x="283464" y="0"/>
                  </a:moveTo>
                  <a:lnTo>
                    <a:pt x="0" y="0"/>
                  </a:lnTo>
                  <a:lnTo>
                    <a:pt x="0" y="1981200"/>
                  </a:lnTo>
                  <a:lnTo>
                    <a:pt x="283464" y="1981200"/>
                  </a:lnTo>
                  <a:lnTo>
                    <a:pt x="283464" y="0"/>
                  </a:lnTo>
                  <a:close/>
                </a:path>
              </a:pathLst>
            </a:custGeom>
            <a:solidFill>
              <a:srgbClr val="B392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591043" y="3374136"/>
              <a:ext cx="283845" cy="222885"/>
            </a:xfrm>
            <a:custGeom>
              <a:avLst/>
              <a:gdLst/>
              <a:ahLst/>
              <a:cxnLst/>
              <a:rect l="l" t="t" r="r" b="b"/>
              <a:pathLst>
                <a:path w="283845" h="222885">
                  <a:moveTo>
                    <a:pt x="283464" y="0"/>
                  </a:moveTo>
                  <a:lnTo>
                    <a:pt x="0" y="0"/>
                  </a:lnTo>
                  <a:lnTo>
                    <a:pt x="0" y="222503"/>
                  </a:lnTo>
                  <a:lnTo>
                    <a:pt x="283464" y="222503"/>
                  </a:lnTo>
                  <a:lnTo>
                    <a:pt x="283464" y="0"/>
                  </a:lnTo>
                  <a:close/>
                </a:path>
              </a:pathLst>
            </a:custGeom>
            <a:solidFill>
              <a:srgbClr val="C1ACD5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7921752" y="2122932"/>
            <a:ext cx="285115" cy="1473835"/>
            <a:chOff x="7921752" y="2122932"/>
            <a:chExt cx="285115" cy="1473835"/>
          </a:xfrm>
        </p:grpSpPr>
        <p:sp>
          <p:nvSpPr>
            <p:cNvPr id="22" name="object 22"/>
            <p:cNvSpPr/>
            <p:nvPr/>
          </p:nvSpPr>
          <p:spPr>
            <a:xfrm>
              <a:off x="7921752" y="2122932"/>
              <a:ext cx="285115" cy="1262380"/>
            </a:xfrm>
            <a:custGeom>
              <a:avLst/>
              <a:gdLst/>
              <a:ahLst/>
              <a:cxnLst/>
              <a:rect l="l" t="t" r="r" b="b"/>
              <a:pathLst>
                <a:path w="285115" h="1262379">
                  <a:moveTo>
                    <a:pt x="284988" y="0"/>
                  </a:moveTo>
                  <a:lnTo>
                    <a:pt x="0" y="0"/>
                  </a:lnTo>
                  <a:lnTo>
                    <a:pt x="0" y="1261872"/>
                  </a:lnTo>
                  <a:lnTo>
                    <a:pt x="284988" y="1261872"/>
                  </a:lnTo>
                  <a:lnTo>
                    <a:pt x="284988" y="0"/>
                  </a:lnTo>
                  <a:close/>
                </a:path>
              </a:pathLst>
            </a:custGeom>
            <a:solidFill>
              <a:srgbClr val="C145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921752" y="3374136"/>
              <a:ext cx="285115" cy="222885"/>
            </a:xfrm>
            <a:custGeom>
              <a:avLst/>
              <a:gdLst/>
              <a:ahLst/>
              <a:cxnLst/>
              <a:rect l="l" t="t" r="r" b="b"/>
              <a:pathLst>
                <a:path w="285115" h="222885">
                  <a:moveTo>
                    <a:pt x="284988" y="0"/>
                  </a:moveTo>
                  <a:lnTo>
                    <a:pt x="0" y="0"/>
                  </a:lnTo>
                  <a:lnTo>
                    <a:pt x="0" y="222503"/>
                  </a:lnTo>
                  <a:lnTo>
                    <a:pt x="284988" y="222503"/>
                  </a:lnTo>
                  <a:lnTo>
                    <a:pt x="284988" y="0"/>
                  </a:lnTo>
                  <a:close/>
                </a:path>
              </a:pathLst>
            </a:custGeom>
            <a:solidFill>
              <a:srgbClr val="C1ACD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/>
          <p:nvPr/>
        </p:nvSpPr>
        <p:spPr>
          <a:xfrm>
            <a:off x="7258811" y="3374135"/>
            <a:ext cx="285115" cy="222885"/>
          </a:xfrm>
          <a:custGeom>
            <a:avLst/>
            <a:gdLst/>
            <a:ahLst/>
            <a:cxnLst/>
            <a:rect l="l" t="t" r="r" b="b"/>
            <a:pathLst>
              <a:path w="285115" h="222885">
                <a:moveTo>
                  <a:pt x="284988" y="0"/>
                </a:moveTo>
                <a:lnTo>
                  <a:pt x="0" y="0"/>
                </a:lnTo>
                <a:lnTo>
                  <a:pt x="0" y="222503"/>
                </a:lnTo>
                <a:lnTo>
                  <a:pt x="284988" y="222503"/>
                </a:lnTo>
                <a:lnTo>
                  <a:pt x="284988" y="0"/>
                </a:lnTo>
                <a:close/>
              </a:path>
            </a:pathLst>
          </a:custGeom>
          <a:solidFill>
            <a:srgbClr val="C1ACD5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6926580" y="4030979"/>
          <a:ext cx="1278890" cy="1475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7340"/>
                <a:gridCol w="332740"/>
                <a:gridCol w="331470"/>
                <a:gridCol w="309244"/>
              </a:tblGrid>
              <a:tr h="8823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FBE2B8"/>
                    </a:solidFill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C1ACD5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B39287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C14548"/>
                    </a:solidFill>
                  </a:tcPr>
                </a:tc>
              </a:tr>
              <a:tr h="38100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C1ACD5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C1ACD5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B39287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C14548"/>
                    </a:solidFill>
                  </a:tcPr>
                </a:tc>
              </a:tr>
              <a:tr h="86868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C1ACD5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C1ACD5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B39287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C1ACD5"/>
                    </a:solidFill>
                  </a:tcPr>
                </a:tc>
              </a:tr>
              <a:tr h="124968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C1ACD5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C1AC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C1ACD5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C1ACD5"/>
                    </a:solidFill>
                  </a:tcPr>
                </a:tc>
              </a:tr>
            </a:tbl>
          </a:graphicData>
        </a:graphic>
      </p:graphicFrame>
      <p:grpSp>
        <p:nvGrpSpPr>
          <p:cNvPr id="26" name="object 26"/>
          <p:cNvGrpSpPr/>
          <p:nvPr/>
        </p:nvGrpSpPr>
        <p:grpSpPr>
          <a:xfrm>
            <a:off x="3209264" y="2253607"/>
            <a:ext cx="1463040" cy="1804670"/>
            <a:chOff x="3209264" y="2253607"/>
            <a:chExt cx="1463040" cy="1804670"/>
          </a:xfrm>
        </p:grpSpPr>
        <p:sp>
          <p:nvSpPr>
            <p:cNvPr id="27" name="object 27"/>
            <p:cNvSpPr/>
            <p:nvPr/>
          </p:nvSpPr>
          <p:spPr>
            <a:xfrm>
              <a:off x="3212756" y="2257099"/>
              <a:ext cx="1456055" cy="1761489"/>
            </a:xfrm>
            <a:custGeom>
              <a:avLst/>
              <a:gdLst/>
              <a:ahLst/>
              <a:cxnLst/>
              <a:rect l="l" t="t" r="r" b="b"/>
              <a:pathLst>
                <a:path w="1456054" h="1761489">
                  <a:moveTo>
                    <a:pt x="533531" y="461870"/>
                  </a:moveTo>
                  <a:lnTo>
                    <a:pt x="535911" y="414556"/>
                  </a:lnTo>
                  <a:lnTo>
                    <a:pt x="542894" y="368629"/>
                  </a:lnTo>
                  <a:lnTo>
                    <a:pt x="554251" y="324319"/>
                  </a:lnTo>
                  <a:lnTo>
                    <a:pt x="569749" y="281857"/>
                  </a:lnTo>
                  <a:lnTo>
                    <a:pt x="589157" y="241471"/>
                  </a:lnTo>
                  <a:lnTo>
                    <a:pt x="612245" y="203392"/>
                  </a:lnTo>
                  <a:lnTo>
                    <a:pt x="638781" y="167849"/>
                  </a:lnTo>
                  <a:lnTo>
                    <a:pt x="668534" y="135072"/>
                  </a:lnTo>
                  <a:lnTo>
                    <a:pt x="701272" y="105290"/>
                  </a:lnTo>
                  <a:lnTo>
                    <a:pt x="736764" y="78735"/>
                  </a:lnTo>
                  <a:lnTo>
                    <a:pt x="774779" y="55634"/>
                  </a:lnTo>
                  <a:lnTo>
                    <a:pt x="815086" y="36218"/>
                  </a:lnTo>
                  <a:lnTo>
                    <a:pt x="857453" y="20717"/>
                  </a:lnTo>
                  <a:lnTo>
                    <a:pt x="901649" y="9360"/>
                  </a:lnTo>
                  <a:lnTo>
                    <a:pt x="947443" y="2378"/>
                  </a:lnTo>
                  <a:lnTo>
                    <a:pt x="994604" y="0"/>
                  </a:lnTo>
                  <a:lnTo>
                    <a:pt x="1041728" y="2378"/>
                  </a:lnTo>
                  <a:lnTo>
                    <a:pt x="1087490" y="9360"/>
                  </a:lnTo>
                  <a:lnTo>
                    <a:pt x="1131660" y="20717"/>
                  </a:lnTo>
                  <a:lnTo>
                    <a:pt x="1174006" y="36218"/>
                  </a:lnTo>
                  <a:lnTo>
                    <a:pt x="1214295" y="55634"/>
                  </a:lnTo>
                  <a:lnTo>
                    <a:pt x="1252297" y="78735"/>
                  </a:lnTo>
                  <a:lnTo>
                    <a:pt x="1287780" y="105290"/>
                  </a:lnTo>
                  <a:lnTo>
                    <a:pt x="1320511" y="135072"/>
                  </a:lnTo>
                  <a:lnTo>
                    <a:pt x="1350259" y="167849"/>
                  </a:lnTo>
                  <a:lnTo>
                    <a:pt x="1376793" y="203392"/>
                  </a:lnTo>
                  <a:lnTo>
                    <a:pt x="1399880" y="241471"/>
                  </a:lnTo>
                  <a:lnTo>
                    <a:pt x="1419290" y="281857"/>
                  </a:lnTo>
                  <a:lnTo>
                    <a:pt x="1434789" y="324320"/>
                  </a:lnTo>
                  <a:lnTo>
                    <a:pt x="1446147" y="368629"/>
                  </a:lnTo>
                  <a:lnTo>
                    <a:pt x="1453132" y="414556"/>
                  </a:lnTo>
                  <a:lnTo>
                    <a:pt x="1455512" y="461870"/>
                  </a:lnTo>
                  <a:lnTo>
                    <a:pt x="1453132" y="509064"/>
                  </a:lnTo>
                  <a:lnTo>
                    <a:pt x="1446147" y="554898"/>
                  </a:lnTo>
                  <a:lnTo>
                    <a:pt x="1434789" y="599140"/>
                  </a:lnTo>
                  <a:lnTo>
                    <a:pt x="1419290" y="641557"/>
                  </a:lnTo>
                  <a:lnTo>
                    <a:pt x="1399881" y="681917"/>
                  </a:lnTo>
                  <a:lnTo>
                    <a:pt x="1376793" y="719986"/>
                  </a:lnTo>
                  <a:lnTo>
                    <a:pt x="1350259" y="755534"/>
                  </a:lnTo>
                  <a:lnTo>
                    <a:pt x="1320511" y="788326"/>
                  </a:lnTo>
                  <a:lnTo>
                    <a:pt x="1287780" y="818132"/>
                  </a:lnTo>
                  <a:lnTo>
                    <a:pt x="1252297" y="844717"/>
                  </a:lnTo>
                  <a:lnTo>
                    <a:pt x="1214296" y="867851"/>
                  </a:lnTo>
                  <a:lnTo>
                    <a:pt x="1174006" y="887299"/>
                  </a:lnTo>
                  <a:lnTo>
                    <a:pt x="1131660" y="902831"/>
                  </a:lnTo>
                  <a:lnTo>
                    <a:pt x="1087490" y="914212"/>
                  </a:lnTo>
                  <a:lnTo>
                    <a:pt x="1041728" y="921212"/>
                  </a:lnTo>
                  <a:lnTo>
                    <a:pt x="994604" y="923597"/>
                  </a:lnTo>
                  <a:lnTo>
                    <a:pt x="947444" y="921212"/>
                  </a:lnTo>
                  <a:lnTo>
                    <a:pt x="901649" y="914212"/>
                  </a:lnTo>
                  <a:lnTo>
                    <a:pt x="857453" y="902831"/>
                  </a:lnTo>
                  <a:lnTo>
                    <a:pt x="815086" y="887299"/>
                  </a:lnTo>
                  <a:lnTo>
                    <a:pt x="774779" y="867851"/>
                  </a:lnTo>
                  <a:lnTo>
                    <a:pt x="736764" y="844717"/>
                  </a:lnTo>
                  <a:lnTo>
                    <a:pt x="701272" y="818132"/>
                  </a:lnTo>
                  <a:lnTo>
                    <a:pt x="668534" y="788326"/>
                  </a:lnTo>
                  <a:lnTo>
                    <a:pt x="638781" y="755534"/>
                  </a:lnTo>
                  <a:lnTo>
                    <a:pt x="612245" y="719986"/>
                  </a:lnTo>
                  <a:lnTo>
                    <a:pt x="589158" y="681917"/>
                  </a:lnTo>
                  <a:lnTo>
                    <a:pt x="569749" y="641557"/>
                  </a:lnTo>
                  <a:lnTo>
                    <a:pt x="554251" y="599140"/>
                  </a:lnTo>
                  <a:lnTo>
                    <a:pt x="542894" y="554898"/>
                  </a:lnTo>
                  <a:lnTo>
                    <a:pt x="535911" y="509064"/>
                  </a:lnTo>
                  <a:lnTo>
                    <a:pt x="533531" y="461870"/>
                  </a:lnTo>
                </a:path>
                <a:path w="1456054" h="1761489">
                  <a:moveTo>
                    <a:pt x="0" y="1298840"/>
                  </a:moveTo>
                  <a:lnTo>
                    <a:pt x="2381" y="1251620"/>
                  </a:lnTo>
                  <a:lnTo>
                    <a:pt x="9372" y="1205764"/>
                  </a:lnTo>
                  <a:lnTo>
                    <a:pt x="20740" y="1161503"/>
                  </a:lnTo>
                  <a:lnTo>
                    <a:pt x="36255" y="1119069"/>
                  </a:lnTo>
                  <a:lnTo>
                    <a:pt x="55684" y="1078696"/>
                  </a:lnTo>
                  <a:lnTo>
                    <a:pt x="78796" y="1040615"/>
                  </a:lnTo>
                  <a:lnTo>
                    <a:pt x="105361" y="1005058"/>
                  </a:lnTo>
                  <a:lnTo>
                    <a:pt x="135146" y="972257"/>
                  </a:lnTo>
                  <a:lnTo>
                    <a:pt x="167921" y="942446"/>
                  </a:lnTo>
                  <a:lnTo>
                    <a:pt x="203453" y="915856"/>
                  </a:lnTo>
                  <a:lnTo>
                    <a:pt x="241511" y="892719"/>
                  </a:lnTo>
                  <a:lnTo>
                    <a:pt x="281864" y="873269"/>
                  </a:lnTo>
                  <a:lnTo>
                    <a:pt x="324281" y="857736"/>
                  </a:lnTo>
                  <a:lnTo>
                    <a:pt x="368530" y="846354"/>
                  </a:lnTo>
                  <a:lnTo>
                    <a:pt x="414379" y="839354"/>
                  </a:lnTo>
                  <a:lnTo>
                    <a:pt x="461598" y="836969"/>
                  </a:lnTo>
                  <a:lnTo>
                    <a:pt x="508719" y="839354"/>
                  </a:lnTo>
                  <a:lnTo>
                    <a:pt x="554483" y="846354"/>
                  </a:lnTo>
                  <a:lnTo>
                    <a:pt x="598657" y="857736"/>
                  </a:lnTo>
                  <a:lnTo>
                    <a:pt x="641010" y="873269"/>
                  </a:lnTo>
                  <a:lnTo>
                    <a:pt x="681308" y="892719"/>
                  </a:lnTo>
                  <a:lnTo>
                    <a:pt x="719321" y="915856"/>
                  </a:lnTo>
                  <a:lnTo>
                    <a:pt x="754815" y="942446"/>
                  </a:lnTo>
                  <a:lnTo>
                    <a:pt x="787558" y="972257"/>
                  </a:lnTo>
                  <a:lnTo>
                    <a:pt x="817319" y="1005058"/>
                  </a:lnTo>
                  <a:lnTo>
                    <a:pt x="843865" y="1040615"/>
                  </a:lnTo>
                  <a:lnTo>
                    <a:pt x="866964" y="1078696"/>
                  </a:lnTo>
                  <a:lnTo>
                    <a:pt x="886384" y="1119070"/>
                  </a:lnTo>
                  <a:lnTo>
                    <a:pt x="901892" y="1161503"/>
                  </a:lnTo>
                  <a:lnTo>
                    <a:pt x="913257" y="1205764"/>
                  </a:lnTo>
                  <a:lnTo>
                    <a:pt x="920247" y="1251620"/>
                  </a:lnTo>
                  <a:lnTo>
                    <a:pt x="922628" y="1298840"/>
                  </a:lnTo>
                  <a:lnTo>
                    <a:pt x="920247" y="1346073"/>
                  </a:lnTo>
                  <a:lnTo>
                    <a:pt x="913918" y="1387620"/>
                  </a:lnTo>
                </a:path>
                <a:path w="1456054" h="1761489">
                  <a:moveTo>
                    <a:pt x="468551" y="1760948"/>
                  </a:moveTo>
                  <a:lnTo>
                    <a:pt x="414380" y="1758910"/>
                  </a:lnTo>
                  <a:lnTo>
                    <a:pt x="368530" y="1751893"/>
                  </a:lnTo>
                  <a:lnTo>
                    <a:pt x="324281" y="1740483"/>
                  </a:lnTo>
                  <a:lnTo>
                    <a:pt x="281864" y="1724915"/>
                  </a:lnTo>
                  <a:lnTo>
                    <a:pt x="241511" y="1705422"/>
                  </a:lnTo>
                  <a:lnTo>
                    <a:pt x="203453" y="1682238"/>
                  </a:lnTo>
                  <a:lnTo>
                    <a:pt x="167921" y="1655598"/>
                  </a:lnTo>
                  <a:lnTo>
                    <a:pt x="135146" y="1625733"/>
                  </a:lnTo>
                  <a:lnTo>
                    <a:pt x="105361" y="1592880"/>
                  </a:lnTo>
                  <a:lnTo>
                    <a:pt x="78797" y="1557271"/>
                  </a:lnTo>
                  <a:lnTo>
                    <a:pt x="55684" y="1519139"/>
                  </a:lnTo>
                  <a:lnTo>
                    <a:pt x="36255" y="1478720"/>
                  </a:lnTo>
                  <a:lnTo>
                    <a:pt x="20740" y="1436247"/>
                  </a:lnTo>
                  <a:lnTo>
                    <a:pt x="9372" y="1391953"/>
                  </a:lnTo>
                  <a:lnTo>
                    <a:pt x="2381" y="1346073"/>
                  </a:lnTo>
                  <a:lnTo>
                    <a:pt x="0" y="1298840"/>
                  </a:lnTo>
                </a:path>
              </a:pathLst>
            </a:custGeom>
            <a:ln w="6966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814778" y="2686210"/>
              <a:ext cx="367275" cy="33943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554936" y="3588488"/>
              <a:ext cx="410725" cy="4694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164003" y="2372387"/>
              <a:ext cx="447040" cy="447675"/>
            </a:xfrm>
            <a:custGeom>
              <a:avLst/>
              <a:gdLst/>
              <a:ahLst/>
              <a:cxnLst/>
              <a:rect l="l" t="t" r="r" b="b"/>
              <a:pathLst>
                <a:path w="447039" h="447675">
                  <a:moveTo>
                    <a:pt x="223263" y="0"/>
                  </a:moveTo>
                  <a:lnTo>
                    <a:pt x="178264" y="4542"/>
                  </a:lnTo>
                  <a:lnTo>
                    <a:pt x="136354" y="17569"/>
                  </a:lnTo>
                  <a:lnTo>
                    <a:pt x="98429" y="38182"/>
                  </a:lnTo>
                  <a:lnTo>
                    <a:pt x="65388" y="65483"/>
                  </a:lnTo>
                  <a:lnTo>
                    <a:pt x="38126" y="98573"/>
                  </a:lnTo>
                  <a:lnTo>
                    <a:pt x="17543" y="136554"/>
                  </a:lnTo>
                  <a:lnTo>
                    <a:pt x="4535" y="178525"/>
                  </a:lnTo>
                  <a:lnTo>
                    <a:pt x="0" y="223590"/>
                  </a:lnTo>
                  <a:lnTo>
                    <a:pt x="4535" y="268678"/>
                  </a:lnTo>
                  <a:lnTo>
                    <a:pt x="17543" y="310668"/>
                  </a:lnTo>
                  <a:lnTo>
                    <a:pt x="38126" y="348661"/>
                  </a:lnTo>
                  <a:lnTo>
                    <a:pt x="65388" y="381759"/>
                  </a:lnTo>
                  <a:lnTo>
                    <a:pt x="98429" y="409066"/>
                  </a:lnTo>
                  <a:lnTo>
                    <a:pt x="136354" y="429682"/>
                  </a:lnTo>
                  <a:lnTo>
                    <a:pt x="178264" y="442710"/>
                  </a:lnTo>
                  <a:lnTo>
                    <a:pt x="223263" y="447252"/>
                  </a:lnTo>
                  <a:lnTo>
                    <a:pt x="268404" y="442710"/>
                  </a:lnTo>
                  <a:lnTo>
                    <a:pt x="310421" y="429682"/>
                  </a:lnTo>
                  <a:lnTo>
                    <a:pt x="348422" y="409066"/>
                  </a:lnTo>
                  <a:lnTo>
                    <a:pt x="381515" y="381759"/>
                  </a:lnTo>
                  <a:lnTo>
                    <a:pt x="408808" y="348661"/>
                  </a:lnTo>
                  <a:lnTo>
                    <a:pt x="429407" y="310668"/>
                  </a:lnTo>
                  <a:lnTo>
                    <a:pt x="442421" y="268678"/>
                  </a:lnTo>
                  <a:lnTo>
                    <a:pt x="446957" y="223590"/>
                  </a:lnTo>
                  <a:lnTo>
                    <a:pt x="442421" y="178525"/>
                  </a:lnTo>
                  <a:lnTo>
                    <a:pt x="429407" y="136554"/>
                  </a:lnTo>
                  <a:lnTo>
                    <a:pt x="408808" y="98573"/>
                  </a:lnTo>
                  <a:lnTo>
                    <a:pt x="381515" y="65483"/>
                  </a:lnTo>
                  <a:lnTo>
                    <a:pt x="348422" y="38182"/>
                  </a:lnTo>
                  <a:lnTo>
                    <a:pt x="310421" y="17569"/>
                  </a:lnTo>
                  <a:lnTo>
                    <a:pt x="268404" y="4542"/>
                  </a:lnTo>
                  <a:lnTo>
                    <a:pt x="2232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164003" y="2372387"/>
              <a:ext cx="447040" cy="447675"/>
            </a:xfrm>
            <a:custGeom>
              <a:avLst/>
              <a:gdLst/>
              <a:ahLst/>
              <a:cxnLst/>
              <a:rect l="l" t="t" r="r" b="b"/>
              <a:pathLst>
                <a:path w="447039" h="447675">
                  <a:moveTo>
                    <a:pt x="0" y="223590"/>
                  </a:moveTo>
                  <a:lnTo>
                    <a:pt x="4535" y="178525"/>
                  </a:lnTo>
                  <a:lnTo>
                    <a:pt x="17543" y="136554"/>
                  </a:lnTo>
                  <a:lnTo>
                    <a:pt x="38126" y="98573"/>
                  </a:lnTo>
                  <a:lnTo>
                    <a:pt x="65388" y="65483"/>
                  </a:lnTo>
                  <a:lnTo>
                    <a:pt x="98429" y="38182"/>
                  </a:lnTo>
                  <a:lnTo>
                    <a:pt x="136354" y="17569"/>
                  </a:lnTo>
                  <a:lnTo>
                    <a:pt x="178264" y="4542"/>
                  </a:lnTo>
                  <a:lnTo>
                    <a:pt x="223263" y="0"/>
                  </a:lnTo>
                  <a:lnTo>
                    <a:pt x="268404" y="4542"/>
                  </a:lnTo>
                  <a:lnTo>
                    <a:pt x="310421" y="17569"/>
                  </a:lnTo>
                  <a:lnTo>
                    <a:pt x="348422" y="38182"/>
                  </a:lnTo>
                  <a:lnTo>
                    <a:pt x="381515" y="65483"/>
                  </a:lnTo>
                  <a:lnTo>
                    <a:pt x="408808" y="98573"/>
                  </a:lnTo>
                  <a:lnTo>
                    <a:pt x="429407" y="136554"/>
                  </a:lnTo>
                  <a:lnTo>
                    <a:pt x="442421" y="178525"/>
                  </a:lnTo>
                  <a:lnTo>
                    <a:pt x="446957" y="223590"/>
                  </a:lnTo>
                  <a:lnTo>
                    <a:pt x="442421" y="268678"/>
                  </a:lnTo>
                  <a:lnTo>
                    <a:pt x="429407" y="310668"/>
                  </a:lnTo>
                  <a:lnTo>
                    <a:pt x="408808" y="348661"/>
                  </a:lnTo>
                  <a:lnTo>
                    <a:pt x="381515" y="381759"/>
                  </a:lnTo>
                  <a:lnTo>
                    <a:pt x="348422" y="409066"/>
                  </a:lnTo>
                  <a:lnTo>
                    <a:pt x="310421" y="429682"/>
                  </a:lnTo>
                  <a:lnTo>
                    <a:pt x="268404" y="442710"/>
                  </a:lnTo>
                  <a:lnTo>
                    <a:pt x="223263" y="447252"/>
                  </a:lnTo>
                  <a:lnTo>
                    <a:pt x="178264" y="442710"/>
                  </a:lnTo>
                  <a:lnTo>
                    <a:pt x="136354" y="429682"/>
                  </a:lnTo>
                  <a:lnTo>
                    <a:pt x="98429" y="409066"/>
                  </a:lnTo>
                  <a:lnTo>
                    <a:pt x="65388" y="381759"/>
                  </a:lnTo>
                  <a:lnTo>
                    <a:pt x="38126" y="348661"/>
                  </a:lnTo>
                  <a:lnTo>
                    <a:pt x="17543" y="310668"/>
                  </a:lnTo>
                  <a:lnTo>
                    <a:pt x="4535" y="268678"/>
                  </a:lnTo>
                  <a:lnTo>
                    <a:pt x="0" y="223590"/>
                  </a:lnTo>
                </a:path>
              </a:pathLst>
            </a:custGeom>
            <a:ln w="2161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/>
          <p:cNvGrpSpPr/>
          <p:nvPr/>
        </p:nvGrpSpPr>
        <p:grpSpPr>
          <a:xfrm>
            <a:off x="4859286" y="2556200"/>
            <a:ext cx="555625" cy="474980"/>
            <a:chOff x="4859286" y="2556200"/>
            <a:chExt cx="555625" cy="474980"/>
          </a:xfrm>
        </p:grpSpPr>
        <p:sp>
          <p:nvSpPr>
            <p:cNvPr id="33" name="object 33"/>
            <p:cNvSpPr/>
            <p:nvPr/>
          </p:nvSpPr>
          <p:spPr>
            <a:xfrm>
              <a:off x="4862770" y="2559684"/>
              <a:ext cx="548640" cy="467995"/>
            </a:xfrm>
            <a:custGeom>
              <a:avLst/>
              <a:gdLst/>
              <a:ahLst/>
              <a:cxnLst/>
              <a:rect l="l" t="t" r="r" b="b"/>
              <a:pathLst>
                <a:path w="548639" h="467994">
                  <a:moveTo>
                    <a:pt x="0" y="462518"/>
                  </a:moveTo>
                  <a:lnTo>
                    <a:pt x="2387" y="415197"/>
                  </a:lnTo>
                  <a:lnTo>
                    <a:pt x="9395" y="369249"/>
                  </a:lnTo>
                  <a:lnTo>
                    <a:pt x="20788" y="324908"/>
                  </a:lnTo>
                  <a:lnTo>
                    <a:pt x="36334" y="282404"/>
                  </a:lnTo>
                  <a:lnTo>
                    <a:pt x="55797" y="241969"/>
                  </a:lnTo>
                  <a:lnTo>
                    <a:pt x="78945" y="203835"/>
                  </a:lnTo>
                  <a:lnTo>
                    <a:pt x="105544" y="168233"/>
                  </a:lnTo>
                  <a:lnTo>
                    <a:pt x="135360" y="135396"/>
                  </a:lnTo>
                  <a:lnTo>
                    <a:pt x="168158" y="105554"/>
                  </a:lnTo>
                  <a:lnTo>
                    <a:pt x="203705" y="78940"/>
                  </a:lnTo>
                  <a:lnTo>
                    <a:pt x="241768" y="55784"/>
                  </a:lnTo>
                  <a:lnTo>
                    <a:pt x="282112" y="36319"/>
                  </a:lnTo>
                  <a:lnTo>
                    <a:pt x="324504" y="20777"/>
                  </a:lnTo>
                  <a:lnTo>
                    <a:pt x="368709" y="9388"/>
                  </a:lnTo>
                  <a:lnTo>
                    <a:pt x="414494" y="2385"/>
                  </a:lnTo>
                  <a:lnTo>
                    <a:pt x="461626" y="0"/>
                  </a:lnTo>
                  <a:lnTo>
                    <a:pt x="508751" y="2385"/>
                  </a:lnTo>
                  <a:lnTo>
                    <a:pt x="548254" y="8430"/>
                  </a:lnTo>
                </a:path>
                <a:path w="548639" h="467994">
                  <a:moveTo>
                    <a:pt x="266" y="467780"/>
                  </a:moveTo>
                  <a:lnTo>
                    <a:pt x="0" y="462518"/>
                  </a:lnTo>
                </a:path>
              </a:pathLst>
            </a:custGeom>
            <a:ln w="6966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191938" y="2624575"/>
              <a:ext cx="151731" cy="12718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4268579" y="2450160"/>
            <a:ext cx="232410" cy="2692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800" spc="-5">
                <a:solidFill>
                  <a:srgbClr val="FFFFFF"/>
                </a:solidFill>
                <a:latin typeface="Carlito"/>
                <a:cs typeface="Carlito"/>
              </a:rPr>
              <a:t>10X</a:t>
            </a:r>
            <a:endParaRPr sz="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800" spc="-10">
                <a:solidFill>
                  <a:srgbClr val="FFFFFF"/>
                </a:solidFill>
                <a:latin typeface="Carlito"/>
                <a:cs typeface="Carlito"/>
              </a:rPr>
              <a:t>B</a:t>
            </a:r>
            <a:r>
              <a:rPr dirty="0" sz="80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dirty="0" sz="800" spc="-5">
                <a:solidFill>
                  <a:srgbClr val="FFFFFF"/>
                </a:solidFill>
                <a:latin typeface="Carlito"/>
                <a:cs typeface="Carlito"/>
              </a:rPr>
              <a:t>ad</a:t>
            </a:r>
            <a:endParaRPr sz="800">
              <a:latin typeface="Carlito"/>
              <a:cs typeface="Carlito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381877" y="3133668"/>
            <a:ext cx="469265" cy="469900"/>
            <a:chOff x="3381877" y="3133668"/>
            <a:chExt cx="469265" cy="469900"/>
          </a:xfrm>
        </p:grpSpPr>
        <p:sp>
          <p:nvSpPr>
            <p:cNvPr id="37" name="object 37"/>
            <p:cNvSpPr/>
            <p:nvPr/>
          </p:nvSpPr>
          <p:spPr>
            <a:xfrm>
              <a:off x="3392684" y="3144475"/>
              <a:ext cx="447675" cy="448309"/>
            </a:xfrm>
            <a:custGeom>
              <a:avLst/>
              <a:gdLst/>
              <a:ahLst/>
              <a:cxnLst/>
              <a:rect l="l" t="t" r="r" b="b"/>
              <a:pathLst>
                <a:path w="447675" h="448310">
                  <a:moveTo>
                    <a:pt x="223838" y="0"/>
                  </a:moveTo>
                  <a:lnTo>
                    <a:pt x="178858" y="4543"/>
                  </a:lnTo>
                  <a:lnTo>
                    <a:pt x="136903" y="17578"/>
                  </a:lnTo>
                  <a:lnTo>
                    <a:pt x="98889" y="38213"/>
                  </a:lnTo>
                  <a:lnTo>
                    <a:pt x="65732" y="65555"/>
                  </a:lnTo>
                  <a:lnTo>
                    <a:pt x="38348" y="98714"/>
                  </a:lnTo>
                  <a:lnTo>
                    <a:pt x="17654" y="136797"/>
                  </a:lnTo>
                  <a:lnTo>
                    <a:pt x="4566" y="178911"/>
                  </a:lnTo>
                  <a:lnTo>
                    <a:pt x="0" y="224166"/>
                  </a:lnTo>
                  <a:lnTo>
                    <a:pt x="4566" y="269230"/>
                  </a:lnTo>
                  <a:lnTo>
                    <a:pt x="17654" y="311202"/>
                  </a:lnTo>
                  <a:lnTo>
                    <a:pt x="38348" y="349182"/>
                  </a:lnTo>
                  <a:lnTo>
                    <a:pt x="65732" y="382272"/>
                  </a:lnTo>
                  <a:lnTo>
                    <a:pt x="98889" y="409573"/>
                  </a:lnTo>
                  <a:lnTo>
                    <a:pt x="136903" y="430187"/>
                  </a:lnTo>
                  <a:lnTo>
                    <a:pt x="178858" y="443214"/>
                  </a:lnTo>
                  <a:lnTo>
                    <a:pt x="223838" y="447756"/>
                  </a:lnTo>
                  <a:lnTo>
                    <a:pt x="268795" y="443214"/>
                  </a:lnTo>
                  <a:lnTo>
                    <a:pt x="310689" y="430187"/>
                  </a:lnTo>
                  <a:lnTo>
                    <a:pt x="348617" y="409573"/>
                  </a:lnTo>
                  <a:lnTo>
                    <a:pt x="381675" y="382272"/>
                  </a:lnTo>
                  <a:lnTo>
                    <a:pt x="408959" y="349182"/>
                  </a:lnTo>
                  <a:lnTo>
                    <a:pt x="429567" y="311202"/>
                  </a:lnTo>
                  <a:lnTo>
                    <a:pt x="442594" y="269230"/>
                  </a:lnTo>
                  <a:lnTo>
                    <a:pt x="447137" y="224166"/>
                  </a:lnTo>
                  <a:lnTo>
                    <a:pt x="442594" y="178911"/>
                  </a:lnTo>
                  <a:lnTo>
                    <a:pt x="429567" y="136797"/>
                  </a:lnTo>
                  <a:lnTo>
                    <a:pt x="408959" y="98714"/>
                  </a:lnTo>
                  <a:lnTo>
                    <a:pt x="381675" y="65555"/>
                  </a:lnTo>
                  <a:lnTo>
                    <a:pt x="348617" y="38213"/>
                  </a:lnTo>
                  <a:lnTo>
                    <a:pt x="310689" y="17578"/>
                  </a:lnTo>
                  <a:lnTo>
                    <a:pt x="268795" y="4543"/>
                  </a:lnTo>
                  <a:lnTo>
                    <a:pt x="2238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392684" y="3144475"/>
              <a:ext cx="447675" cy="448309"/>
            </a:xfrm>
            <a:custGeom>
              <a:avLst/>
              <a:gdLst/>
              <a:ahLst/>
              <a:cxnLst/>
              <a:rect l="l" t="t" r="r" b="b"/>
              <a:pathLst>
                <a:path w="447675" h="448310">
                  <a:moveTo>
                    <a:pt x="0" y="224166"/>
                  </a:moveTo>
                  <a:lnTo>
                    <a:pt x="4566" y="178911"/>
                  </a:lnTo>
                  <a:lnTo>
                    <a:pt x="17654" y="136797"/>
                  </a:lnTo>
                  <a:lnTo>
                    <a:pt x="38348" y="98714"/>
                  </a:lnTo>
                  <a:lnTo>
                    <a:pt x="65732" y="65555"/>
                  </a:lnTo>
                  <a:lnTo>
                    <a:pt x="98889" y="38213"/>
                  </a:lnTo>
                  <a:lnTo>
                    <a:pt x="136903" y="17578"/>
                  </a:lnTo>
                  <a:lnTo>
                    <a:pt x="178858" y="4543"/>
                  </a:lnTo>
                  <a:lnTo>
                    <a:pt x="223838" y="0"/>
                  </a:lnTo>
                  <a:lnTo>
                    <a:pt x="268795" y="4543"/>
                  </a:lnTo>
                  <a:lnTo>
                    <a:pt x="310689" y="17578"/>
                  </a:lnTo>
                  <a:lnTo>
                    <a:pt x="348617" y="38213"/>
                  </a:lnTo>
                  <a:lnTo>
                    <a:pt x="381675" y="65555"/>
                  </a:lnTo>
                  <a:lnTo>
                    <a:pt x="408959" y="98714"/>
                  </a:lnTo>
                  <a:lnTo>
                    <a:pt x="429567" y="136797"/>
                  </a:lnTo>
                  <a:lnTo>
                    <a:pt x="442594" y="178911"/>
                  </a:lnTo>
                  <a:lnTo>
                    <a:pt x="447137" y="224166"/>
                  </a:lnTo>
                  <a:lnTo>
                    <a:pt x="442594" y="269230"/>
                  </a:lnTo>
                  <a:lnTo>
                    <a:pt x="429567" y="311202"/>
                  </a:lnTo>
                  <a:lnTo>
                    <a:pt x="408959" y="349182"/>
                  </a:lnTo>
                  <a:lnTo>
                    <a:pt x="381675" y="382272"/>
                  </a:lnTo>
                  <a:lnTo>
                    <a:pt x="348617" y="409573"/>
                  </a:lnTo>
                  <a:lnTo>
                    <a:pt x="310689" y="430187"/>
                  </a:lnTo>
                  <a:lnTo>
                    <a:pt x="268795" y="443214"/>
                  </a:lnTo>
                  <a:lnTo>
                    <a:pt x="223838" y="447756"/>
                  </a:lnTo>
                  <a:lnTo>
                    <a:pt x="178858" y="443214"/>
                  </a:lnTo>
                  <a:lnTo>
                    <a:pt x="136903" y="430187"/>
                  </a:lnTo>
                  <a:lnTo>
                    <a:pt x="98889" y="409573"/>
                  </a:lnTo>
                  <a:lnTo>
                    <a:pt x="65732" y="382272"/>
                  </a:lnTo>
                  <a:lnTo>
                    <a:pt x="38348" y="349182"/>
                  </a:lnTo>
                  <a:lnTo>
                    <a:pt x="17654" y="311202"/>
                  </a:lnTo>
                  <a:lnTo>
                    <a:pt x="4566" y="269230"/>
                  </a:lnTo>
                  <a:lnTo>
                    <a:pt x="0" y="224166"/>
                  </a:lnTo>
                </a:path>
              </a:pathLst>
            </a:custGeom>
            <a:ln w="2161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3497972" y="3222752"/>
            <a:ext cx="232410" cy="2692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800" spc="-5">
                <a:solidFill>
                  <a:srgbClr val="FFFFFF"/>
                </a:solidFill>
                <a:latin typeface="Carlito"/>
                <a:cs typeface="Carlito"/>
              </a:rPr>
              <a:t>10X</a:t>
            </a:r>
            <a:endParaRPr sz="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800" spc="-5">
                <a:solidFill>
                  <a:srgbClr val="FFFFFF"/>
                </a:solidFill>
                <a:latin typeface="Carlito"/>
                <a:cs typeface="Carlito"/>
              </a:rPr>
              <a:t>Bead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590538" y="5587085"/>
            <a:ext cx="193103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5">
                <a:latin typeface="Carlito"/>
                <a:cs typeface="Carlito"/>
              </a:rPr>
              <a:t>Proportion </a:t>
            </a:r>
            <a:r>
              <a:rPr dirty="0" sz="1350">
                <a:latin typeface="Carlito"/>
                <a:cs typeface="Carlito"/>
              </a:rPr>
              <a:t>of </a:t>
            </a:r>
            <a:r>
              <a:rPr dirty="0" sz="1350" spc="-10">
                <a:latin typeface="Carlito"/>
                <a:cs typeface="Carlito"/>
              </a:rPr>
              <a:t>droplet</a:t>
            </a:r>
            <a:r>
              <a:rPr dirty="0" sz="1350" spc="-70">
                <a:latin typeface="Carlito"/>
                <a:cs typeface="Carlito"/>
              </a:rPr>
              <a:t> </a:t>
            </a:r>
            <a:r>
              <a:rPr dirty="0" sz="1350" spc="-5">
                <a:latin typeface="Carlito"/>
                <a:cs typeface="Carlito"/>
              </a:rPr>
              <a:t>reads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169277" y="3633927"/>
            <a:ext cx="878840" cy="2330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5">
                <a:latin typeface="Carlito"/>
                <a:cs typeface="Carlito"/>
              </a:rPr>
              <a:t>Read</a:t>
            </a:r>
            <a:r>
              <a:rPr dirty="0" sz="1350" spc="-70">
                <a:latin typeface="Carlito"/>
                <a:cs typeface="Carlito"/>
              </a:rPr>
              <a:t> </a:t>
            </a:r>
            <a:r>
              <a:rPr dirty="0" sz="1350" spc="-5">
                <a:latin typeface="Carlito"/>
                <a:cs typeface="Carlito"/>
              </a:rPr>
              <a:t>counts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289040" y="3394075"/>
            <a:ext cx="58293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>
                <a:latin typeface="Carlito"/>
                <a:cs typeface="Carlito"/>
              </a:rPr>
              <a:t>Soup</a:t>
            </a:r>
            <a:r>
              <a:rPr dirty="0" sz="1350" spc="-95">
                <a:latin typeface="Carlito"/>
                <a:cs typeface="Carlito"/>
              </a:rPr>
              <a:t> </a:t>
            </a:r>
            <a:r>
              <a:rPr dirty="0" sz="1350" spc="40">
                <a:latin typeface="Wingdings"/>
                <a:cs typeface="Wingdings"/>
              </a:rPr>
              <a:t>→</a:t>
            </a:r>
            <a:endParaRPr sz="1350">
              <a:latin typeface="Wingdings"/>
              <a:cs typeface="Wingding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209538" y="1108709"/>
            <a:ext cx="67310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10">
                <a:latin typeface="Carlito"/>
                <a:cs typeface="Carlito"/>
              </a:rPr>
              <a:t>Droplet</a:t>
            </a:r>
            <a:r>
              <a:rPr dirty="0" sz="1350" spc="-65">
                <a:latin typeface="Carlito"/>
                <a:cs typeface="Carlito"/>
              </a:rPr>
              <a:t> </a:t>
            </a:r>
            <a:r>
              <a:rPr dirty="0" sz="1350">
                <a:latin typeface="Carlito"/>
                <a:cs typeface="Carlito"/>
              </a:rPr>
              <a:t>#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049633" y="1108709"/>
            <a:ext cx="105918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27025" algn="l"/>
                <a:tab pos="641985" algn="l"/>
                <a:tab pos="958215" algn="l"/>
              </a:tabLst>
            </a:pPr>
            <a:r>
              <a:rPr dirty="0" sz="1350">
                <a:latin typeface="Carlito"/>
                <a:cs typeface="Carlito"/>
              </a:rPr>
              <a:t>1</a:t>
            </a:r>
            <a:r>
              <a:rPr dirty="0" sz="1350">
                <a:latin typeface="Carlito"/>
                <a:cs typeface="Carlito"/>
              </a:rPr>
              <a:t>	</a:t>
            </a:r>
            <a:r>
              <a:rPr dirty="0" sz="1350">
                <a:latin typeface="Carlito"/>
                <a:cs typeface="Carlito"/>
              </a:rPr>
              <a:t>2</a:t>
            </a:r>
            <a:r>
              <a:rPr dirty="0" sz="1350">
                <a:latin typeface="Carlito"/>
                <a:cs typeface="Carlito"/>
              </a:rPr>
              <a:t>	</a:t>
            </a:r>
            <a:r>
              <a:rPr dirty="0" sz="1350">
                <a:latin typeface="Carlito"/>
                <a:cs typeface="Carlito"/>
              </a:rPr>
              <a:t>3</a:t>
            </a:r>
            <a:r>
              <a:rPr dirty="0" sz="1350">
                <a:latin typeface="Carlito"/>
                <a:cs typeface="Carlito"/>
              </a:rPr>
              <a:t>	</a:t>
            </a:r>
            <a:r>
              <a:rPr dirty="0" sz="1350">
                <a:latin typeface="Carlito"/>
                <a:cs typeface="Carlito"/>
              </a:rPr>
              <a:t>4</a:t>
            </a:r>
            <a:endParaRPr sz="13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99621" y="1590342"/>
            <a:ext cx="6604239" cy="3875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070094" y="5683707"/>
            <a:ext cx="368935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sng" sz="135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3"/>
              </a:rPr>
              <a:t>https://www.biorxiv.org/content/10.1101/303727v1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81504" y="5683707"/>
            <a:ext cx="231584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20">
                <a:latin typeface="Carlito"/>
                <a:cs typeface="Carlito"/>
              </a:rPr>
              <a:t>Young </a:t>
            </a:r>
            <a:r>
              <a:rPr dirty="0" sz="1350" spc="-5">
                <a:latin typeface="Carlito"/>
                <a:cs typeface="Carlito"/>
              </a:rPr>
              <a:t>and Behati (bioRxiv)</a:t>
            </a:r>
            <a:r>
              <a:rPr dirty="0" sz="1350" spc="5">
                <a:latin typeface="Carlito"/>
                <a:cs typeface="Carlito"/>
              </a:rPr>
              <a:t> </a:t>
            </a:r>
            <a:r>
              <a:rPr dirty="0" sz="1350" spc="-5">
                <a:latin typeface="Carlito"/>
                <a:cs typeface="Carlito"/>
              </a:rPr>
              <a:t>2018.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43383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430"/>
              <a:t>SoupX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784" y="954024"/>
            <a:ext cx="4982475" cy="12678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09728" y="2651760"/>
            <a:ext cx="8880475" cy="2880360"/>
            <a:chOff x="109728" y="2651760"/>
            <a:chExt cx="8880475" cy="2880360"/>
          </a:xfrm>
        </p:grpSpPr>
        <p:sp>
          <p:nvSpPr>
            <p:cNvPr id="4" name="object 4"/>
            <p:cNvSpPr/>
            <p:nvPr/>
          </p:nvSpPr>
          <p:spPr>
            <a:xfrm>
              <a:off x="4215383" y="2651760"/>
              <a:ext cx="4774445" cy="284229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9728" y="2651760"/>
              <a:ext cx="4251960" cy="28803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401436" y="1347342"/>
            <a:ext cx="3013075" cy="10553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5">
                <a:latin typeface="Carlito"/>
                <a:cs typeface="Carlito"/>
              </a:rPr>
              <a:t>Uses </a:t>
            </a:r>
            <a:r>
              <a:rPr dirty="0" sz="1350" spc="-10">
                <a:latin typeface="Carlito"/>
                <a:cs typeface="Carlito"/>
              </a:rPr>
              <a:t>Variational Bayes</a:t>
            </a:r>
            <a:r>
              <a:rPr dirty="0" sz="1350" spc="-35">
                <a:latin typeface="Carlito"/>
                <a:cs typeface="Carlito"/>
              </a:rPr>
              <a:t> </a:t>
            </a:r>
            <a:r>
              <a:rPr dirty="0" sz="1350" spc="-10">
                <a:latin typeface="Carlito"/>
                <a:cs typeface="Carlito"/>
              </a:rPr>
              <a:t>Inference</a:t>
            </a:r>
            <a:endParaRPr sz="13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1350" spc="-5">
                <a:latin typeface="Carlito"/>
                <a:cs typeface="Carlito"/>
              </a:rPr>
              <a:t>Similar to </a:t>
            </a:r>
            <a:r>
              <a:rPr dirty="0" sz="1350" spc="-10">
                <a:latin typeface="Carlito"/>
                <a:cs typeface="Carlito"/>
              </a:rPr>
              <a:t>Latent </a:t>
            </a:r>
            <a:r>
              <a:rPr dirty="0" sz="1350" spc="-5">
                <a:latin typeface="Carlito"/>
                <a:cs typeface="Carlito"/>
              </a:rPr>
              <a:t>Dirichlet Allocation</a:t>
            </a:r>
            <a:r>
              <a:rPr dirty="0" sz="1350" spc="-35">
                <a:latin typeface="Carlito"/>
                <a:cs typeface="Carlito"/>
              </a:rPr>
              <a:t> </a:t>
            </a:r>
            <a:r>
              <a:rPr dirty="0" sz="1350" spc="-5">
                <a:latin typeface="Carlito"/>
                <a:cs typeface="Carlito"/>
              </a:rPr>
              <a:t>(LDA)</a:t>
            </a:r>
            <a:endParaRPr sz="135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0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sz="1350">
                <a:latin typeface="Carlito"/>
                <a:cs typeface="Carlito"/>
              </a:rPr>
              <a:t>Models </a:t>
            </a:r>
            <a:r>
              <a:rPr dirty="0" sz="1350" spc="-5">
                <a:latin typeface="Carlito"/>
                <a:cs typeface="Carlito"/>
              </a:rPr>
              <a:t>soup </a:t>
            </a:r>
            <a:r>
              <a:rPr dirty="0" sz="1350">
                <a:latin typeface="Carlito"/>
                <a:cs typeface="Carlito"/>
              </a:rPr>
              <a:t>as a </a:t>
            </a:r>
            <a:r>
              <a:rPr dirty="0" sz="1350" spc="-5">
                <a:latin typeface="Carlito"/>
                <a:cs typeface="Carlito"/>
              </a:rPr>
              <a:t>weighted combination</a:t>
            </a:r>
            <a:r>
              <a:rPr dirty="0" sz="1350" spc="-90">
                <a:latin typeface="Carlito"/>
                <a:cs typeface="Carlito"/>
              </a:rPr>
              <a:t> </a:t>
            </a:r>
            <a:r>
              <a:rPr dirty="0" sz="1350">
                <a:latin typeface="Carlito"/>
                <a:cs typeface="Carlito"/>
              </a:rPr>
              <a:t>of  other cell types in the</a:t>
            </a:r>
            <a:r>
              <a:rPr dirty="0" sz="1350" spc="-60">
                <a:latin typeface="Carlito"/>
                <a:cs typeface="Carlito"/>
              </a:rPr>
              <a:t> </a:t>
            </a:r>
            <a:r>
              <a:rPr dirty="0" sz="1350" spc="-5">
                <a:latin typeface="Carlito"/>
                <a:cs typeface="Carlito"/>
              </a:rPr>
              <a:t>population</a:t>
            </a:r>
            <a:endParaRPr sz="13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0834" y="2295189"/>
            <a:ext cx="2182106" cy="2337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80205" y="1148654"/>
            <a:ext cx="5993653" cy="914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06673" y="2470530"/>
            <a:ext cx="273685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15">
                <a:latin typeface="Carlito"/>
                <a:cs typeface="Carlito"/>
              </a:rPr>
              <a:t>Variational </a:t>
            </a:r>
            <a:r>
              <a:rPr dirty="0" sz="1800" spc="-10">
                <a:latin typeface="Carlito"/>
                <a:cs typeface="Carlito"/>
              </a:rPr>
              <a:t>Inference </a:t>
            </a:r>
            <a:r>
              <a:rPr dirty="0" sz="1800" spc="-5">
                <a:latin typeface="Carlito"/>
                <a:cs typeface="Carlito"/>
              </a:rPr>
              <a:t>method  </a:t>
            </a:r>
            <a:r>
              <a:rPr dirty="0" sz="1800" spc="-10">
                <a:latin typeface="Carlito"/>
                <a:cs typeface="Carlito"/>
              </a:rPr>
              <a:t>GPU-optimized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24929" y="2480309"/>
            <a:ext cx="2356485" cy="6438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5">
                <a:latin typeface="Carlito"/>
                <a:cs typeface="Carlito"/>
              </a:rPr>
              <a:t>Corrects </a:t>
            </a:r>
            <a:r>
              <a:rPr dirty="0" sz="1350">
                <a:latin typeface="Carlito"/>
                <a:cs typeface="Carlito"/>
              </a:rPr>
              <a:t>2</a:t>
            </a:r>
            <a:r>
              <a:rPr dirty="0" sz="1350" spc="-20">
                <a:latin typeface="Carlito"/>
                <a:cs typeface="Carlito"/>
              </a:rPr>
              <a:t> </a:t>
            </a:r>
            <a:r>
              <a:rPr dirty="0" sz="1350" spc="-5">
                <a:latin typeface="Carlito"/>
                <a:cs typeface="Carlito"/>
              </a:rPr>
              <a:t>problems:</a:t>
            </a:r>
            <a:endParaRPr sz="1350">
              <a:latin typeface="Carlito"/>
              <a:cs typeface="Carlito"/>
            </a:endParaRPr>
          </a:p>
          <a:p>
            <a:pPr marL="270510" indent="-258445">
              <a:lnSpc>
                <a:spcPct val="100000"/>
              </a:lnSpc>
              <a:buAutoNum type="arabicPeriod"/>
              <a:tabLst>
                <a:tab pos="270510" algn="l"/>
                <a:tab pos="271145" algn="l"/>
              </a:tabLst>
            </a:pPr>
            <a:r>
              <a:rPr dirty="0" sz="1350">
                <a:latin typeface="Carlito"/>
                <a:cs typeface="Carlito"/>
              </a:rPr>
              <a:t>Soup / </a:t>
            </a:r>
            <a:r>
              <a:rPr dirty="0" sz="1350" spc="-5">
                <a:latin typeface="Carlito"/>
                <a:cs typeface="Carlito"/>
              </a:rPr>
              <a:t>Ambient</a:t>
            </a:r>
            <a:r>
              <a:rPr dirty="0" sz="1350" spc="-40">
                <a:latin typeface="Carlito"/>
                <a:cs typeface="Carlito"/>
              </a:rPr>
              <a:t> </a:t>
            </a:r>
            <a:r>
              <a:rPr dirty="0" sz="1350">
                <a:latin typeface="Carlito"/>
                <a:cs typeface="Carlito"/>
              </a:rPr>
              <a:t>RNA</a:t>
            </a:r>
            <a:endParaRPr sz="1350">
              <a:latin typeface="Carlito"/>
              <a:cs typeface="Carlito"/>
            </a:endParaRPr>
          </a:p>
          <a:p>
            <a:pPr marL="270510" indent="-258445">
              <a:lnSpc>
                <a:spcPct val="100000"/>
              </a:lnSpc>
              <a:buAutoNum type="arabicPeriod"/>
              <a:tabLst>
                <a:tab pos="270510" algn="l"/>
                <a:tab pos="271145" algn="l"/>
              </a:tabLst>
            </a:pPr>
            <a:r>
              <a:rPr dirty="0" sz="1350" spc="-10">
                <a:latin typeface="Carlito"/>
                <a:cs typeface="Carlito"/>
              </a:rPr>
              <a:t>Barcode </a:t>
            </a:r>
            <a:r>
              <a:rPr dirty="0" sz="1350" spc="-5">
                <a:latin typeface="Carlito"/>
                <a:cs typeface="Carlito"/>
              </a:rPr>
              <a:t>swapping during</a:t>
            </a:r>
            <a:r>
              <a:rPr dirty="0" sz="1350">
                <a:latin typeface="Carlito"/>
                <a:cs typeface="Carlito"/>
              </a:rPr>
              <a:t> </a:t>
            </a:r>
            <a:r>
              <a:rPr dirty="0" sz="1350" spc="-5">
                <a:latin typeface="Carlito"/>
                <a:cs typeface="Carlito"/>
              </a:rPr>
              <a:t>PCR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27369" y="3325367"/>
            <a:ext cx="4975427" cy="23898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2080" y="1716023"/>
            <a:ext cx="6350508" cy="1432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766942" y="1479880"/>
            <a:ext cx="1918970" cy="43878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sng" sz="135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3"/>
              </a:rPr>
              <a:t>https://satijalab.org/seurat</a:t>
            </a:r>
            <a:endParaRPr sz="13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u="sng" sz="135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3"/>
              </a:rPr>
              <a:t>/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80566" y="1479880"/>
            <a:ext cx="932180" cy="43878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5">
                <a:latin typeface="Carlito"/>
                <a:cs typeface="Carlito"/>
              </a:rPr>
              <a:t>Rahul Satija</a:t>
            </a:r>
            <a:r>
              <a:rPr dirty="0" sz="1350" spc="-50">
                <a:latin typeface="Carlito"/>
                <a:cs typeface="Carlito"/>
              </a:rPr>
              <a:t> </a:t>
            </a:r>
            <a:r>
              <a:rPr dirty="0" sz="1350">
                <a:latin typeface="Carlito"/>
                <a:cs typeface="Carlito"/>
              </a:rPr>
              <a:t>-</a:t>
            </a:r>
            <a:endParaRPr sz="13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350" spc="-10">
                <a:latin typeface="Carlito"/>
                <a:cs typeface="Carlito"/>
              </a:rPr>
              <a:t>NYGC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18386" y="539876"/>
            <a:ext cx="638683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20">
                <a:solidFill>
                  <a:srgbClr val="6FAC46"/>
                </a:solidFill>
              </a:rPr>
              <a:t>Getting </a:t>
            </a:r>
            <a:r>
              <a:rPr dirty="0" sz="3200" spc="-105">
                <a:solidFill>
                  <a:srgbClr val="6FAC46"/>
                </a:solidFill>
              </a:rPr>
              <a:t>started </a:t>
            </a:r>
            <a:r>
              <a:rPr dirty="0" sz="3200" spc="-10">
                <a:solidFill>
                  <a:srgbClr val="6FAC46"/>
                </a:solidFill>
              </a:rPr>
              <a:t>with </a:t>
            </a:r>
            <a:r>
              <a:rPr dirty="0" sz="3200" spc="-105">
                <a:solidFill>
                  <a:srgbClr val="6FAC46"/>
                </a:solidFill>
              </a:rPr>
              <a:t>your own</a:t>
            </a:r>
            <a:r>
              <a:rPr dirty="0" sz="3200" spc="-545">
                <a:solidFill>
                  <a:srgbClr val="6FAC46"/>
                </a:solidFill>
              </a:rPr>
              <a:t> </a:t>
            </a:r>
            <a:r>
              <a:rPr dirty="0" sz="3200" spc="-225">
                <a:solidFill>
                  <a:srgbClr val="6FAC46"/>
                </a:solidFill>
              </a:rPr>
              <a:t>analyses</a:t>
            </a:r>
            <a:endParaRPr sz="3200"/>
          </a:p>
        </p:txBody>
      </p:sp>
      <p:sp>
        <p:nvSpPr>
          <p:cNvPr id="6" name="object 6"/>
          <p:cNvSpPr/>
          <p:nvPr/>
        </p:nvSpPr>
        <p:spPr>
          <a:xfrm>
            <a:off x="1402080" y="3605784"/>
            <a:ext cx="2714244" cy="13136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409446" y="4870729"/>
            <a:ext cx="2872740" cy="579755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dirty="0" u="sng" sz="135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5"/>
              </a:rPr>
              <a:t>https://scanpy.readthedocs.io/en/latest/</a:t>
            </a:r>
            <a:endParaRPr sz="1350">
              <a:latin typeface="Carlito"/>
              <a:cs typeface="Carlito"/>
            </a:endParaRPr>
          </a:p>
          <a:p>
            <a:pPr marL="83185">
              <a:lnSpc>
                <a:spcPct val="100000"/>
              </a:lnSpc>
              <a:spcBef>
                <a:spcPts val="560"/>
              </a:spcBef>
            </a:pPr>
            <a:r>
              <a:rPr dirty="0" sz="1350" b="1">
                <a:solidFill>
                  <a:srgbClr val="6FAC46"/>
                </a:solidFill>
                <a:latin typeface="Carlito"/>
                <a:cs typeface="Carlito"/>
              </a:rPr>
              <a:t>Python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09446" y="3347720"/>
            <a:ext cx="168592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5">
                <a:latin typeface="Carlito"/>
                <a:cs typeface="Carlito"/>
              </a:rPr>
              <a:t>Fabian Theis </a:t>
            </a:r>
            <a:r>
              <a:rPr dirty="0" sz="1350">
                <a:latin typeface="Carlito"/>
                <a:cs typeface="Carlito"/>
              </a:rPr>
              <a:t>-</a:t>
            </a:r>
            <a:r>
              <a:rPr dirty="0" sz="1350" spc="-50">
                <a:latin typeface="Carlito"/>
                <a:cs typeface="Carlito"/>
              </a:rPr>
              <a:t> </a:t>
            </a:r>
            <a:r>
              <a:rPr dirty="0" sz="1350" spc="-5">
                <a:latin typeface="Carlito"/>
                <a:cs typeface="Carlito"/>
              </a:rPr>
              <a:t>München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91914" y="1479880"/>
            <a:ext cx="122555" cy="2330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b="1">
                <a:solidFill>
                  <a:srgbClr val="6FAC46"/>
                </a:solidFill>
                <a:latin typeface="Carlito"/>
                <a:cs typeface="Carlito"/>
              </a:rPr>
              <a:t>R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306221" y="3589063"/>
            <a:ext cx="1461680" cy="16107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850760" y="3320541"/>
            <a:ext cx="4806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Carlito"/>
                <a:cs typeface="Carlito"/>
              </a:rPr>
              <a:t>L</a:t>
            </a:r>
            <a:r>
              <a:rPr dirty="0" sz="1800" b="1">
                <a:latin typeface="Carlito"/>
                <a:cs typeface="Carlito"/>
              </a:rPr>
              <a:t>i</a:t>
            </a:r>
            <a:r>
              <a:rPr dirty="0" sz="1800" spc="-25" b="1">
                <a:latin typeface="Carlito"/>
                <a:cs typeface="Carlito"/>
              </a:rPr>
              <a:t>g</a:t>
            </a:r>
            <a:r>
              <a:rPr dirty="0" sz="1800" b="1">
                <a:latin typeface="Carlito"/>
                <a:cs typeface="Carlito"/>
              </a:rPr>
              <a:t>er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81647" y="5137530"/>
            <a:ext cx="89725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10">
                <a:latin typeface="Carlito"/>
                <a:cs typeface="Carlito"/>
              </a:rPr>
              <a:t>Macosko</a:t>
            </a:r>
            <a:r>
              <a:rPr dirty="0" sz="1350" spc="-80">
                <a:latin typeface="Carlito"/>
                <a:cs typeface="Carlito"/>
              </a:rPr>
              <a:t> </a:t>
            </a:r>
            <a:r>
              <a:rPr dirty="0" sz="1350">
                <a:latin typeface="Carlito"/>
                <a:cs typeface="Carlito"/>
              </a:rPr>
              <a:t>lab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44765" y="3369691"/>
            <a:ext cx="12255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b="1">
                <a:solidFill>
                  <a:srgbClr val="6FAC46"/>
                </a:solidFill>
                <a:latin typeface="Carlito"/>
                <a:cs typeface="Carlito"/>
              </a:rPr>
              <a:t>R</a:t>
            </a:r>
            <a:endParaRPr sz="1350">
              <a:latin typeface="Carlito"/>
              <a:cs typeface="Carlito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547615" y="3593909"/>
            <a:ext cx="1466215" cy="1736089"/>
            <a:chOff x="4547615" y="3593909"/>
            <a:chExt cx="1466215" cy="1736089"/>
          </a:xfrm>
        </p:grpSpPr>
        <p:sp>
          <p:nvSpPr>
            <p:cNvPr id="15" name="object 15"/>
            <p:cNvSpPr/>
            <p:nvPr/>
          </p:nvSpPr>
          <p:spPr>
            <a:xfrm>
              <a:off x="4547615" y="3957827"/>
              <a:ext cx="1466197" cy="13716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608575" y="3604259"/>
              <a:ext cx="1339596" cy="33680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604765" y="3605021"/>
              <a:ext cx="1344295" cy="1655445"/>
            </a:xfrm>
            <a:custGeom>
              <a:avLst/>
              <a:gdLst/>
              <a:ahLst/>
              <a:cxnLst/>
              <a:rect l="l" t="t" r="r" b="b"/>
              <a:pathLst>
                <a:path w="1344295" h="1655445">
                  <a:moveTo>
                    <a:pt x="0" y="1655064"/>
                  </a:moveTo>
                  <a:lnTo>
                    <a:pt x="1344167" y="1655064"/>
                  </a:lnTo>
                  <a:lnTo>
                    <a:pt x="1344167" y="0"/>
                  </a:lnTo>
                  <a:lnTo>
                    <a:pt x="0" y="0"/>
                  </a:lnTo>
                  <a:lnTo>
                    <a:pt x="0" y="1655064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4480686" y="5275579"/>
            <a:ext cx="155194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5">
                <a:latin typeface="Carlito"/>
                <a:cs typeface="Carlito"/>
              </a:rPr>
              <a:t>Cole </a:t>
            </a:r>
            <a:r>
              <a:rPr dirty="0" sz="1350" spc="-15">
                <a:latin typeface="Carlito"/>
                <a:cs typeface="Carlito"/>
              </a:rPr>
              <a:t>Trapnell</a:t>
            </a:r>
            <a:r>
              <a:rPr dirty="0" sz="1350" spc="-50">
                <a:latin typeface="Carlito"/>
                <a:cs typeface="Carlito"/>
              </a:rPr>
              <a:t> </a:t>
            </a:r>
            <a:r>
              <a:rPr dirty="0" sz="1350" spc="-20">
                <a:latin typeface="Arial"/>
                <a:cs typeface="Arial"/>
              </a:rPr>
              <a:t>–</a:t>
            </a:r>
            <a:r>
              <a:rPr dirty="0" sz="1350" spc="-20">
                <a:latin typeface="Carlito"/>
                <a:cs typeface="Carlito"/>
              </a:rPr>
              <a:t>WashU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861430" y="3387090"/>
            <a:ext cx="12255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b="1">
                <a:solidFill>
                  <a:srgbClr val="6FAC46"/>
                </a:solidFill>
                <a:latin typeface="Carlito"/>
                <a:cs typeface="Carlito"/>
              </a:rPr>
              <a:t>R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15200" y="5617260"/>
            <a:ext cx="641921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08915">
              <a:lnSpc>
                <a:spcPct val="100000"/>
              </a:lnSpc>
              <a:spcBef>
                <a:spcPts val="105"/>
              </a:spcBef>
              <a:tabLst>
                <a:tab pos="2901315" algn="l"/>
              </a:tabLst>
            </a:pPr>
            <a:r>
              <a:rPr dirty="0" baseline="-6172" sz="2025" spc="-15">
                <a:latin typeface="Carlito"/>
                <a:cs typeface="Carlito"/>
              </a:rPr>
              <a:t>AWESOME </a:t>
            </a:r>
            <a:r>
              <a:rPr dirty="0" baseline="-6172" sz="2025">
                <a:latin typeface="Carlito"/>
                <a:cs typeface="Carlito"/>
              </a:rPr>
              <a:t>SINGLE</a:t>
            </a:r>
            <a:r>
              <a:rPr dirty="0" baseline="-6172" sz="2025" spc="-60">
                <a:latin typeface="Carlito"/>
                <a:cs typeface="Carlito"/>
              </a:rPr>
              <a:t> </a:t>
            </a:r>
            <a:r>
              <a:rPr dirty="0" baseline="-6172" sz="2025">
                <a:latin typeface="Carlito"/>
                <a:cs typeface="Carlito"/>
              </a:rPr>
              <a:t>CELL</a:t>
            </a:r>
            <a:r>
              <a:rPr dirty="0" baseline="-6172" sz="2025" spc="-7">
                <a:latin typeface="Carlito"/>
                <a:cs typeface="Carlito"/>
              </a:rPr>
              <a:t> RESOURCE	</a:t>
            </a:r>
            <a:r>
              <a:rPr dirty="0" u="sng" sz="1350" spc="-5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9"/>
              </a:rPr>
              <a:t>https://github.com/seandavi/awesome-single-cell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402080" y="5594603"/>
            <a:ext cx="6445250" cy="277495"/>
          </a:xfrm>
          <a:custGeom>
            <a:avLst/>
            <a:gdLst/>
            <a:ahLst/>
            <a:cxnLst/>
            <a:rect l="l" t="t" r="r" b="b"/>
            <a:pathLst>
              <a:path w="6445250" h="277495">
                <a:moveTo>
                  <a:pt x="0" y="46228"/>
                </a:moveTo>
                <a:lnTo>
                  <a:pt x="3633" y="28235"/>
                </a:lnTo>
                <a:lnTo>
                  <a:pt x="13541" y="13541"/>
                </a:lnTo>
                <a:lnTo>
                  <a:pt x="28235" y="3633"/>
                </a:lnTo>
                <a:lnTo>
                  <a:pt x="46228" y="0"/>
                </a:lnTo>
                <a:lnTo>
                  <a:pt x="6398768" y="0"/>
                </a:lnTo>
                <a:lnTo>
                  <a:pt x="6416760" y="3633"/>
                </a:lnTo>
                <a:lnTo>
                  <a:pt x="6431454" y="13541"/>
                </a:lnTo>
                <a:lnTo>
                  <a:pt x="6441362" y="28235"/>
                </a:lnTo>
                <a:lnTo>
                  <a:pt x="6444996" y="46228"/>
                </a:lnTo>
                <a:lnTo>
                  <a:pt x="6444996" y="231140"/>
                </a:lnTo>
                <a:lnTo>
                  <a:pt x="6441362" y="249132"/>
                </a:lnTo>
                <a:lnTo>
                  <a:pt x="6431454" y="263826"/>
                </a:lnTo>
                <a:lnTo>
                  <a:pt x="6416760" y="273734"/>
                </a:lnTo>
                <a:lnTo>
                  <a:pt x="6398768" y="277368"/>
                </a:lnTo>
                <a:lnTo>
                  <a:pt x="46228" y="277368"/>
                </a:lnTo>
                <a:lnTo>
                  <a:pt x="28235" y="273734"/>
                </a:lnTo>
                <a:lnTo>
                  <a:pt x="13541" y="263826"/>
                </a:lnTo>
                <a:lnTo>
                  <a:pt x="3633" y="249132"/>
                </a:lnTo>
                <a:lnTo>
                  <a:pt x="0" y="231140"/>
                </a:lnTo>
                <a:lnTo>
                  <a:pt x="0" y="46228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32562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270">
                <a:solidFill>
                  <a:srgbClr val="6FAC46"/>
                </a:solidFill>
              </a:rPr>
              <a:t>Loupe </a:t>
            </a:r>
            <a:r>
              <a:rPr dirty="0" spc="-285">
                <a:solidFill>
                  <a:srgbClr val="6FAC46"/>
                </a:solidFill>
              </a:rPr>
              <a:t>Cell</a:t>
            </a:r>
            <a:r>
              <a:rPr dirty="0" spc="-229">
                <a:solidFill>
                  <a:srgbClr val="6FAC46"/>
                </a:solidFill>
              </a:rPr>
              <a:t> </a:t>
            </a:r>
            <a:r>
              <a:rPr dirty="0" spc="-240">
                <a:solidFill>
                  <a:srgbClr val="6FAC46"/>
                </a:solidFill>
              </a:rPr>
              <a:t>Browser</a:t>
            </a:r>
          </a:p>
        </p:txBody>
      </p:sp>
      <p:sp>
        <p:nvSpPr>
          <p:cNvPr id="3" name="object 3"/>
          <p:cNvSpPr/>
          <p:nvPr/>
        </p:nvSpPr>
        <p:spPr>
          <a:xfrm>
            <a:off x="763523" y="1993392"/>
            <a:ext cx="4434840" cy="3044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316227" y="5331333"/>
            <a:ext cx="3215005" cy="4381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u="sng" sz="1350" spc="-5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3"/>
              </a:rPr>
              <a:t>https://support.10xgenomics.com/single-cell- </a:t>
            </a:r>
            <a:r>
              <a:rPr dirty="0" sz="1350" spc="-5">
                <a:solidFill>
                  <a:srgbClr val="0562C1"/>
                </a:solidFill>
                <a:latin typeface="Carlito"/>
                <a:cs typeface="Carlito"/>
                <a:hlinkClick r:id="rId3"/>
              </a:rPr>
              <a:t> </a:t>
            </a:r>
            <a:r>
              <a:rPr dirty="0" u="sng" sz="1350" spc="-5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3"/>
              </a:rPr>
              <a:t>gene-expression/software/downloads/latest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11773" y="1972817"/>
            <a:ext cx="2920365" cy="32594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6FAC46"/>
                </a:solidFill>
                <a:latin typeface="Carlito"/>
                <a:cs typeface="Carlito"/>
              </a:rPr>
              <a:t>Can:</a:t>
            </a:r>
            <a:endParaRPr sz="1800">
              <a:latin typeface="Carlito"/>
              <a:cs typeface="Carlito"/>
            </a:endParaRPr>
          </a:p>
          <a:p>
            <a:pPr marL="269875" indent="-257810">
              <a:lnSpc>
                <a:spcPct val="100000"/>
              </a:lnSpc>
              <a:buFont typeface="Arial"/>
              <a:buChar char="•"/>
              <a:tabLst>
                <a:tab pos="269875" algn="l"/>
                <a:tab pos="270510" algn="l"/>
              </a:tabLst>
            </a:pPr>
            <a:r>
              <a:rPr dirty="0" sz="1800" spc="-5">
                <a:latin typeface="Carlito"/>
                <a:cs typeface="Carlito"/>
              </a:rPr>
              <a:t>Quickly </a:t>
            </a:r>
            <a:r>
              <a:rPr dirty="0" sz="1800" spc="-10">
                <a:latin typeface="Carlito"/>
                <a:cs typeface="Carlito"/>
              </a:rPr>
              <a:t>visualize</a:t>
            </a:r>
            <a:r>
              <a:rPr dirty="0" sz="1800" spc="25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genes</a:t>
            </a:r>
            <a:endParaRPr sz="1800">
              <a:latin typeface="Carlito"/>
              <a:cs typeface="Carlito"/>
            </a:endParaRPr>
          </a:p>
          <a:p>
            <a:pPr marL="227329" indent="-215265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27329" algn="l"/>
                <a:tab pos="227965" algn="l"/>
              </a:tabLst>
            </a:pPr>
            <a:r>
              <a:rPr dirty="0" sz="1600" spc="-5">
                <a:latin typeface="Carlito"/>
                <a:cs typeface="Carlito"/>
              </a:rPr>
              <a:t>Do guided clustering via</a:t>
            </a:r>
            <a:r>
              <a:rPr dirty="0" sz="1600" spc="-45">
                <a:latin typeface="Carlito"/>
                <a:cs typeface="Carlito"/>
              </a:rPr>
              <a:t> </a:t>
            </a:r>
            <a:r>
              <a:rPr dirty="0" sz="1600" spc="-15">
                <a:latin typeface="Carlito"/>
                <a:cs typeface="Carlito"/>
              </a:rPr>
              <a:t>marker</a:t>
            </a:r>
            <a:endParaRPr sz="1600">
              <a:latin typeface="Carlito"/>
              <a:cs typeface="Carlito"/>
            </a:endParaRPr>
          </a:p>
          <a:p>
            <a:pPr marL="227329">
              <a:lnSpc>
                <a:spcPct val="100000"/>
              </a:lnSpc>
            </a:pPr>
            <a:r>
              <a:rPr dirty="0" sz="1600" spc="-5">
                <a:latin typeface="Carlito"/>
                <a:cs typeface="Carlito"/>
              </a:rPr>
              <a:t>genes / tSNE</a:t>
            </a:r>
            <a:r>
              <a:rPr dirty="0" sz="1600" spc="20">
                <a:latin typeface="Carlito"/>
                <a:cs typeface="Carlito"/>
              </a:rPr>
              <a:t> </a:t>
            </a:r>
            <a:r>
              <a:rPr dirty="0" sz="1600" spc="-10">
                <a:latin typeface="Carlito"/>
                <a:cs typeface="Carlito"/>
              </a:rPr>
              <a:t>selections</a:t>
            </a:r>
            <a:endParaRPr sz="1600">
              <a:latin typeface="Carlito"/>
              <a:cs typeface="Carlito"/>
            </a:endParaRPr>
          </a:p>
          <a:p>
            <a:pPr marL="227329" indent="-215265">
              <a:lnSpc>
                <a:spcPct val="100000"/>
              </a:lnSpc>
              <a:buFont typeface="Arial"/>
              <a:buChar char="•"/>
              <a:tabLst>
                <a:tab pos="227329" algn="l"/>
                <a:tab pos="227965" algn="l"/>
              </a:tabLst>
            </a:pPr>
            <a:r>
              <a:rPr dirty="0" sz="1600" spc="-5">
                <a:latin typeface="Carlito"/>
                <a:cs typeface="Carlito"/>
              </a:rPr>
              <a:t>Calculate </a:t>
            </a:r>
            <a:r>
              <a:rPr dirty="0" sz="1600" spc="-10">
                <a:latin typeface="Carlito"/>
                <a:cs typeface="Carlito"/>
              </a:rPr>
              <a:t>Differential</a:t>
            </a:r>
            <a:r>
              <a:rPr dirty="0" sz="1600" spc="-80">
                <a:latin typeface="Carlito"/>
                <a:cs typeface="Carlito"/>
              </a:rPr>
              <a:t> </a:t>
            </a:r>
            <a:r>
              <a:rPr dirty="0" sz="1600" spc="-10">
                <a:latin typeface="Carlito"/>
                <a:cs typeface="Carlito"/>
              </a:rPr>
              <a:t>Expression</a:t>
            </a:r>
            <a:endParaRPr sz="1600">
              <a:latin typeface="Carlito"/>
              <a:cs typeface="Carlito"/>
            </a:endParaRPr>
          </a:p>
          <a:p>
            <a:pPr marL="227329" marR="5080" indent="-215265">
              <a:lnSpc>
                <a:spcPct val="100000"/>
              </a:lnSpc>
              <a:buFont typeface="Arial"/>
              <a:buChar char="•"/>
              <a:tabLst>
                <a:tab pos="227329" algn="l"/>
                <a:tab pos="227965" algn="l"/>
              </a:tabLst>
            </a:pPr>
            <a:r>
              <a:rPr dirty="0" sz="1600" spc="-10">
                <a:latin typeface="Carlito"/>
                <a:cs typeface="Carlito"/>
              </a:rPr>
              <a:t>Export </a:t>
            </a:r>
            <a:r>
              <a:rPr dirty="0" sz="1600" spc="-5">
                <a:latin typeface="Carlito"/>
                <a:cs typeface="Carlito"/>
              </a:rPr>
              <a:t>cells and gene </a:t>
            </a:r>
            <a:r>
              <a:rPr dirty="0" sz="1600" spc="-10">
                <a:latin typeface="Carlito"/>
                <a:cs typeface="Carlito"/>
              </a:rPr>
              <a:t>sets </a:t>
            </a:r>
            <a:r>
              <a:rPr dirty="0" sz="1600" spc="-20">
                <a:latin typeface="Carlito"/>
                <a:cs typeface="Carlito"/>
              </a:rPr>
              <a:t>for  </a:t>
            </a:r>
            <a:r>
              <a:rPr dirty="0" sz="1600" spc="-10">
                <a:latin typeface="Carlito"/>
                <a:cs typeface="Carlito"/>
              </a:rPr>
              <a:t>reanalysis </a:t>
            </a:r>
            <a:r>
              <a:rPr dirty="0" sz="1600" spc="-5">
                <a:latin typeface="Carlito"/>
                <a:cs typeface="Carlito"/>
              </a:rPr>
              <a:t>on </a:t>
            </a:r>
            <a:r>
              <a:rPr dirty="0" sz="1600" spc="-10">
                <a:latin typeface="Carlito"/>
                <a:cs typeface="Carlito"/>
              </a:rPr>
              <a:t>Cellranger (cluster)</a:t>
            </a: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har char="•"/>
            </a:pPr>
            <a:endParaRPr sz="15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-114" b="1">
                <a:solidFill>
                  <a:srgbClr val="FF0000"/>
                </a:solidFill>
                <a:latin typeface="Arial"/>
                <a:cs typeface="Arial"/>
              </a:rPr>
              <a:t>Can’t</a:t>
            </a:r>
            <a:endParaRPr sz="1600">
              <a:latin typeface="Arial"/>
              <a:cs typeface="Arial"/>
            </a:endParaRPr>
          </a:p>
          <a:p>
            <a:pPr marL="227329" indent="-215265">
              <a:lnSpc>
                <a:spcPct val="100000"/>
              </a:lnSpc>
              <a:buFont typeface="Arial"/>
              <a:buChar char="•"/>
              <a:tabLst>
                <a:tab pos="227329" algn="l"/>
                <a:tab pos="227965" algn="l"/>
              </a:tabLst>
            </a:pPr>
            <a:r>
              <a:rPr dirty="0" sz="1600" spc="-10">
                <a:latin typeface="Carlito"/>
                <a:cs typeface="Carlito"/>
              </a:rPr>
              <a:t>Redo </a:t>
            </a:r>
            <a:r>
              <a:rPr dirty="0" sz="1600" spc="-5">
                <a:latin typeface="Carlito"/>
                <a:cs typeface="Carlito"/>
              </a:rPr>
              <a:t>unsupervised clustering</a:t>
            </a:r>
            <a:r>
              <a:rPr dirty="0" sz="1600" spc="-15">
                <a:latin typeface="Carlito"/>
                <a:cs typeface="Carlito"/>
              </a:rPr>
              <a:t> </a:t>
            </a:r>
            <a:r>
              <a:rPr dirty="0" sz="1600" spc="-5">
                <a:latin typeface="Carlito"/>
                <a:cs typeface="Carlito"/>
              </a:rPr>
              <a:t>/</a:t>
            </a:r>
            <a:endParaRPr sz="1600">
              <a:latin typeface="Carlito"/>
              <a:cs typeface="Carlito"/>
            </a:endParaRPr>
          </a:p>
          <a:p>
            <a:pPr marL="227329">
              <a:lnSpc>
                <a:spcPct val="100000"/>
              </a:lnSpc>
            </a:pPr>
            <a:r>
              <a:rPr dirty="0" sz="1600" spc="-5">
                <a:latin typeface="Carlito"/>
                <a:cs typeface="Carlito"/>
              </a:rPr>
              <a:t>tSNE /</a:t>
            </a:r>
            <a:r>
              <a:rPr dirty="0" sz="1600" spc="20">
                <a:latin typeface="Carlito"/>
                <a:cs typeface="Carlito"/>
              </a:rPr>
              <a:t> </a:t>
            </a:r>
            <a:r>
              <a:rPr dirty="0" sz="1600" spc="-10">
                <a:latin typeface="Carlito"/>
                <a:cs typeface="Carlito"/>
              </a:rPr>
              <a:t>UMAP</a:t>
            </a:r>
            <a:endParaRPr sz="1600">
              <a:latin typeface="Carlito"/>
              <a:cs typeface="Carlito"/>
            </a:endParaRPr>
          </a:p>
          <a:p>
            <a:pPr marL="227329" indent="-215265">
              <a:lnSpc>
                <a:spcPct val="100000"/>
              </a:lnSpc>
              <a:buFont typeface="Arial"/>
              <a:buChar char="•"/>
              <a:tabLst>
                <a:tab pos="227329" algn="l"/>
                <a:tab pos="227965" algn="l"/>
              </a:tabLst>
            </a:pPr>
            <a:r>
              <a:rPr dirty="0" sz="1600" spc="-10">
                <a:latin typeface="Carlito"/>
                <a:cs typeface="Carlito"/>
              </a:rPr>
              <a:t>Repeat </a:t>
            </a:r>
            <a:r>
              <a:rPr dirty="0" sz="1600" spc="-5">
                <a:latin typeface="Carlito"/>
                <a:cs typeface="Carlito"/>
              </a:rPr>
              <a:t>PCA / gene </a:t>
            </a:r>
            <a:r>
              <a:rPr dirty="0" sz="1600" spc="-10">
                <a:latin typeface="Carlito"/>
                <a:cs typeface="Carlito"/>
              </a:rPr>
              <a:t>set</a:t>
            </a:r>
            <a:r>
              <a:rPr dirty="0" sz="1600" spc="10">
                <a:latin typeface="Carlito"/>
                <a:cs typeface="Carlito"/>
              </a:rPr>
              <a:t> </a:t>
            </a:r>
            <a:r>
              <a:rPr dirty="0" sz="1600" spc="-10">
                <a:latin typeface="Carlito"/>
                <a:cs typeface="Carlito"/>
              </a:rPr>
              <a:t>selection</a:t>
            </a:r>
            <a:endParaRPr sz="1600">
              <a:latin typeface="Carlito"/>
              <a:cs typeface="Carlito"/>
            </a:endParaRPr>
          </a:p>
          <a:p>
            <a:pPr marL="227329" indent="-215265">
              <a:lnSpc>
                <a:spcPct val="100000"/>
              </a:lnSpc>
              <a:buFont typeface="Arial"/>
              <a:buChar char="•"/>
              <a:tabLst>
                <a:tab pos="227329" algn="l"/>
                <a:tab pos="227965" algn="l"/>
              </a:tabLst>
            </a:pPr>
            <a:r>
              <a:rPr dirty="0" sz="1600" spc="-10">
                <a:latin typeface="Carlito"/>
                <a:cs typeface="Carlito"/>
              </a:rPr>
              <a:t>Pseudotime, </a:t>
            </a:r>
            <a:r>
              <a:rPr dirty="0" sz="1600" spc="-5">
                <a:latin typeface="Carlito"/>
                <a:cs typeface="Carlito"/>
              </a:rPr>
              <a:t>other </a:t>
            </a:r>
            <a:r>
              <a:rPr dirty="0" sz="1600" spc="-10">
                <a:latin typeface="Carlito"/>
                <a:cs typeface="Carlito"/>
              </a:rPr>
              <a:t>fancy</a:t>
            </a:r>
            <a:r>
              <a:rPr dirty="0" sz="1600" spc="5">
                <a:latin typeface="Carlito"/>
                <a:cs typeface="Carlito"/>
              </a:rPr>
              <a:t> </a:t>
            </a:r>
            <a:r>
              <a:rPr dirty="0" sz="1600" spc="-5">
                <a:latin typeface="Carlito"/>
                <a:cs typeface="Carlito"/>
              </a:rPr>
              <a:t>things</a:t>
            </a:r>
            <a:endParaRPr sz="1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0791" y="316991"/>
            <a:ext cx="8662416" cy="16520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38045" y="2227945"/>
            <a:ext cx="1896439" cy="19478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23189" y="4447413"/>
            <a:ext cx="1934845" cy="666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3175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Carlito"/>
                <a:cs typeface="Carlito"/>
              </a:rPr>
              <a:t>Microinjection of cDNA  synthesis </a:t>
            </a:r>
            <a:r>
              <a:rPr dirty="0" sz="1400" spc="-10">
                <a:latin typeface="Carlito"/>
                <a:cs typeface="Carlito"/>
              </a:rPr>
              <a:t>reagents</a:t>
            </a:r>
            <a:r>
              <a:rPr dirty="0" sz="1400" spc="-30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directly  </a:t>
            </a:r>
            <a:r>
              <a:rPr dirty="0" sz="1400" spc="-10">
                <a:latin typeface="Carlito"/>
                <a:cs typeface="Carlito"/>
              </a:rPr>
              <a:t>into </a:t>
            </a:r>
            <a:r>
              <a:rPr dirty="0" sz="1400" spc="-5">
                <a:latin typeface="Carlito"/>
                <a:cs typeface="Carlito"/>
              </a:rPr>
              <a:t>single</a:t>
            </a:r>
            <a:r>
              <a:rPr dirty="0" sz="1400" spc="-10">
                <a:latin typeface="Carlito"/>
                <a:cs typeface="Carlito"/>
              </a:rPr>
              <a:t> neurons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48782" y="1969007"/>
            <a:ext cx="3076798" cy="46893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137362" y="2104644"/>
            <a:ext cx="2930366" cy="21412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670293" y="4339590"/>
            <a:ext cx="1958339" cy="880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323850" marR="315595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Carlito"/>
                <a:cs typeface="Carlito"/>
              </a:rPr>
              <a:t>Southern </a:t>
            </a:r>
            <a:r>
              <a:rPr dirty="0" sz="1400">
                <a:latin typeface="Carlito"/>
                <a:cs typeface="Carlito"/>
              </a:rPr>
              <a:t>Blot  Plasmid</a:t>
            </a:r>
            <a:r>
              <a:rPr dirty="0" sz="1400" spc="-70">
                <a:latin typeface="Carlito"/>
                <a:cs typeface="Carlito"/>
              </a:rPr>
              <a:t> </a:t>
            </a:r>
            <a:r>
              <a:rPr dirty="0" sz="1400" spc="-10">
                <a:latin typeface="Carlito"/>
                <a:cs typeface="Carlito"/>
              </a:rPr>
              <a:t>standards</a:t>
            </a:r>
            <a:endParaRPr sz="14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</a:pPr>
            <a:r>
              <a:rPr dirty="0" sz="1400" spc="-10">
                <a:latin typeface="Carlito"/>
                <a:cs typeface="Carlito"/>
              </a:rPr>
              <a:t>containing </a:t>
            </a:r>
            <a:r>
              <a:rPr dirty="0" sz="1400" spc="-5">
                <a:latin typeface="Carlito"/>
                <a:cs typeface="Carlito"/>
              </a:rPr>
              <a:t>gene </a:t>
            </a:r>
            <a:r>
              <a:rPr dirty="0" sz="1400">
                <a:latin typeface="Carlito"/>
                <a:cs typeface="Carlito"/>
              </a:rPr>
              <a:t>of</a:t>
            </a:r>
            <a:r>
              <a:rPr dirty="0" sz="1400" spc="-20">
                <a:latin typeface="Carlito"/>
                <a:cs typeface="Carlito"/>
              </a:rPr>
              <a:t> </a:t>
            </a:r>
            <a:r>
              <a:rPr dirty="0" sz="1400" spc="-10">
                <a:latin typeface="Carlito"/>
                <a:cs typeface="Carlito"/>
              </a:rPr>
              <a:t>interest</a:t>
            </a:r>
            <a:endParaRPr sz="14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Carlito"/>
                <a:cs typeface="Carlito"/>
              </a:rPr>
              <a:t>Probed </a:t>
            </a:r>
            <a:r>
              <a:rPr dirty="0" sz="1400">
                <a:latin typeface="Carlito"/>
                <a:cs typeface="Carlito"/>
              </a:rPr>
              <a:t>with</a:t>
            </a:r>
            <a:r>
              <a:rPr dirty="0" sz="1400" spc="-20">
                <a:latin typeface="Carlito"/>
                <a:cs typeface="Carlito"/>
              </a:rPr>
              <a:t> </a:t>
            </a:r>
            <a:r>
              <a:rPr dirty="0" sz="1400">
                <a:latin typeface="Carlito"/>
                <a:cs typeface="Carlito"/>
              </a:rPr>
              <a:t>aRNA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21830" y="5656884"/>
            <a:ext cx="105600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>
                <a:solidFill>
                  <a:srgbClr val="D57E45"/>
                </a:solidFill>
                <a:latin typeface="Carlito"/>
                <a:cs typeface="Carlito"/>
              </a:rPr>
              <a:t>1992</a:t>
            </a:r>
            <a:endParaRPr sz="4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6511" y="2045117"/>
            <a:ext cx="7964805" cy="4057015"/>
            <a:chOff x="286511" y="2045117"/>
            <a:chExt cx="7964805" cy="4057015"/>
          </a:xfrm>
        </p:grpSpPr>
        <p:sp>
          <p:nvSpPr>
            <p:cNvPr id="3" name="object 3"/>
            <p:cNvSpPr/>
            <p:nvPr/>
          </p:nvSpPr>
          <p:spPr>
            <a:xfrm>
              <a:off x="5817056" y="2045117"/>
              <a:ext cx="1598744" cy="316697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86511" y="5047488"/>
              <a:ext cx="7964424" cy="10546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24611" y="3104312"/>
              <a:ext cx="5067332" cy="185029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07542" y="390525"/>
            <a:ext cx="6655434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335"/>
              <a:t>The </a:t>
            </a:r>
            <a:r>
              <a:rPr dirty="0" spc="-300"/>
              <a:t>Best </a:t>
            </a:r>
            <a:r>
              <a:rPr dirty="0" spc="-260"/>
              <a:t>Site </a:t>
            </a:r>
            <a:r>
              <a:rPr dirty="0" spc="-355"/>
              <a:t>On </a:t>
            </a:r>
            <a:r>
              <a:rPr dirty="0" spc="-70"/>
              <a:t>the</a:t>
            </a:r>
            <a:r>
              <a:rPr dirty="0" spc="45"/>
              <a:t> </a:t>
            </a:r>
            <a:r>
              <a:rPr dirty="0" spc="-90"/>
              <a:t>Internet.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07542" y="995130"/>
            <a:ext cx="6597015" cy="992505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dirty="0" sz="3200" spc="-190">
                <a:latin typeface="Arial"/>
                <a:cs typeface="Arial"/>
              </a:rPr>
              <a:t>Probably.</a:t>
            </a:r>
            <a:endParaRPr sz="3200">
              <a:latin typeface="Arial"/>
              <a:cs typeface="Arial"/>
            </a:endParaRPr>
          </a:p>
          <a:p>
            <a:pPr marL="264795" indent="-229235">
              <a:lnSpc>
                <a:spcPct val="100000"/>
              </a:lnSpc>
              <a:spcBef>
                <a:spcPts val="190"/>
              </a:spcBef>
              <a:buClr>
                <a:srgbClr val="000000"/>
              </a:buClr>
              <a:buFont typeface="Arial"/>
              <a:buChar char="•"/>
              <a:tabLst>
                <a:tab pos="265430" algn="l"/>
              </a:tabLst>
            </a:pPr>
            <a:r>
              <a:rPr dirty="0" u="heavy" sz="2800" spc="-15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5"/>
              </a:rPr>
              <a:t>https://github.com/Teichlab/scg_lib_structs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58439" y="6176771"/>
            <a:ext cx="6082665" cy="368935"/>
          </a:xfrm>
          <a:prstGeom prst="rect">
            <a:avLst/>
          </a:prstGeom>
          <a:solidFill>
            <a:srgbClr val="003712"/>
          </a:solidFill>
        </p:spPr>
        <p:txBody>
          <a:bodyPr wrap="square" lIns="0" tIns="31750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250"/>
              </a:spcBef>
            </a:pP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“What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I </a:t>
            </a:r>
            <a:r>
              <a:rPr dirty="0" sz="1800" spc="-60">
                <a:solidFill>
                  <a:srgbClr val="FFFFFF"/>
                </a:solidFill>
                <a:latin typeface="Arial"/>
                <a:cs typeface="Arial"/>
              </a:rPr>
              <a:t>cannot </a:t>
            </a:r>
            <a:r>
              <a:rPr dirty="0" sz="1800" spc="-70">
                <a:solidFill>
                  <a:srgbClr val="FFFFFF"/>
                </a:solidFill>
                <a:latin typeface="Arial"/>
                <a:cs typeface="Arial"/>
              </a:rPr>
              <a:t>create,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I </a:t>
            </a:r>
            <a:r>
              <a:rPr dirty="0" sz="1800" spc="-55">
                <a:solidFill>
                  <a:srgbClr val="FFFFFF"/>
                </a:solidFill>
                <a:latin typeface="Arial"/>
                <a:cs typeface="Arial"/>
              </a:rPr>
              <a:t>do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dirty="0" sz="1800" spc="-3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60">
                <a:solidFill>
                  <a:srgbClr val="FFFFFF"/>
                </a:solidFill>
                <a:latin typeface="Arial"/>
                <a:cs typeface="Arial"/>
              </a:rPr>
              <a:t>understand.” </a:t>
            </a:r>
            <a:r>
              <a:rPr dirty="0" sz="1800" spc="-5">
                <a:solidFill>
                  <a:srgbClr val="FFFFFF"/>
                </a:solidFill>
                <a:latin typeface="Carlito"/>
                <a:cs typeface="Carlito"/>
              </a:rPr>
              <a:t>--Feynman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3859" y="2250948"/>
            <a:ext cx="4866640" cy="646430"/>
          </a:xfrm>
          <a:prstGeom prst="rect">
            <a:avLst/>
          </a:prstGeom>
          <a:solidFill>
            <a:srgbClr val="003712"/>
          </a:solidFill>
        </p:spPr>
        <p:txBody>
          <a:bodyPr wrap="square" lIns="0" tIns="34290" rIns="0" bIns="0" rtlCol="0" vert="horz">
            <a:spAutoFit/>
          </a:bodyPr>
          <a:lstStyle/>
          <a:p>
            <a:pPr marL="1553845" marR="334645" indent="-1209040">
              <a:lnSpc>
                <a:spcPct val="100000"/>
              </a:lnSpc>
              <a:spcBef>
                <a:spcPts val="270"/>
              </a:spcBef>
            </a:pP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Detailed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visual </a:t>
            </a:r>
            <a:r>
              <a:rPr dirty="0" sz="1800" spc="-5">
                <a:solidFill>
                  <a:srgbClr val="FFFFFF"/>
                </a:solidFill>
                <a:latin typeface="Carlito"/>
                <a:cs typeface="Carlito"/>
              </a:rPr>
              <a:t>guides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dozens </a:t>
            </a:r>
            <a:r>
              <a:rPr dirty="0" sz="1800" spc="-5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single-cell  </a:t>
            </a:r>
            <a:r>
              <a:rPr dirty="0" sz="1800" spc="-5">
                <a:solidFill>
                  <a:srgbClr val="FFFFFF"/>
                </a:solidFill>
                <a:latin typeface="Carlito"/>
                <a:cs typeface="Carlito"/>
              </a:rPr>
              <a:t>genomics methods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82206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285">
                <a:solidFill>
                  <a:srgbClr val="6FAC46"/>
                </a:solidFill>
              </a:rPr>
              <a:t>Hacking</a:t>
            </a:r>
            <a:r>
              <a:rPr dirty="0" spc="-275">
                <a:solidFill>
                  <a:srgbClr val="6FAC46"/>
                </a:solidFill>
              </a:rPr>
              <a:t> </a:t>
            </a:r>
            <a:r>
              <a:rPr dirty="0" spc="-185">
                <a:solidFill>
                  <a:srgbClr val="6FAC46"/>
                </a:solidFill>
              </a:rPr>
              <a:t>Droplets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08792" y="1996990"/>
            <a:ext cx="5630545" cy="3321685"/>
            <a:chOff x="1308792" y="1996990"/>
            <a:chExt cx="5630545" cy="3321685"/>
          </a:xfrm>
        </p:grpSpPr>
        <p:sp>
          <p:nvSpPr>
            <p:cNvPr id="4" name="object 4"/>
            <p:cNvSpPr/>
            <p:nvPr/>
          </p:nvSpPr>
          <p:spPr>
            <a:xfrm>
              <a:off x="1308792" y="1996990"/>
              <a:ext cx="5630476" cy="332121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31791" y="2464308"/>
              <a:ext cx="1738884" cy="13228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2724" y="3113008"/>
            <a:ext cx="4032447" cy="33093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9798" y="494791"/>
            <a:ext cx="290512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220">
                <a:solidFill>
                  <a:srgbClr val="06AF4F"/>
                </a:solidFill>
              </a:rPr>
              <a:t>Fixed </a:t>
            </a:r>
            <a:r>
              <a:rPr dirty="0" sz="3000" spc="-385">
                <a:solidFill>
                  <a:srgbClr val="06AF4F"/>
                </a:solidFill>
              </a:rPr>
              <a:t>RNA</a:t>
            </a:r>
            <a:r>
              <a:rPr dirty="0" sz="3000" spc="-145">
                <a:solidFill>
                  <a:srgbClr val="06AF4F"/>
                </a:solidFill>
              </a:rPr>
              <a:t> </a:t>
            </a:r>
            <a:r>
              <a:rPr dirty="0" sz="3000" spc="-114">
                <a:solidFill>
                  <a:srgbClr val="06AF4F"/>
                </a:solidFill>
              </a:rPr>
              <a:t>Profiling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603504" y="1079539"/>
            <a:ext cx="7116584" cy="18874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572000" y="3070860"/>
            <a:ext cx="4392295" cy="1201420"/>
          </a:xfrm>
          <a:prstGeom prst="rect">
            <a:avLst/>
          </a:prstGeom>
          <a:solidFill>
            <a:srgbClr val="EBEBEB"/>
          </a:solidFill>
        </p:spPr>
        <p:txBody>
          <a:bodyPr wrap="square" lIns="0" tIns="8763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690"/>
              </a:spcBef>
            </a:pPr>
            <a:r>
              <a:rPr dirty="0" sz="1100" spc="-5" b="1">
                <a:latin typeface="Arial"/>
                <a:cs typeface="Arial"/>
              </a:rPr>
              <a:t>Tiling</a:t>
            </a:r>
            <a:endParaRPr sz="1100">
              <a:latin typeface="Arial"/>
              <a:cs typeface="Arial"/>
            </a:endParaRPr>
          </a:p>
          <a:p>
            <a:pPr marL="549275" marR="335915" indent="-285115">
              <a:lnSpc>
                <a:spcPct val="100000"/>
              </a:lnSpc>
              <a:buSzPct val="81818"/>
              <a:buFont typeface="Arial"/>
              <a:buChar char="●"/>
              <a:tabLst>
                <a:tab pos="548640" algn="l"/>
                <a:tab pos="549275" algn="l"/>
              </a:tabLst>
            </a:pPr>
            <a:r>
              <a:rPr dirty="0" sz="1100" b="1">
                <a:latin typeface="Arial"/>
                <a:cs typeface="Arial"/>
              </a:rPr>
              <a:t>3-fold </a:t>
            </a:r>
            <a:r>
              <a:rPr dirty="0" sz="1100" spc="-5" b="1">
                <a:latin typeface="Arial"/>
                <a:cs typeface="Arial"/>
              </a:rPr>
              <a:t>coverage </a:t>
            </a:r>
            <a:r>
              <a:rPr dirty="0" sz="1100" b="1">
                <a:latin typeface="Arial"/>
                <a:cs typeface="Arial"/>
              </a:rPr>
              <a:t>for most genes </a:t>
            </a:r>
            <a:r>
              <a:rPr dirty="0" sz="1100">
                <a:latin typeface="Arial"/>
                <a:cs typeface="Arial"/>
              </a:rPr>
              <a:t>to </a:t>
            </a:r>
            <a:r>
              <a:rPr dirty="0" sz="1100" spc="-5">
                <a:latin typeface="Arial"/>
                <a:cs typeface="Arial"/>
              </a:rPr>
              <a:t>maximize sensitivity  </a:t>
            </a:r>
            <a:r>
              <a:rPr dirty="0" sz="1100">
                <a:latin typeface="Arial"/>
                <a:cs typeface="Arial"/>
              </a:rPr>
              <a:t>and robustness on fixed</a:t>
            </a:r>
            <a:r>
              <a:rPr dirty="0" sz="1100" spc="-5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samples</a:t>
            </a:r>
            <a:endParaRPr sz="1100">
              <a:latin typeface="Arial"/>
              <a:cs typeface="Arial"/>
            </a:endParaRPr>
          </a:p>
          <a:p>
            <a:pPr marL="549275" indent="-285115">
              <a:lnSpc>
                <a:spcPct val="100000"/>
              </a:lnSpc>
              <a:spcBef>
                <a:spcPts val="5"/>
              </a:spcBef>
              <a:buSzPct val="81818"/>
              <a:buChar char="●"/>
              <a:tabLst>
                <a:tab pos="548640" algn="l"/>
                <a:tab pos="549275" algn="l"/>
              </a:tabLst>
            </a:pPr>
            <a:r>
              <a:rPr dirty="0" sz="1100">
                <a:latin typeface="Arial"/>
                <a:cs typeface="Arial"/>
              </a:rPr>
              <a:t>1-fold coverage </a:t>
            </a:r>
            <a:r>
              <a:rPr dirty="0" sz="1100" spc="5">
                <a:latin typeface="Arial"/>
                <a:cs typeface="Arial"/>
              </a:rPr>
              <a:t>for </a:t>
            </a:r>
            <a:r>
              <a:rPr dirty="0" sz="1100">
                <a:latin typeface="Arial"/>
                <a:cs typeface="Arial"/>
              </a:rPr>
              <a:t>top high-expressing</a:t>
            </a:r>
            <a:r>
              <a:rPr dirty="0" sz="1100" spc="-13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genes</a:t>
            </a:r>
            <a:endParaRPr sz="1100">
              <a:latin typeface="Arial"/>
              <a:cs typeface="Arial"/>
            </a:endParaRPr>
          </a:p>
          <a:p>
            <a:pPr lvl="1" marL="1006475" indent="-311785">
              <a:lnSpc>
                <a:spcPct val="100000"/>
              </a:lnSpc>
              <a:buSzPct val="118181"/>
              <a:buChar char="○"/>
              <a:tabLst>
                <a:tab pos="1006475" algn="l"/>
                <a:tab pos="1007110" algn="l"/>
              </a:tabLst>
            </a:pPr>
            <a:r>
              <a:rPr dirty="0" sz="1100" spc="-5">
                <a:latin typeface="Arial"/>
                <a:cs typeface="Arial"/>
              </a:rPr>
              <a:t>Includes mitochondrial </a:t>
            </a:r>
            <a:r>
              <a:rPr dirty="0" sz="1100">
                <a:latin typeface="Arial"/>
                <a:cs typeface="Arial"/>
              </a:rPr>
              <a:t>protein</a:t>
            </a:r>
            <a:r>
              <a:rPr dirty="0" sz="1100" spc="-3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genes</a:t>
            </a:r>
            <a:endParaRPr sz="1100">
              <a:latin typeface="Arial"/>
              <a:cs typeface="Arial"/>
            </a:endParaRPr>
          </a:p>
          <a:p>
            <a:pPr lvl="1" marL="1006475" indent="-311785">
              <a:lnSpc>
                <a:spcPct val="100000"/>
              </a:lnSpc>
              <a:buSzPct val="118181"/>
              <a:buChar char="○"/>
              <a:tabLst>
                <a:tab pos="1006475" algn="l"/>
                <a:tab pos="1007110" algn="l"/>
              </a:tabLst>
            </a:pPr>
            <a:r>
              <a:rPr dirty="0" sz="1100">
                <a:latin typeface="Arial"/>
                <a:cs typeface="Arial"/>
              </a:rPr>
              <a:t>Dampens reads/cell on highest</a:t>
            </a:r>
            <a:r>
              <a:rPr dirty="0" sz="1100" spc="-7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expressors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72000" y="4325111"/>
            <a:ext cx="4392295" cy="861060"/>
          </a:xfrm>
          <a:prstGeom prst="rect">
            <a:avLst/>
          </a:prstGeom>
          <a:solidFill>
            <a:srgbClr val="CFE1F3"/>
          </a:solidFill>
        </p:spPr>
        <p:txBody>
          <a:bodyPr wrap="square" lIns="0" tIns="8763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690"/>
              </a:spcBef>
            </a:pPr>
            <a:r>
              <a:rPr dirty="0" sz="1100" spc="-5" b="1">
                <a:latin typeface="Arial"/>
                <a:cs typeface="Arial"/>
              </a:rPr>
              <a:t>Excluded</a:t>
            </a:r>
            <a:r>
              <a:rPr dirty="0" sz="1100" spc="-1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Genes</a:t>
            </a:r>
            <a:endParaRPr sz="1100">
              <a:latin typeface="Arial"/>
              <a:cs typeface="Arial"/>
            </a:endParaRPr>
          </a:p>
          <a:p>
            <a:pPr marL="549275" indent="-285115">
              <a:lnSpc>
                <a:spcPct val="100000"/>
              </a:lnSpc>
              <a:buSzPct val="81818"/>
              <a:buChar char="●"/>
              <a:tabLst>
                <a:tab pos="548640" algn="l"/>
                <a:tab pos="549275" algn="l"/>
              </a:tabLst>
            </a:pPr>
            <a:r>
              <a:rPr dirty="0" sz="1100">
                <a:latin typeface="Arial"/>
                <a:cs typeface="Arial"/>
              </a:rPr>
              <a:t>TCR, Ig joining and </a:t>
            </a:r>
            <a:r>
              <a:rPr dirty="0" sz="1100" spc="-5">
                <a:latin typeface="Arial"/>
                <a:cs typeface="Arial"/>
              </a:rPr>
              <a:t>variable</a:t>
            </a:r>
            <a:r>
              <a:rPr dirty="0" sz="1100" spc="-1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regions</a:t>
            </a:r>
            <a:endParaRPr sz="1100">
              <a:latin typeface="Arial"/>
              <a:cs typeface="Arial"/>
            </a:endParaRPr>
          </a:p>
          <a:p>
            <a:pPr marL="549275" indent="-285115">
              <a:lnSpc>
                <a:spcPct val="100000"/>
              </a:lnSpc>
              <a:buSzPct val="81818"/>
              <a:buChar char="●"/>
              <a:tabLst>
                <a:tab pos="548640" algn="l"/>
                <a:tab pos="549275" algn="l"/>
              </a:tabLst>
            </a:pPr>
            <a:r>
              <a:rPr dirty="0" sz="1100">
                <a:latin typeface="Arial"/>
                <a:cs typeface="Arial"/>
              </a:rPr>
              <a:t>Ribosomal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proteins</a:t>
            </a:r>
            <a:endParaRPr sz="1100">
              <a:latin typeface="Arial"/>
              <a:cs typeface="Arial"/>
            </a:endParaRPr>
          </a:p>
          <a:p>
            <a:pPr marL="549275" indent="-285115">
              <a:lnSpc>
                <a:spcPct val="100000"/>
              </a:lnSpc>
              <a:buSzPct val="81818"/>
              <a:buChar char="●"/>
              <a:tabLst>
                <a:tab pos="548640" algn="l"/>
                <a:tab pos="549275" algn="l"/>
              </a:tabLst>
            </a:pPr>
            <a:r>
              <a:rPr dirty="0" sz="1100">
                <a:latin typeface="Arial"/>
                <a:cs typeface="Arial"/>
              </a:rPr>
              <a:t>HLA, KIR, readthrough genes,</a:t>
            </a:r>
            <a:r>
              <a:rPr dirty="0" sz="1100" spc="-10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lncRNA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72000" y="5239511"/>
            <a:ext cx="4392295" cy="1201420"/>
          </a:xfrm>
          <a:prstGeom prst="rect">
            <a:avLst/>
          </a:prstGeom>
          <a:solidFill>
            <a:srgbClr val="D9EAD2"/>
          </a:solidFill>
        </p:spPr>
        <p:txBody>
          <a:bodyPr wrap="square" lIns="0" tIns="8826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695"/>
              </a:spcBef>
            </a:pPr>
            <a:r>
              <a:rPr dirty="0" sz="1100" spc="-5" b="1">
                <a:latin typeface="Arial"/>
                <a:cs typeface="Arial"/>
              </a:rPr>
              <a:t>Design</a:t>
            </a:r>
            <a:r>
              <a:rPr dirty="0" sz="1100" spc="-2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priorities</a:t>
            </a:r>
            <a:endParaRPr sz="1100">
              <a:latin typeface="Arial"/>
              <a:cs typeface="Arial"/>
            </a:endParaRPr>
          </a:p>
          <a:p>
            <a:pPr marL="549275" marR="173990" indent="-285115">
              <a:lnSpc>
                <a:spcPct val="100000"/>
              </a:lnSpc>
              <a:buSzPct val="81818"/>
              <a:buChar char="●"/>
              <a:tabLst>
                <a:tab pos="548640" algn="l"/>
                <a:tab pos="549275" algn="l"/>
              </a:tabLst>
            </a:pPr>
            <a:r>
              <a:rPr dirty="0" sz="1100">
                <a:latin typeface="Arial"/>
                <a:cs typeface="Arial"/>
              </a:rPr>
              <a:t>Probes designed to account </a:t>
            </a:r>
            <a:r>
              <a:rPr dirty="0" sz="1100" spc="5">
                <a:latin typeface="Arial"/>
                <a:cs typeface="Arial"/>
              </a:rPr>
              <a:t>for </a:t>
            </a:r>
            <a:r>
              <a:rPr dirty="0" sz="1100" b="1">
                <a:latin typeface="Arial"/>
                <a:cs typeface="Arial"/>
              </a:rPr>
              <a:t>all annotated isoforms</a:t>
            </a:r>
            <a:r>
              <a:rPr dirty="0" sz="1100" spc="-220" b="1">
                <a:latin typeface="Arial"/>
                <a:cs typeface="Arial"/>
              </a:rPr>
              <a:t> </a:t>
            </a:r>
            <a:r>
              <a:rPr dirty="0" sz="1100" spc="5">
                <a:latin typeface="Arial"/>
                <a:cs typeface="Arial"/>
              </a:rPr>
              <a:t>for  </a:t>
            </a:r>
            <a:r>
              <a:rPr dirty="0" sz="1100">
                <a:latin typeface="Arial"/>
                <a:cs typeface="Arial"/>
              </a:rPr>
              <a:t>a </a:t>
            </a:r>
            <a:r>
              <a:rPr dirty="0" sz="1100" spc="-5">
                <a:latin typeface="Arial"/>
                <a:cs typeface="Arial"/>
              </a:rPr>
              <a:t>given</a:t>
            </a:r>
            <a:r>
              <a:rPr dirty="0" sz="1100" spc="-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gene</a:t>
            </a:r>
            <a:endParaRPr sz="1100">
              <a:latin typeface="Arial"/>
              <a:cs typeface="Arial"/>
            </a:endParaRPr>
          </a:p>
          <a:p>
            <a:pPr marL="549275" indent="-285115">
              <a:lnSpc>
                <a:spcPct val="100000"/>
              </a:lnSpc>
              <a:buSzPct val="81818"/>
              <a:buChar char="●"/>
              <a:tabLst>
                <a:tab pos="548640" algn="l"/>
                <a:tab pos="549275" algn="l"/>
              </a:tabLst>
            </a:pPr>
            <a:r>
              <a:rPr dirty="0" sz="1100">
                <a:latin typeface="Arial"/>
                <a:cs typeface="Arial"/>
              </a:rPr>
              <a:t>Probes </a:t>
            </a:r>
            <a:r>
              <a:rPr dirty="0" sz="1100" spc="-5" b="1">
                <a:latin typeface="Arial"/>
                <a:cs typeface="Arial"/>
              </a:rPr>
              <a:t>avoid </a:t>
            </a:r>
            <a:r>
              <a:rPr dirty="0" sz="1100" b="1">
                <a:latin typeface="Arial"/>
                <a:cs typeface="Arial"/>
              </a:rPr>
              <a:t>common </a:t>
            </a:r>
            <a:r>
              <a:rPr dirty="0" sz="1100" spc="-5" b="1">
                <a:latin typeface="Arial"/>
                <a:cs typeface="Arial"/>
              </a:rPr>
              <a:t>sequence</a:t>
            </a:r>
            <a:r>
              <a:rPr dirty="0" sz="1100" spc="-65" b="1">
                <a:latin typeface="Arial"/>
                <a:cs typeface="Arial"/>
              </a:rPr>
              <a:t> </a:t>
            </a:r>
            <a:r>
              <a:rPr dirty="0" sz="1100" spc="-5" b="1">
                <a:latin typeface="Arial"/>
                <a:cs typeface="Arial"/>
              </a:rPr>
              <a:t>variants</a:t>
            </a:r>
            <a:endParaRPr sz="1100">
              <a:latin typeface="Arial"/>
              <a:cs typeface="Arial"/>
            </a:endParaRPr>
          </a:p>
          <a:p>
            <a:pPr marL="549275" indent="-285115">
              <a:lnSpc>
                <a:spcPct val="100000"/>
              </a:lnSpc>
              <a:buSzPct val="81818"/>
              <a:buChar char="●"/>
              <a:tabLst>
                <a:tab pos="548640" algn="l"/>
                <a:tab pos="549275" algn="l"/>
              </a:tabLst>
            </a:pPr>
            <a:r>
              <a:rPr dirty="0" sz="1100" spc="-5">
                <a:latin typeface="Arial"/>
                <a:cs typeface="Arial"/>
              </a:rPr>
              <a:t>Empirically </a:t>
            </a:r>
            <a:r>
              <a:rPr dirty="0" sz="1100">
                <a:latin typeface="Arial"/>
                <a:cs typeface="Arial"/>
              </a:rPr>
              <a:t>determined </a:t>
            </a:r>
            <a:r>
              <a:rPr dirty="0" sz="1100" spc="5">
                <a:latin typeface="Arial"/>
                <a:cs typeface="Arial"/>
              </a:rPr>
              <a:t>Tm </a:t>
            </a:r>
            <a:r>
              <a:rPr dirty="0" sz="1100">
                <a:latin typeface="Arial"/>
                <a:cs typeface="Arial"/>
              </a:rPr>
              <a:t>and sequence</a:t>
            </a:r>
            <a:r>
              <a:rPr dirty="0" sz="1100" spc="-5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preferences</a:t>
            </a:r>
            <a:endParaRPr sz="1100">
              <a:latin typeface="Arial"/>
              <a:cs typeface="Arial"/>
            </a:endParaRPr>
          </a:p>
          <a:p>
            <a:pPr marL="549275" indent="-285115">
              <a:lnSpc>
                <a:spcPct val="100000"/>
              </a:lnSpc>
              <a:buSzPct val="81818"/>
              <a:buChar char="●"/>
              <a:tabLst>
                <a:tab pos="548640" algn="l"/>
                <a:tab pos="549275" algn="l"/>
              </a:tabLst>
            </a:pPr>
            <a:r>
              <a:rPr dirty="0" sz="1100" spc="-5">
                <a:latin typeface="Arial"/>
                <a:cs typeface="Arial"/>
              </a:rPr>
              <a:t>Most </a:t>
            </a:r>
            <a:r>
              <a:rPr dirty="0" sz="1100">
                <a:latin typeface="Arial"/>
                <a:cs typeface="Arial"/>
              </a:rPr>
              <a:t>probes target</a:t>
            </a:r>
            <a:r>
              <a:rPr dirty="0" sz="1100" spc="-6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exons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900" y="6358128"/>
            <a:ext cx="858012" cy="263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-6350" y="0"/>
            <a:ext cx="9155430" cy="168275"/>
            <a:chOff x="-6350" y="0"/>
            <a:chExt cx="9155430" cy="16827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9142730" cy="155575"/>
            </a:xfrm>
            <a:custGeom>
              <a:avLst/>
              <a:gdLst/>
              <a:ahLst/>
              <a:cxnLst/>
              <a:rect l="l" t="t" r="r" b="b"/>
              <a:pathLst>
                <a:path w="9142730" h="155575">
                  <a:moveTo>
                    <a:pt x="9142476" y="0"/>
                  </a:moveTo>
                  <a:lnTo>
                    <a:pt x="0" y="0"/>
                  </a:lnTo>
                  <a:lnTo>
                    <a:pt x="0" y="155448"/>
                  </a:lnTo>
                  <a:lnTo>
                    <a:pt x="9142476" y="155448"/>
                  </a:lnTo>
                  <a:lnTo>
                    <a:pt x="914247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9142730" cy="155575"/>
            </a:xfrm>
            <a:custGeom>
              <a:avLst/>
              <a:gdLst/>
              <a:ahLst/>
              <a:cxnLst/>
              <a:rect l="l" t="t" r="r" b="b"/>
              <a:pathLst>
                <a:path w="9142730" h="155575">
                  <a:moveTo>
                    <a:pt x="0" y="155448"/>
                  </a:moveTo>
                  <a:lnTo>
                    <a:pt x="9142476" y="155448"/>
                  </a:lnTo>
                  <a:lnTo>
                    <a:pt x="9142476" y="0"/>
                  </a:lnTo>
                  <a:lnTo>
                    <a:pt x="0" y="0"/>
                  </a:lnTo>
                  <a:lnTo>
                    <a:pt x="0" y="155448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237735" y="6442049"/>
            <a:ext cx="404431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>
                <a:latin typeface="Arial"/>
                <a:cs typeface="Arial"/>
              </a:rPr>
              <a:t>© </a:t>
            </a:r>
            <a:r>
              <a:rPr dirty="0" sz="600" spc="-5">
                <a:latin typeface="Arial"/>
                <a:cs typeface="Arial"/>
              </a:rPr>
              <a:t>10X GENOMICS, </a:t>
            </a:r>
            <a:r>
              <a:rPr dirty="0" sz="600">
                <a:latin typeface="Arial"/>
                <a:cs typeface="Arial"/>
              </a:rPr>
              <a:t>INC. </a:t>
            </a:r>
            <a:r>
              <a:rPr dirty="0" sz="600" spc="-5">
                <a:latin typeface="Arial"/>
                <a:cs typeface="Arial"/>
              </a:rPr>
              <a:t>2022 </a:t>
            </a:r>
            <a:r>
              <a:rPr dirty="0" sz="600">
                <a:latin typeface="Arial"/>
                <a:cs typeface="Arial"/>
              </a:rPr>
              <a:t>| FOR </a:t>
            </a:r>
            <a:r>
              <a:rPr dirty="0" sz="600" spc="-5">
                <a:latin typeface="Arial"/>
                <a:cs typeface="Arial"/>
              </a:rPr>
              <a:t>RESEARCH USE ONLY. </a:t>
            </a:r>
            <a:r>
              <a:rPr dirty="0" sz="600">
                <a:latin typeface="Arial"/>
                <a:cs typeface="Arial"/>
              </a:rPr>
              <a:t>NOT FOR </a:t>
            </a:r>
            <a:r>
              <a:rPr dirty="0" sz="600" spc="-5">
                <a:latin typeface="Arial"/>
                <a:cs typeface="Arial"/>
              </a:rPr>
              <a:t>USE </a:t>
            </a:r>
            <a:r>
              <a:rPr dirty="0" sz="600">
                <a:latin typeface="Arial"/>
                <a:cs typeface="Arial"/>
              </a:rPr>
              <a:t>IN </a:t>
            </a:r>
            <a:r>
              <a:rPr dirty="0" sz="600" spc="-5">
                <a:latin typeface="Arial"/>
                <a:cs typeface="Arial"/>
              </a:rPr>
              <a:t>DIAGNOSTIC</a:t>
            </a:r>
            <a:r>
              <a:rPr dirty="0" sz="600" spc="10">
                <a:latin typeface="Arial"/>
                <a:cs typeface="Arial"/>
              </a:rPr>
              <a:t> </a:t>
            </a:r>
            <a:r>
              <a:rPr dirty="0" sz="600" spc="-5">
                <a:latin typeface="Arial"/>
                <a:cs typeface="Arial"/>
              </a:rPr>
              <a:t>PROCEDURES.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30200" y="1133932"/>
            <a:ext cx="3702685" cy="37020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250" spc="-125"/>
              <a:t>How </a:t>
            </a:r>
            <a:r>
              <a:rPr dirty="0" sz="2250" spc="55"/>
              <a:t>it </a:t>
            </a:r>
            <a:r>
              <a:rPr dirty="0" sz="2250" spc="-140"/>
              <a:t>Works </a:t>
            </a:r>
            <a:r>
              <a:rPr dirty="0" sz="2250" spc="-130"/>
              <a:t>– </a:t>
            </a:r>
            <a:r>
              <a:rPr dirty="0" sz="2250" spc="-105"/>
              <a:t>Inside </a:t>
            </a:r>
            <a:r>
              <a:rPr dirty="0" sz="2250" spc="-35"/>
              <a:t>the</a:t>
            </a:r>
            <a:r>
              <a:rPr dirty="0" sz="2250" spc="-350"/>
              <a:t> </a:t>
            </a:r>
            <a:r>
              <a:rPr dirty="0" sz="2250" spc="-245"/>
              <a:t>GEMs</a:t>
            </a:r>
            <a:endParaRPr sz="2250"/>
          </a:p>
        </p:txBody>
      </p:sp>
      <p:sp>
        <p:nvSpPr>
          <p:cNvPr id="8" name="object 8"/>
          <p:cNvSpPr txBox="1"/>
          <p:nvPr/>
        </p:nvSpPr>
        <p:spPr>
          <a:xfrm>
            <a:off x="330200" y="1601470"/>
            <a:ext cx="222504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5">
                <a:solidFill>
                  <a:srgbClr val="44536A"/>
                </a:solidFill>
                <a:latin typeface="Carlito"/>
                <a:cs typeface="Carlito"/>
              </a:rPr>
              <a:t>Direct capture </a:t>
            </a:r>
            <a:r>
              <a:rPr dirty="0" sz="1350">
                <a:solidFill>
                  <a:srgbClr val="44536A"/>
                </a:solidFill>
                <a:latin typeface="Carlito"/>
                <a:cs typeface="Carlito"/>
              </a:rPr>
              <a:t>of </a:t>
            </a:r>
            <a:r>
              <a:rPr dirty="0" sz="1350" spc="-10">
                <a:solidFill>
                  <a:srgbClr val="44536A"/>
                </a:solidFill>
                <a:latin typeface="Carlito"/>
                <a:cs typeface="Carlito"/>
              </a:rPr>
              <a:t>ligated</a:t>
            </a:r>
            <a:r>
              <a:rPr dirty="0" sz="1350" spc="-60">
                <a:solidFill>
                  <a:srgbClr val="44536A"/>
                </a:solidFill>
                <a:latin typeface="Carlito"/>
                <a:cs typeface="Carlito"/>
              </a:rPr>
              <a:t> </a:t>
            </a:r>
            <a:r>
              <a:rPr dirty="0" sz="1350" spc="-10">
                <a:solidFill>
                  <a:srgbClr val="44536A"/>
                </a:solidFill>
                <a:latin typeface="Carlito"/>
                <a:cs typeface="Carlito"/>
              </a:rPr>
              <a:t>probes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04326" y="5685535"/>
            <a:ext cx="11112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5">
                <a:latin typeface="Arial"/>
                <a:cs typeface="Arial"/>
              </a:rPr>
              <a:t>43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60552" y="2070296"/>
            <a:ext cx="4220967" cy="34650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829817" y="2033777"/>
            <a:ext cx="4971415" cy="3571240"/>
          </a:xfrm>
          <a:prstGeom prst="rect">
            <a:avLst/>
          </a:prstGeom>
          <a:ln w="19050">
            <a:solidFill>
              <a:srgbClr val="D9D9D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800">
              <a:latin typeface="Times New Roman"/>
              <a:cs typeface="Times New Roman"/>
            </a:endParaRPr>
          </a:p>
          <a:p>
            <a:pPr algn="ctr" marR="423545">
              <a:lnSpc>
                <a:spcPct val="100000"/>
              </a:lnSpc>
            </a:pPr>
            <a:r>
              <a:rPr dirty="0" sz="600" spc="-5">
                <a:solidFill>
                  <a:srgbClr val="FFFFFF"/>
                </a:solidFill>
                <a:latin typeface="Arial"/>
                <a:cs typeface="Arial"/>
              </a:rPr>
              <a:t>43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88811" y="3624198"/>
            <a:ext cx="2684145" cy="6438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350">
                <a:solidFill>
                  <a:srgbClr val="384867"/>
                </a:solidFill>
                <a:latin typeface="Arial"/>
                <a:cs typeface="Arial"/>
              </a:rPr>
              <a:t>Followed by in-bulk amplification</a:t>
            </a:r>
            <a:r>
              <a:rPr dirty="0" sz="1350" spc="-130">
                <a:solidFill>
                  <a:srgbClr val="384867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384867"/>
                </a:solidFill>
                <a:latin typeface="Arial"/>
                <a:cs typeface="Arial"/>
              </a:rPr>
              <a:t>of  products, and library construction  and</a:t>
            </a:r>
            <a:r>
              <a:rPr dirty="0" sz="1350" spc="-20">
                <a:solidFill>
                  <a:srgbClr val="384867"/>
                </a:solidFill>
                <a:latin typeface="Arial"/>
                <a:cs typeface="Arial"/>
              </a:rPr>
              <a:t> </a:t>
            </a:r>
            <a:r>
              <a:rPr dirty="0" sz="1350" spc="5">
                <a:solidFill>
                  <a:srgbClr val="384867"/>
                </a:solidFill>
                <a:latin typeface="Arial"/>
                <a:cs typeface="Arial"/>
              </a:rPr>
              <a:t>QC…</a:t>
            </a:r>
            <a:endParaRPr sz="1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6403" y="1912175"/>
            <a:ext cx="3661410" cy="3466465"/>
            <a:chOff x="176403" y="1912175"/>
            <a:chExt cx="3661410" cy="3466465"/>
          </a:xfrm>
        </p:grpSpPr>
        <p:sp>
          <p:nvSpPr>
            <p:cNvPr id="3" name="object 3"/>
            <p:cNvSpPr/>
            <p:nvPr/>
          </p:nvSpPr>
          <p:spPr>
            <a:xfrm>
              <a:off x="287457" y="2016992"/>
              <a:ext cx="3458338" cy="33520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81165" y="1916938"/>
              <a:ext cx="3651885" cy="3456940"/>
            </a:xfrm>
            <a:custGeom>
              <a:avLst/>
              <a:gdLst/>
              <a:ahLst/>
              <a:cxnLst/>
              <a:rect l="l" t="t" r="r" b="b"/>
              <a:pathLst>
                <a:path w="3651885" h="3456940">
                  <a:moveTo>
                    <a:pt x="0" y="3456813"/>
                  </a:moveTo>
                  <a:lnTo>
                    <a:pt x="3651885" y="3456813"/>
                  </a:lnTo>
                  <a:lnTo>
                    <a:pt x="3651885" y="0"/>
                  </a:lnTo>
                  <a:lnTo>
                    <a:pt x="0" y="0"/>
                  </a:lnTo>
                  <a:lnTo>
                    <a:pt x="0" y="3456813"/>
                  </a:lnTo>
                  <a:close/>
                </a:path>
              </a:pathLst>
            </a:custGeom>
            <a:ln w="9524">
              <a:solidFill>
                <a:srgbClr val="D7D7D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9798" y="1215009"/>
            <a:ext cx="7499984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320">
                <a:solidFill>
                  <a:srgbClr val="06AF4F"/>
                </a:solidFill>
              </a:rPr>
              <a:t>snPATHO-seq </a:t>
            </a:r>
            <a:r>
              <a:rPr dirty="0" sz="3000" spc="-175"/>
              <a:t>– </a:t>
            </a:r>
            <a:r>
              <a:rPr dirty="0" sz="3000" spc="-90"/>
              <a:t>isolation </a:t>
            </a:r>
            <a:r>
              <a:rPr dirty="0" sz="3000" spc="-25"/>
              <a:t>of </a:t>
            </a:r>
            <a:r>
              <a:rPr dirty="0" sz="3000" spc="-110"/>
              <a:t>nuclei </a:t>
            </a:r>
            <a:r>
              <a:rPr dirty="0" sz="3000" spc="-50"/>
              <a:t>from </a:t>
            </a:r>
            <a:r>
              <a:rPr dirty="0" sz="3000" spc="-480"/>
              <a:t>FFPE</a:t>
            </a:r>
            <a:r>
              <a:rPr dirty="0" sz="3000" spc="-285"/>
              <a:t> </a:t>
            </a:r>
            <a:r>
              <a:rPr dirty="0" sz="3000" spc="-160"/>
              <a:t>cells</a:t>
            </a:r>
            <a:endParaRPr sz="3000"/>
          </a:p>
        </p:txBody>
      </p:sp>
      <p:sp>
        <p:nvSpPr>
          <p:cNvPr id="6" name="object 6"/>
          <p:cNvSpPr/>
          <p:nvPr/>
        </p:nvSpPr>
        <p:spPr>
          <a:xfrm>
            <a:off x="5612891" y="1799844"/>
            <a:ext cx="1260347" cy="11780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733797" y="4273004"/>
            <a:ext cx="167640" cy="3206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490"/>
              </a:lnSpc>
            </a:pPr>
            <a:r>
              <a:rPr dirty="0" sz="2250">
                <a:solidFill>
                  <a:srgbClr val="092146"/>
                </a:solidFill>
                <a:latin typeface="Arial"/>
                <a:cs typeface="Arial"/>
              </a:rPr>
              <a:t>+</a:t>
            </a:r>
            <a:endParaRPr sz="225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099369" y="3439477"/>
            <a:ext cx="2089785" cy="1474470"/>
            <a:chOff x="4099369" y="3439477"/>
            <a:chExt cx="2089785" cy="1474470"/>
          </a:xfrm>
        </p:grpSpPr>
        <p:sp>
          <p:nvSpPr>
            <p:cNvPr id="9" name="object 9"/>
            <p:cNvSpPr/>
            <p:nvPr/>
          </p:nvSpPr>
          <p:spPr>
            <a:xfrm>
              <a:off x="4292772" y="3461528"/>
              <a:ext cx="1628366" cy="13720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104132" y="3444240"/>
              <a:ext cx="2080260" cy="1464945"/>
            </a:xfrm>
            <a:custGeom>
              <a:avLst/>
              <a:gdLst/>
              <a:ahLst/>
              <a:cxnLst/>
              <a:rect l="l" t="t" r="r" b="b"/>
              <a:pathLst>
                <a:path w="2080260" h="1464945">
                  <a:moveTo>
                    <a:pt x="0" y="244094"/>
                  </a:moveTo>
                  <a:lnTo>
                    <a:pt x="4961" y="194918"/>
                  </a:lnTo>
                  <a:lnTo>
                    <a:pt x="19190" y="149107"/>
                  </a:lnTo>
                  <a:lnTo>
                    <a:pt x="41703" y="107646"/>
                  </a:lnTo>
                  <a:lnTo>
                    <a:pt x="71516" y="71516"/>
                  </a:lnTo>
                  <a:lnTo>
                    <a:pt x="107646" y="41703"/>
                  </a:lnTo>
                  <a:lnTo>
                    <a:pt x="149107" y="19190"/>
                  </a:lnTo>
                  <a:lnTo>
                    <a:pt x="194918" y="4961"/>
                  </a:lnTo>
                  <a:lnTo>
                    <a:pt x="244093" y="0"/>
                  </a:lnTo>
                  <a:lnTo>
                    <a:pt x="1836165" y="0"/>
                  </a:lnTo>
                  <a:lnTo>
                    <a:pt x="1885341" y="4961"/>
                  </a:lnTo>
                  <a:lnTo>
                    <a:pt x="1931152" y="19190"/>
                  </a:lnTo>
                  <a:lnTo>
                    <a:pt x="1972613" y="41703"/>
                  </a:lnTo>
                  <a:lnTo>
                    <a:pt x="2008743" y="71516"/>
                  </a:lnTo>
                  <a:lnTo>
                    <a:pt x="2038556" y="107646"/>
                  </a:lnTo>
                  <a:lnTo>
                    <a:pt x="2061069" y="149107"/>
                  </a:lnTo>
                  <a:lnTo>
                    <a:pt x="2075298" y="194918"/>
                  </a:lnTo>
                  <a:lnTo>
                    <a:pt x="2080259" y="244094"/>
                  </a:lnTo>
                  <a:lnTo>
                    <a:pt x="2080259" y="1220470"/>
                  </a:lnTo>
                  <a:lnTo>
                    <a:pt x="2075298" y="1269645"/>
                  </a:lnTo>
                  <a:lnTo>
                    <a:pt x="2061069" y="1315456"/>
                  </a:lnTo>
                  <a:lnTo>
                    <a:pt x="2038556" y="1356917"/>
                  </a:lnTo>
                  <a:lnTo>
                    <a:pt x="2008743" y="1393047"/>
                  </a:lnTo>
                  <a:lnTo>
                    <a:pt x="1972613" y="1422860"/>
                  </a:lnTo>
                  <a:lnTo>
                    <a:pt x="1931152" y="1445373"/>
                  </a:lnTo>
                  <a:lnTo>
                    <a:pt x="1885341" y="1459602"/>
                  </a:lnTo>
                  <a:lnTo>
                    <a:pt x="1836165" y="1464564"/>
                  </a:lnTo>
                  <a:lnTo>
                    <a:pt x="244093" y="1464564"/>
                  </a:lnTo>
                  <a:lnTo>
                    <a:pt x="194918" y="1459602"/>
                  </a:lnTo>
                  <a:lnTo>
                    <a:pt x="149107" y="1445373"/>
                  </a:lnTo>
                  <a:lnTo>
                    <a:pt x="107646" y="1422860"/>
                  </a:lnTo>
                  <a:lnTo>
                    <a:pt x="71516" y="1393047"/>
                  </a:lnTo>
                  <a:lnTo>
                    <a:pt x="41703" y="1356917"/>
                  </a:lnTo>
                  <a:lnTo>
                    <a:pt x="19190" y="1315456"/>
                  </a:lnTo>
                  <a:lnTo>
                    <a:pt x="4961" y="1269645"/>
                  </a:lnTo>
                  <a:lnTo>
                    <a:pt x="0" y="1220470"/>
                  </a:lnTo>
                  <a:lnTo>
                    <a:pt x="0" y="244094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3941826" y="3172155"/>
            <a:ext cx="2294890" cy="2330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b="1">
                <a:solidFill>
                  <a:srgbClr val="44536A"/>
                </a:solidFill>
                <a:latin typeface="Arial"/>
                <a:cs typeface="Arial"/>
              </a:rPr>
              <a:t>Chromium </a:t>
            </a:r>
            <a:r>
              <a:rPr dirty="0" sz="1350" spc="-5" b="1">
                <a:solidFill>
                  <a:srgbClr val="44536A"/>
                </a:solidFill>
                <a:latin typeface="Arial"/>
                <a:cs typeface="Arial"/>
              </a:rPr>
              <a:t>Single </a:t>
            </a:r>
            <a:r>
              <a:rPr dirty="0" sz="1350" b="1">
                <a:solidFill>
                  <a:srgbClr val="44536A"/>
                </a:solidFill>
                <a:latin typeface="Arial"/>
                <a:cs typeface="Arial"/>
              </a:rPr>
              <a:t>Cell</a:t>
            </a:r>
            <a:r>
              <a:rPr dirty="0" sz="1350" spc="-70" b="1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dirty="0" sz="1350" b="1">
                <a:solidFill>
                  <a:srgbClr val="44536A"/>
                </a:solidFill>
                <a:latin typeface="Arial"/>
                <a:cs typeface="Arial"/>
              </a:rPr>
              <a:t>FFPE</a:t>
            </a:r>
            <a:endParaRPr sz="13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14490" y="3140455"/>
            <a:ext cx="168148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5" b="1">
                <a:solidFill>
                  <a:srgbClr val="44536A"/>
                </a:solidFill>
                <a:latin typeface="Arial"/>
                <a:cs typeface="Arial"/>
              </a:rPr>
              <a:t>Visium </a:t>
            </a:r>
            <a:r>
              <a:rPr dirty="0" sz="1350" b="1">
                <a:solidFill>
                  <a:srgbClr val="44536A"/>
                </a:solidFill>
                <a:latin typeface="Arial"/>
                <a:cs typeface="Arial"/>
              </a:rPr>
              <a:t>Spatial</a:t>
            </a:r>
            <a:r>
              <a:rPr dirty="0" sz="1350" spc="-105" b="1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dirty="0" sz="1350" b="1">
                <a:solidFill>
                  <a:srgbClr val="44536A"/>
                </a:solidFill>
                <a:latin typeface="Arial"/>
                <a:cs typeface="Arial"/>
              </a:rPr>
              <a:t>FFPE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391465" y="3439477"/>
            <a:ext cx="2324735" cy="1474470"/>
            <a:chOff x="6391465" y="3439477"/>
            <a:chExt cx="2324735" cy="1474470"/>
          </a:xfrm>
        </p:grpSpPr>
        <p:sp>
          <p:nvSpPr>
            <p:cNvPr id="14" name="object 14"/>
            <p:cNvSpPr/>
            <p:nvPr/>
          </p:nvSpPr>
          <p:spPr>
            <a:xfrm>
              <a:off x="6396228" y="3444240"/>
              <a:ext cx="2315210" cy="1464945"/>
            </a:xfrm>
            <a:custGeom>
              <a:avLst/>
              <a:gdLst/>
              <a:ahLst/>
              <a:cxnLst/>
              <a:rect l="l" t="t" r="r" b="b"/>
              <a:pathLst>
                <a:path w="2315209" h="1464945">
                  <a:moveTo>
                    <a:pt x="0" y="244094"/>
                  </a:moveTo>
                  <a:lnTo>
                    <a:pt x="4961" y="194918"/>
                  </a:lnTo>
                  <a:lnTo>
                    <a:pt x="19190" y="149107"/>
                  </a:lnTo>
                  <a:lnTo>
                    <a:pt x="41703" y="107646"/>
                  </a:lnTo>
                  <a:lnTo>
                    <a:pt x="71516" y="71516"/>
                  </a:lnTo>
                  <a:lnTo>
                    <a:pt x="107646" y="41703"/>
                  </a:lnTo>
                  <a:lnTo>
                    <a:pt x="149107" y="19190"/>
                  </a:lnTo>
                  <a:lnTo>
                    <a:pt x="194918" y="4961"/>
                  </a:lnTo>
                  <a:lnTo>
                    <a:pt x="244094" y="0"/>
                  </a:lnTo>
                  <a:lnTo>
                    <a:pt x="2070862" y="0"/>
                  </a:lnTo>
                  <a:lnTo>
                    <a:pt x="2120037" y="4961"/>
                  </a:lnTo>
                  <a:lnTo>
                    <a:pt x="2165848" y="19190"/>
                  </a:lnTo>
                  <a:lnTo>
                    <a:pt x="2207309" y="41703"/>
                  </a:lnTo>
                  <a:lnTo>
                    <a:pt x="2243439" y="71516"/>
                  </a:lnTo>
                  <a:lnTo>
                    <a:pt x="2273252" y="107646"/>
                  </a:lnTo>
                  <a:lnTo>
                    <a:pt x="2295765" y="149107"/>
                  </a:lnTo>
                  <a:lnTo>
                    <a:pt x="2309994" y="194918"/>
                  </a:lnTo>
                  <a:lnTo>
                    <a:pt x="2314955" y="244094"/>
                  </a:lnTo>
                  <a:lnTo>
                    <a:pt x="2314955" y="1220470"/>
                  </a:lnTo>
                  <a:lnTo>
                    <a:pt x="2309994" y="1269645"/>
                  </a:lnTo>
                  <a:lnTo>
                    <a:pt x="2295765" y="1315456"/>
                  </a:lnTo>
                  <a:lnTo>
                    <a:pt x="2273252" y="1356917"/>
                  </a:lnTo>
                  <a:lnTo>
                    <a:pt x="2243439" y="1393047"/>
                  </a:lnTo>
                  <a:lnTo>
                    <a:pt x="2207309" y="1422860"/>
                  </a:lnTo>
                  <a:lnTo>
                    <a:pt x="2165848" y="1445373"/>
                  </a:lnTo>
                  <a:lnTo>
                    <a:pt x="2120037" y="1459602"/>
                  </a:lnTo>
                  <a:lnTo>
                    <a:pt x="2070862" y="1464564"/>
                  </a:lnTo>
                  <a:lnTo>
                    <a:pt x="244094" y="1464564"/>
                  </a:lnTo>
                  <a:lnTo>
                    <a:pt x="194918" y="1459602"/>
                  </a:lnTo>
                  <a:lnTo>
                    <a:pt x="149107" y="1445373"/>
                  </a:lnTo>
                  <a:lnTo>
                    <a:pt x="107646" y="1422860"/>
                  </a:lnTo>
                  <a:lnTo>
                    <a:pt x="71516" y="1393047"/>
                  </a:lnTo>
                  <a:lnTo>
                    <a:pt x="41703" y="1356917"/>
                  </a:lnTo>
                  <a:lnTo>
                    <a:pt x="19190" y="1315456"/>
                  </a:lnTo>
                  <a:lnTo>
                    <a:pt x="4961" y="1269645"/>
                  </a:lnTo>
                  <a:lnTo>
                    <a:pt x="0" y="1220470"/>
                  </a:lnTo>
                  <a:lnTo>
                    <a:pt x="0" y="244094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684008" y="4346448"/>
              <a:ext cx="121920" cy="12039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684008" y="4027932"/>
              <a:ext cx="121920" cy="12039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7865491" y="3898772"/>
            <a:ext cx="667385" cy="66230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 marR="5080">
              <a:lnSpc>
                <a:spcPct val="99100"/>
              </a:lnSpc>
              <a:spcBef>
                <a:spcPts val="114"/>
              </a:spcBef>
            </a:pPr>
            <a:r>
              <a:rPr dirty="0" sz="1050">
                <a:latin typeface="Arial"/>
                <a:cs typeface="Arial"/>
              </a:rPr>
              <a:t>Liver  </a:t>
            </a:r>
            <a:r>
              <a:rPr dirty="0" sz="1050" spc="10">
                <a:latin typeface="Arial"/>
                <a:cs typeface="Arial"/>
              </a:rPr>
              <a:t>m</a:t>
            </a:r>
            <a:r>
              <a:rPr dirty="0" sz="1050">
                <a:latin typeface="Arial"/>
                <a:cs typeface="Arial"/>
              </a:rPr>
              <a:t>e</a:t>
            </a:r>
            <a:r>
              <a:rPr dirty="0" sz="1050" spc="-5">
                <a:latin typeface="Arial"/>
                <a:cs typeface="Arial"/>
              </a:rPr>
              <a:t>t</a:t>
            </a:r>
            <a:r>
              <a:rPr dirty="0" sz="1050">
                <a:latin typeface="Arial"/>
                <a:cs typeface="Arial"/>
              </a:rPr>
              <a:t>as</a:t>
            </a:r>
            <a:r>
              <a:rPr dirty="0" sz="1050" spc="-5">
                <a:latin typeface="Arial"/>
                <a:cs typeface="Arial"/>
              </a:rPr>
              <a:t>t</a:t>
            </a:r>
            <a:r>
              <a:rPr dirty="0" sz="1050">
                <a:latin typeface="Arial"/>
                <a:cs typeface="Arial"/>
              </a:rPr>
              <a:t>as</a:t>
            </a:r>
            <a:r>
              <a:rPr dirty="0" sz="1050" spc="5">
                <a:latin typeface="Arial"/>
                <a:cs typeface="Arial"/>
              </a:rPr>
              <a:t>i</a:t>
            </a:r>
            <a:r>
              <a:rPr dirty="0" sz="1050">
                <a:latin typeface="Arial"/>
                <a:cs typeface="Arial"/>
              </a:rPr>
              <a:t>s  </a:t>
            </a:r>
            <a:r>
              <a:rPr dirty="0" sz="1050">
                <a:latin typeface="Arial"/>
                <a:cs typeface="Arial"/>
              </a:rPr>
              <a:t>Normal  </a:t>
            </a:r>
            <a:r>
              <a:rPr dirty="0" sz="1050" spc="-5">
                <a:latin typeface="Arial"/>
                <a:cs typeface="Arial"/>
              </a:rPr>
              <a:t>liver</a:t>
            </a:r>
            <a:endParaRPr sz="10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515100" y="3645408"/>
            <a:ext cx="1104900" cy="11170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6353047" y="5400547"/>
            <a:ext cx="24218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 i="1">
                <a:latin typeface="Arial"/>
                <a:cs typeface="Arial"/>
              </a:rPr>
              <a:t>doi:</a:t>
            </a:r>
            <a:r>
              <a:rPr dirty="0" sz="900" spc="5" b="1" i="1">
                <a:latin typeface="Arial"/>
                <a:cs typeface="Arial"/>
              </a:rPr>
              <a:t> </a:t>
            </a:r>
            <a:r>
              <a:rPr dirty="0" sz="900" spc="-5" i="1">
                <a:latin typeface="Arial"/>
                <a:cs typeface="Arial"/>
              </a:rPr>
              <a:t>https://doi.org/10.1101/2022.08.23.505054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200" y="1133932"/>
            <a:ext cx="6550659" cy="37020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250" spc="-380"/>
              <a:t>FRP </a:t>
            </a:r>
            <a:r>
              <a:rPr dirty="0" sz="2250" spc="-114"/>
              <a:t>and Visium show </a:t>
            </a:r>
            <a:r>
              <a:rPr dirty="0" sz="2250" spc="-90"/>
              <a:t>strong </a:t>
            </a:r>
            <a:r>
              <a:rPr dirty="0" sz="2250" spc="-60"/>
              <a:t>correlation </a:t>
            </a:r>
            <a:r>
              <a:rPr dirty="0" sz="2250" spc="-80"/>
              <a:t>on </a:t>
            </a:r>
            <a:r>
              <a:rPr dirty="0" sz="2250" spc="-365"/>
              <a:t>FFPE</a:t>
            </a:r>
            <a:r>
              <a:rPr dirty="0" sz="2250" spc="-295"/>
              <a:t> </a:t>
            </a:r>
            <a:r>
              <a:rPr dirty="0" sz="2250" spc="-145"/>
              <a:t>samples</a:t>
            </a:r>
            <a:endParaRPr sz="2250"/>
          </a:p>
        </p:txBody>
      </p:sp>
      <p:grpSp>
        <p:nvGrpSpPr>
          <p:cNvPr id="3" name="object 3"/>
          <p:cNvGrpSpPr/>
          <p:nvPr/>
        </p:nvGrpSpPr>
        <p:grpSpPr>
          <a:xfrm>
            <a:off x="705395" y="2149816"/>
            <a:ext cx="2221865" cy="1178560"/>
            <a:chOff x="705395" y="2149816"/>
            <a:chExt cx="2221865" cy="1178560"/>
          </a:xfrm>
        </p:grpSpPr>
        <p:sp>
          <p:nvSpPr>
            <p:cNvPr id="4" name="object 4"/>
            <p:cNvSpPr/>
            <p:nvPr/>
          </p:nvSpPr>
          <p:spPr>
            <a:xfrm>
              <a:off x="705395" y="2149816"/>
              <a:ext cx="1117943" cy="117807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074925" y="2750819"/>
              <a:ext cx="852169" cy="114300"/>
            </a:xfrm>
            <a:custGeom>
              <a:avLst/>
              <a:gdLst/>
              <a:ahLst/>
              <a:cxnLst/>
              <a:rect l="l" t="t" r="r" b="b"/>
              <a:pathLst>
                <a:path w="852169" h="114300">
                  <a:moveTo>
                    <a:pt x="737743" y="0"/>
                  </a:moveTo>
                  <a:lnTo>
                    <a:pt x="737743" y="114300"/>
                  </a:lnTo>
                  <a:lnTo>
                    <a:pt x="813943" y="76200"/>
                  </a:lnTo>
                  <a:lnTo>
                    <a:pt x="756793" y="76200"/>
                  </a:lnTo>
                  <a:lnTo>
                    <a:pt x="756793" y="38100"/>
                  </a:lnTo>
                  <a:lnTo>
                    <a:pt x="813943" y="38100"/>
                  </a:lnTo>
                  <a:lnTo>
                    <a:pt x="737743" y="0"/>
                  </a:lnTo>
                  <a:close/>
                </a:path>
                <a:path w="852169" h="114300">
                  <a:moveTo>
                    <a:pt x="737743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737743" y="76200"/>
                  </a:lnTo>
                  <a:lnTo>
                    <a:pt x="737743" y="38100"/>
                  </a:lnTo>
                  <a:close/>
                </a:path>
                <a:path w="852169" h="114300">
                  <a:moveTo>
                    <a:pt x="813943" y="38100"/>
                  </a:moveTo>
                  <a:lnTo>
                    <a:pt x="756793" y="38100"/>
                  </a:lnTo>
                  <a:lnTo>
                    <a:pt x="756793" y="76200"/>
                  </a:lnTo>
                  <a:lnTo>
                    <a:pt x="813943" y="76200"/>
                  </a:lnTo>
                  <a:lnTo>
                    <a:pt x="852043" y="57150"/>
                  </a:lnTo>
                  <a:lnTo>
                    <a:pt x="813943" y="3810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935607" y="2520188"/>
            <a:ext cx="11684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44536A"/>
                </a:solidFill>
                <a:latin typeface="Arial"/>
                <a:cs typeface="Arial"/>
              </a:rPr>
              <a:t>Deparaffinization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53890" y="2750820"/>
            <a:ext cx="852169" cy="114300"/>
          </a:xfrm>
          <a:custGeom>
            <a:avLst/>
            <a:gdLst/>
            <a:ahLst/>
            <a:cxnLst/>
            <a:rect l="l" t="t" r="r" b="b"/>
            <a:pathLst>
              <a:path w="852170" h="114300">
                <a:moveTo>
                  <a:pt x="737743" y="0"/>
                </a:moveTo>
                <a:lnTo>
                  <a:pt x="737743" y="114300"/>
                </a:lnTo>
                <a:lnTo>
                  <a:pt x="813943" y="76200"/>
                </a:lnTo>
                <a:lnTo>
                  <a:pt x="756793" y="76200"/>
                </a:lnTo>
                <a:lnTo>
                  <a:pt x="756793" y="38100"/>
                </a:lnTo>
                <a:lnTo>
                  <a:pt x="813943" y="38100"/>
                </a:lnTo>
                <a:lnTo>
                  <a:pt x="737743" y="0"/>
                </a:lnTo>
                <a:close/>
              </a:path>
              <a:path w="852170" h="114300">
                <a:moveTo>
                  <a:pt x="737743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737743" y="76200"/>
                </a:lnTo>
                <a:lnTo>
                  <a:pt x="737743" y="38100"/>
                </a:lnTo>
                <a:close/>
              </a:path>
              <a:path w="852170" h="114300">
                <a:moveTo>
                  <a:pt x="813943" y="38100"/>
                </a:moveTo>
                <a:lnTo>
                  <a:pt x="756793" y="38100"/>
                </a:lnTo>
                <a:lnTo>
                  <a:pt x="756793" y="76200"/>
                </a:lnTo>
                <a:lnTo>
                  <a:pt x="813943" y="76200"/>
                </a:lnTo>
                <a:lnTo>
                  <a:pt x="852043" y="57150"/>
                </a:lnTo>
                <a:lnTo>
                  <a:pt x="813943" y="3810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220336" y="2508250"/>
            <a:ext cx="13804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44536A"/>
                </a:solidFill>
                <a:latin typeface="Arial"/>
                <a:cs typeface="Arial"/>
              </a:rPr>
              <a:t>Enzymatic</a:t>
            </a:r>
            <a:r>
              <a:rPr dirty="0" sz="1200" spc="-3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44536A"/>
                </a:solidFill>
                <a:latin typeface="Arial"/>
                <a:cs typeface="Arial"/>
              </a:rPr>
              <a:t>digestion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01206" y="2747772"/>
            <a:ext cx="852169" cy="114300"/>
          </a:xfrm>
          <a:custGeom>
            <a:avLst/>
            <a:gdLst/>
            <a:ahLst/>
            <a:cxnLst/>
            <a:rect l="l" t="t" r="r" b="b"/>
            <a:pathLst>
              <a:path w="852170" h="114300">
                <a:moveTo>
                  <a:pt x="737743" y="0"/>
                </a:moveTo>
                <a:lnTo>
                  <a:pt x="737743" y="114300"/>
                </a:lnTo>
                <a:lnTo>
                  <a:pt x="813943" y="76200"/>
                </a:lnTo>
                <a:lnTo>
                  <a:pt x="756793" y="76200"/>
                </a:lnTo>
                <a:lnTo>
                  <a:pt x="756793" y="38100"/>
                </a:lnTo>
                <a:lnTo>
                  <a:pt x="813943" y="38100"/>
                </a:lnTo>
                <a:lnTo>
                  <a:pt x="737743" y="0"/>
                </a:lnTo>
                <a:close/>
              </a:path>
              <a:path w="852170" h="114300">
                <a:moveTo>
                  <a:pt x="737743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737743" y="76200"/>
                </a:lnTo>
                <a:lnTo>
                  <a:pt x="737743" y="38100"/>
                </a:lnTo>
                <a:close/>
              </a:path>
              <a:path w="852170" h="114300">
                <a:moveTo>
                  <a:pt x="813943" y="38100"/>
                </a:moveTo>
                <a:lnTo>
                  <a:pt x="756793" y="38100"/>
                </a:lnTo>
                <a:lnTo>
                  <a:pt x="756793" y="76200"/>
                </a:lnTo>
                <a:lnTo>
                  <a:pt x="813943" y="76200"/>
                </a:lnTo>
                <a:lnTo>
                  <a:pt x="852043" y="57150"/>
                </a:lnTo>
                <a:lnTo>
                  <a:pt x="813943" y="3810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469760" y="2506217"/>
            <a:ext cx="11493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44536A"/>
                </a:solidFill>
                <a:latin typeface="Arial"/>
                <a:cs typeface="Arial"/>
              </a:rPr>
              <a:t>Nuclei</a:t>
            </a:r>
            <a:r>
              <a:rPr dirty="0" sz="1200" spc="-55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44536A"/>
                </a:solidFill>
                <a:latin typeface="Arial"/>
                <a:cs typeface="Arial"/>
              </a:rPr>
              <a:t>extraction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17576" y="1830323"/>
            <a:ext cx="8403590" cy="1632585"/>
            <a:chOff x="417576" y="1830323"/>
            <a:chExt cx="8403590" cy="1632585"/>
          </a:xfrm>
        </p:grpSpPr>
        <p:sp>
          <p:nvSpPr>
            <p:cNvPr id="12" name="object 12"/>
            <p:cNvSpPr/>
            <p:nvPr/>
          </p:nvSpPr>
          <p:spPr>
            <a:xfrm>
              <a:off x="3370841" y="2452877"/>
              <a:ext cx="116205" cy="211454"/>
            </a:xfrm>
            <a:custGeom>
              <a:avLst/>
              <a:gdLst/>
              <a:ahLst/>
              <a:cxnLst/>
              <a:rect l="l" t="t" r="r" b="b"/>
              <a:pathLst>
                <a:path w="116204" h="211455">
                  <a:moveTo>
                    <a:pt x="61968" y="0"/>
                  </a:moveTo>
                  <a:lnTo>
                    <a:pt x="18194" y="30325"/>
                  </a:lnTo>
                  <a:lnTo>
                    <a:pt x="0" y="91822"/>
                  </a:lnTo>
                  <a:lnTo>
                    <a:pt x="1452" y="132349"/>
                  </a:lnTo>
                  <a:lnTo>
                    <a:pt x="11763" y="168995"/>
                  </a:lnTo>
                  <a:lnTo>
                    <a:pt x="30218" y="197104"/>
                  </a:lnTo>
                  <a:lnTo>
                    <a:pt x="53665" y="210879"/>
                  </a:lnTo>
                  <a:lnTo>
                    <a:pt x="77589" y="208438"/>
                  </a:lnTo>
                  <a:lnTo>
                    <a:pt x="99226" y="190996"/>
                  </a:lnTo>
                  <a:lnTo>
                    <a:pt x="115816" y="159766"/>
                  </a:lnTo>
                  <a:lnTo>
                    <a:pt x="61968" y="0"/>
                  </a:lnTo>
                  <a:close/>
                </a:path>
              </a:pathLst>
            </a:custGeom>
            <a:solidFill>
              <a:srgbClr val="DD7D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370841" y="2452877"/>
              <a:ext cx="116205" cy="211454"/>
            </a:xfrm>
            <a:custGeom>
              <a:avLst/>
              <a:gdLst/>
              <a:ahLst/>
              <a:cxnLst/>
              <a:rect l="l" t="t" r="r" b="b"/>
              <a:pathLst>
                <a:path w="116204" h="211455">
                  <a:moveTo>
                    <a:pt x="115816" y="159766"/>
                  </a:moveTo>
                  <a:lnTo>
                    <a:pt x="99226" y="190996"/>
                  </a:lnTo>
                  <a:lnTo>
                    <a:pt x="77589" y="208438"/>
                  </a:lnTo>
                  <a:lnTo>
                    <a:pt x="53665" y="210879"/>
                  </a:lnTo>
                  <a:lnTo>
                    <a:pt x="30218" y="197104"/>
                  </a:lnTo>
                  <a:lnTo>
                    <a:pt x="11763" y="168995"/>
                  </a:lnTo>
                  <a:lnTo>
                    <a:pt x="1452" y="132349"/>
                  </a:lnTo>
                  <a:lnTo>
                    <a:pt x="0" y="91822"/>
                  </a:lnTo>
                  <a:lnTo>
                    <a:pt x="8120" y="52070"/>
                  </a:lnTo>
                  <a:lnTo>
                    <a:pt x="18194" y="30325"/>
                  </a:lnTo>
                  <a:lnTo>
                    <a:pt x="30995" y="13938"/>
                  </a:lnTo>
                  <a:lnTo>
                    <a:pt x="45821" y="3599"/>
                  </a:lnTo>
                  <a:lnTo>
                    <a:pt x="61968" y="0"/>
                  </a:lnTo>
                  <a:lnTo>
                    <a:pt x="115816" y="159766"/>
                  </a:lnTo>
                  <a:close/>
                </a:path>
              </a:pathLst>
            </a:custGeom>
            <a:ln w="19050">
              <a:solidFill>
                <a:srgbClr val="DD7D6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371849" y="2693669"/>
              <a:ext cx="125095" cy="212090"/>
            </a:xfrm>
            <a:custGeom>
              <a:avLst/>
              <a:gdLst/>
              <a:ahLst/>
              <a:cxnLst/>
              <a:rect l="l" t="t" r="r" b="b"/>
              <a:pathLst>
                <a:path w="125095" h="212089">
                  <a:moveTo>
                    <a:pt x="62484" y="0"/>
                  </a:moveTo>
                  <a:lnTo>
                    <a:pt x="38147" y="8316"/>
                  </a:lnTo>
                  <a:lnTo>
                    <a:pt x="18287" y="31003"/>
                  </a:lnTo>
                  <a:lnTo>
                    <a:pt x="4905" y="64668"/>
                  </a:lnTo>
                  <a:lnTo>
                    <a:pt x="0" y="105917"/>
                  </a:lnTo>
                  <a:lnTo>
                    <a:pt x="4905" y="147167"/>
                  </a:lnTo>
                  <a:lnTo>
                    <a:pt x="18287" y="180832"/>
                  </a:lnTo>
                  <a:lnTo>
                    <a:pt x="38147" y="203519"/>
                  </a:lnTo>
                  <a:lnTo>
                    <a:pt x="62484" y="211835"/>
                  </a:lnTo>
                  <a:lnTo>
                    <a:pt x="86820" y="203519"/>
                  </a:lnTo>
                  <a:lnTo>
                    <a:pt x="106679" y="180832"/>
                  </a:lnTo>
                  <a:lnTo>
                    <a:pt x="120062" y="147167"/>
                  </a:lnTo>
                  <a:lnTo>
                    <a:pt x="124967" y="105917"/>
                  </a:lnTo>
                  <a:lnTo>
                    <a:pt x="62484" y="105917"/>
                  </a:lnTo>
                  <a:lnTo>
                    <a:pt x="62484" y="0"/>
                  </a:lnTo>
                  <a:close/>
                </a:path>
              </a:pathLst>
            </a:custGeom>
            <a:solidFill>
              <a:srgbClr val="DD7D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371849" y="2693669"/>
              <a:ext cx="125095" cy="212090"/>
            </a:xfrm>
            <a:custGeom>
              <a:avLst/>
              <a:gdLst/>
              <a:ahLst/>
              <a:cxnLst/>
              <a:rect l="l" t="t" r="r" b="b"/>
              <a:pathLst>
                <a:path w="125095" h="212089">
                  <a:moveTo>
                    <a:pt x="124967" y="105917"/>
                  </a:moveTo>
                  <a:lnTo>
                    <a:pt x="120062" y="147167"/>
                  </a:lnTo>
                  <a:lnTo>
                    <a:pt x="106679" y="180832"/>
                  </a:lnTo>
                  <a:lnTo>
                    <a:pt x="86820" y="203519"/>
                  </a:lnTo>
                  <a:lnTo>
                    <a:pt x="62484" y="211835"/>
                  </a:lnTo>
                  <a:lnTo>
                    <a:pt x="38147" y="203519"/>
                  </a:lnTo>
                  <a:lnTo>
                    <a:pt x="18287" y="180832"/>
                  </a:lnTo>
                  <a:lnTo>
                    <a:pt x="4905" y="147167"/>
                  </a:lnTo>
                  <a:lnTo>
                    <a:pt x="0" y="105917"/>
                  </a:lnTo>
                  <a:lnTo>
                    <a:pt x="4905" y="64668"/>
                  </a:lnTo>
                  <a:lnTo>
                    <a:pt x="18287" y="31003"/>
                  </a:lnTo>
                  <a:lnTo>
                    <a:pt x="38147" y="8316"/>
                  </a:lnTo>
                  <a:lnTo>
                    <a:pt x="62484" y="0"/>
                  </a:lnTo>
                  <a:lnTo>
                    <a:pt x="62484" y="105917"/>
                  </a:lnTo>
                  <a:lnTo>
                    <a:pt x="124967" y="105917"/>
                  </a:lnTo>
                  <a:close/>
                </a:path>
              </a:pathLst>
            </a:custGeom>
            <a:ln w="19050">
              <a:solidFill>
                <a:srgbClr val="DD7D6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699129" y="2647648"/>
              <a:ext cx="141003" cy="21462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500219" y="2483818"/>
              <a:ext cx="200660" cy="131445"/>
            </a:xfrm>
            <a:custGeom>
              <a:avLst/>
              <a:gdLst/>
              <a:ahLst/>
              <a:cxnLst/>
              <a:rect l="l" t="t" r="r" b="b"/>
              <a:pathLst>
                <a:path w="200660" h="131444">
                  <a:moveTo>
                    <a:pt x="53240" y="0"/>
                  </a:moveTo>
                  <a:lnTo>
                    <a:pt x="23201" y="4530"/>
                  </a:lnTo>
                  <a:lnTo>
                    <a:pt x="4091" y="20240"/>
                  </a:lnTo>
                  <a:lnTo>
                    <a:pt x="0" y="44719"/>
                  </a:lnTo>
                  <a:lnTo>
                    <a:pt x="11076" y="73009"/>
                  </a:lnTo>
                  <a:lnTo>
                    <a:pt x="35202" y="101679"/>
                  </a:lnTo>
                  <a:lnTo>
                    <a:pt x="70258" y="127301"/>
                  </a:lnTo>
                  <a:lnTo>
                    <a:pt x="99976" y="75612"/>
                  </a:lnTo>
                  <a:lnTo>
                    <a:pt x="195988" y="130984"/>
                  </a:lnTo>
                  <a:lnTo>
                    <a:pt x="188956" y="78327"/>
                  </a:lnTo>
                  <a:lnTo>
                    <a:pt x="129821" y="24050"/>
                  </a:lnTo>
                  <a:lnTo>
                    <a:pt x="90138" y="6542"/>
                  </a:lnTo>
                  <a:lnTo>
                    <a:pt x="53240" y="0"/>
                  </a:lnTo>
                  <a:close/>
                </a:path>
              </a:pathLst>
            </a:custGeom>
            <a:solidFill>
              <a:srgbClr val="DD7D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500219" y="2483818"/>
              <a:ext cx="200660" cy="131445"/>
            </a:xfrm>
            <a:custGeom>
              <a:avLst/>
              <a:gdLst/>
              <a:ahLst/>
              <a:cxnLst/>
              <a:rect l="l" t="t" r="r" b="b"/>
              <a:pathLst>
                <a:path w="200660" h="131444">
                  <a:moveTo>
                    <a:pt x="70258" y="127301"/>
                  </a:moveTo>
                  <a:lnTo>
                    <a:pt x="35202" y="101679"/>
                  </a:lnTo>
                  <a:lnTo>
                    <a:pt x="11076" y="73009"/>
                  </a:lnTo>
                  <a:lnTo>
                    <a:pt x="0" y="44719"/>
                  </a:lnTo>
                  <a:lnTo>
                    <a:pt x="4091" y="20240"/>
                  </a:lnTo>
                  <a:lnTo>
                    <a:pt x="23201" y="4530"/>
                  </a:lnTo>
                  <a:lnTo>
                    <a:pt x="53240" y="0"/>
                  </a:lnTo>
                  <a:lnTo>
                    <a:pt x="90138" y="6542"/>
                  </a:lnTo>
                  <a:lnTo>
                    <a:pt x="129821" y="24050"/>
                  </a:lnTo>
                  <a:lnTo>
                    <a:pt x="164824" y="49670"/>
                  </a:lnTo>
                  <a:lnTo>
                    <a:pt x="188956" y="78327"/>
                  </a:lnTo>
                  <a:lnTo>
                    <a:pt x="200062" y="106578"/>
                  </a:lnTo>
                  <a:lnTo>
                    <a:pt x="195988" y="130984"/>
                  </a:lnTo>
                  <a:lnTo>
                    <a:pt x="99976" y="75612"/>
                  </a:lnTo>
                  <a:lnTo>
                    <a:pt x="70258" y="127301"/>
                  </a:lnTo>
                  <a:close/>
                </a:path>
              </a:pathLst>
            </a:custGeom>
            <a:ln w="19050">
              <a:solidFill>
                <a:srgbClr val="DD7D6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743324" y="2492120"/>
              <a:ext cx="145541" cy="13639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504183" y="2668982"/>
              <a:ext cx="144780" cy="119380"/>
            </a:xfrm>
            <a:custGeom>
              <a:avLst/>
              <a:gdLst/>
              <a:ahLst/>
              <a:cxnLst/>
              <a:rect l="l" t="t" r="r" b="b"/>
              <a:pathLst>
                <a:path w="144779" h="119380">
                  <a:moveTo>
                    <a:pt x="83478" y="0"/>
                  </a:moveTo>
                  <a:lnTo>
                    <a:pt x="60007" y="2732"/>
                  </a:lnTo>
                  <a:lnTo>
                    <a:pt x="39774" y="13775"/>
                  </a:lnTo>
                  <a:lnTo>
                    <a:pt x="25400" y="32307"/>
                  </a:lnTo>
                  <a:lnTo>
                    <a:pt x="0" y="85266"/>
                  </a:lnTo>
                  <a:lnTo>
                    <a:pt x="56641" y="112444"/>
                  </a:lnTo>
                  <a:lnTo>
                    <a:pt x="80676" y="118899"/>
                  </a:lnTo>
                  <a:lnTo>
                    <a:pt x="104139" y="116175"/>
                  </a:lnTo>
                  <a:lnTo>
                    <a:pt x="124364" y="105140"/>
                  </a:lnTo>
                  <a:lnTo>
                    <a:pt x="138683" y="86663"/>
                  </a:lnTo>
                  <a:lnTo>
                    <a:pt x="144162" y="63853"/>
                  </a:lnTo>
                  <a:lnTo>
                    <a:pt x="140128" y="41149"/>
                  </a:lnTo>
                  <a:lnTo>
                    <a:pt x="127593" y="21137"/>
                  </a:lnTo>
                  <a:lnTo>
                    <a:pt x="107568" y="6399"/>
                  </a:lnTo>
                  <a:lnTo>
                    <a:pt x="83478" y="0"/>
                  </a:lnTo>
                  <a:close/>
                </a:path>
              </a:pathLst>
            </a:custGeom>
            <a:solidFill>
              <a:srgbClr val="DD7D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504183" y="2668982"/>
              <a:ext cx="144780" cy="119380"/>
            </a:xfrm>
            <a:custGeom>
              <a:avLst/>
              <a:gdLst/>
              <a:ahLst/>
              <a:cxnLst/>
              <a:rect l="l" t="t" r="r" b="b"/>
              <a:pathLst>
                <a:path w="144779" h="119380">
                  <a:moveTo>
                    <a:pt x="138683" y="86663"/>
                  </a:moveTo>
                  <a:lnTo>
                    <a:pt x="124364" y="105140"/>
                  </a:lnTo>
                  <a:lnTo>
                    <a:pt x="104139" y="116175"/>
                  </a:lnTo>
                  <a:lnTo>
                    <a:pt x="80676" y="118899"/>
                  </a:lnTo>
                  <a:lnTo>
                    <a:pt x="56641" y="112444"/>
                  </a:lnTo>
                  <a:lnTo>
                    <a:pt x="42469" y="105679"/>
                  </a:lnTo>
                  <a:lnTo>
                    <a:pt x="28321" y="98903"/>
                  </a:lnTo>
                  <a:lnTo>
                    <a:pt x="14172" y="92102"/>
                  </a:lnTo>
                  <a:lnTo>
                    <a:pt x="0" y="85266"/>
                  </a:lnTo>
                  <a:lnTo>
                    <a:pt x="6379" y="72026"/>
                  </a:lnTo>
                  <a:lnTo>
                    <a:pt x="12747" y="58787"/>
                  </a:lnTo>
                  <a:lnTo>
                    <a:pt x="19091" y="45547"/>
                  </a:lnTo>
                  <a:lnTo>
                    <a:pt x="25400" y="32307"/>
                  </a:lnTo>
                  <a:lnTo>
                    <a:pt x="39774" y="13775"/>
                  </a:lnTo>
                  <a:lnTo>
                    <a:pt x="60007" y="2732"/>
                  </a:lnTo>
                  <a:lnTo>
                    <a:pt x="83478" y="0"/>
                  </a:lnTo>
                  <a:lnTo>
                    <a:pt x="107568" y="6399"/>
                  </a:lnTo>
                  <a:lnTo>
                    <a:pt x="127593" y="21137"/>
                  </a:lnTo>
                  <a:lnTo>
                    <a:pt x="140128" y="41149"/>
                  </a:lnTo>
                  <a:lnTo>
                    <a:pt x="144162" y="63853"/>
                  </a:lnTo>
                  <a:lnTo>
                    <a:pt x="138683" y="86663"/>
                  </a:lnTo>
                  <a:close/>
                </a:path>
              </a:pathLst>
            </a:custGeom>
            <a:ln w="19050">
              <a:solidFill>
                <a:srgbClr val="DD7D6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795259" y="2248178"/>
              <a:ext cx="455675" cy="96861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885687" y="3092195"/>
              <a:ext cx="220979" cy="19507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885687" y="2615183"/>
              <a:ext cx="220979" cy="588645"/>
            </a:xfrm>
            <a:custGeom>
              <a:avLst/>
              <a:gdLst/>
              <a:ahLst/>
              <a:cxnLst/>
              <a:rect l="l" t="t" r="r" b="b"/>
              <a:pathLst>
                <a:path w="220979" h="588644">
                  <a:moveTo>
                    <a:pt x="0" y="588263"/>
                  </a:moveTo>
                  <a:lnTo>
                    <a:pt x="220979" y="588263"/>
                  </a:lnTo>
                  <a:lnTo>
                    <a:pt x="220979" y="0"/>
                  </a:lnTo>
                  <a:lnTo>
                    <a:pt x="0" y="0"/>
                  </a:lnTo>
                  <a:lnTo>
                    <a:pt x="0" y="588263"/>
                  </a:lnTo>
                  <a:close/>
                </a:path>
              </a:pathLst>
            </a:custGeom>
            <a:solidFill>
              <a:srgbClr val="CFE1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916167" y="2720339"/>
              <a:ext cx="160020" cy="469900"/>
            </a:xfrm>
            <a:custGeom>
              <a:avLst/>
              <a:gdLst/>
              <a:ahLst/>
              <a:cxnLst/>
              <a:rect l="l" t="t" r="r" b="b"/>
              <a:pathLst>
                <a:path w="160020" h="469900">
                  <a:moveTo>
                    <a:pt x="160020" y="0"/>
                  </a:moveTo>
                  <a:lnTo>
                    <a:pt x="0" y="0"/>
                  </a:lnTo>
                  <a:lnTo>
                    <a:pt x="0" y="469391"/>
                  </a:lnTo>
                  <a:lnTo>
                    <a:pt x="160020" y="469391"/>
                  </a:lnTo>
                  <a:lnTo>
                    <a:pt x="160020" y="0"/>
                  </a:lnTo>
                  <a:close/>
                </a:path>
              </a:pathLst>
            </a:custGeom>
            <a:solidFill>
              <a:srgbClr val="FF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916167" y="3169919"/>
              <a:ext cx="160020" cy="6857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871972" y="2318003"/>
              <a:ext cx="248920" cy="297180"/>
            </a:xfrm>
            <a:custGeom>
              <a:avLst/>
              <a:gdLst/>
              <a:ahLst/>
              <a:cxnLst/>
              <a:rect l="l" t="t" r="r" b="b"/>
              <a:pathLst>
                <a:path w="248920" h="297180">
                  <a:moveTo>
                    <a:pt x="248412" y="0"/>
                  </a:moveTo>
                  <a:lnTo>
                    <a:pt x="0" y="0"/>
                  </a:lnTo>
                  <a:lnTo>
                    <a:pt x="0" y="297179"/>
                  </a:lnTo>
                  <a:lnTo>
                    <a:pt x="248412" y="297179"/>
                  </a:lnTo>
                  <a:lnTo>
                    <a:pt x="248412" y="0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871972" y="2318003"/>
              <a:ext cx="248920" cy="297180"/>
            </a:xfrm>
            <a:custGeom>
              <a:avLst/>
              <a:gdLst/>
              <a:ahLst/>
              <a:cxnLst/>
              <a:rect l="l" t="t" r="r" b="b"/>
              <a:pathLst>
                <a:path w="248920" h="297180">
                  <a:moveTo>
                    <a:pt x="0" y="297179"/>
                  </a:moveTo>
                  <a:lnTo>
                    <a:pt x="248412" y="297179"/>
                  </a:lnTo>
                  <a:lnTo>
                    <a:pt x="248412" y="0"/>
                  </a:lnTo>
                  <a:lnTo>
                    <a:pt x="0" y="0"/>
                  </a:lnTo>
                  <a:lnTo>
                    <a:pt x="0" y="297179"/>
                  </a:lnTo>
                  <a:close/>
                </a:path>
              </a:pathLst>
            </a:custGeom>
            <a:ln w="9525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911526" y="2868358"/>
              <a:ext cx="169423" cy="32461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36626" y="2026157"/>
              <a:ext cx="8365490" cy="1417320"/>
            </a:xfrm>
            <a:custGeom>
              <a:avLst/>
              <a:gdLst/>
              <a:ahLst/>
              <a:cxnLst/>
              <a:rect l="l" t="t" r="r" b="b"/>
              <a:pathLst>
                <a:path w="8365490" h="1417320">
                  <a:moveTo>
                    <a:pt x="0" y="236219"/>
                  </a:moveTo>
                  <a:lnTo>
                    <a:pt x="4799" y="188622"/>
                  </a:lnTo>
                  <a:lnTo>
                    <a:pt x="18564" y="144285"/>
                  </a:lnTo>
                  <a:lnTo>
                    <a:pt x="40344" y="104161"/>
                  </a:lnTo>
                  <a:lnTo>
                    <a:pt x="69191" y="69199"/>
                  </a:lnTo>
                  <a:lnTo>
                    <a:pt x="104153" y="40351"/>
                  </a:lnTo>
                  <a:lnTo>
                    <a:pt x="144280" y="18567"/>
                  </a:lnTo>
                  <a:lnTo>
                    <a:pt x="188623" y="4800"/>
                  </a:lnTo>
                  <a:lnTo>
                    <a:pt x="236232" y="0"/>
                  </a:lnTo>
                  <a:lnTo>
                    <a:pt x="8129016" y="0"/>
                  </a:lnTo>
                  <a:lnTo>
                    <a:pt x="8176613" y="4800"/>
                  </a:lnTo>
                  <a:lnTo>
                    <a:pt x="8220950" y="18567"/>
                  </a:lnTo>
                  <a:lnTo>
                    <a:pt x="8261074" y="40351"/>
                  </a:lnTo>
                  <a:lnTo>
                    <a:pt x="8296036" y="69199"/>
                  </a:lnTo>
                  <a:lnTo>
                    <a:pt x="8324884" y="104161"/>
                  </a:lnTo>
                  <a:lnTo>
                    <a:pt x="8346668" y="144285"/>
                  </a:lnTo>
                  <a:lnTo>
                    <a:pt x="8360435" y="188622"/>
                  </a:lnTo>
                  <a:lnTo>
                    <a:pt x="8365235" y="236219"/>
                  </a:lnTo>
                  <a:lnTo>
                    <a:pt x="8365235" y="1181100"/>
                  </a:lnTo>
                  <a:lnTo>
                    <a:pt x="8360435" y="1228697"/>
                  </a:lnTo>
                  <a:lnTo>
                    <a:pt x="8346668" y="1273034"/>
                  </a:lnTo>
                  <a:lnTo>
                    <a:pt x="8324884" y="1313158"/>
                  </a:lnTo>
                  <a:lnTo>
                    <a:pt x="8296036" y="1348120"/>
                  </a:lnTo>
                  <a:lnTo>
                    <a:pt x="8261074" y="1376968"/>
                  </a:lnTo>
                  <a:lnTo>
                    <a:pt x="8220950" y="1398752"/>
                  </a:lnTo>
                  <a:lnTo>
                    <a:pt x="8176613" y="1412519"/>
                  </a:lnTo>
                  <a:lnTo>
                    <a:pt x="8129016" y="1417319"/>
                  </a:lnTo>
                  <a:lnTo>
                    <a:pt x="236232" y="1417319"/>
                  </a:lnTo>
                  <a:lnTo>
                    <a:pt x="188623" y="1412519"/>
                  </a:lnTo>
                  <a:lnTo>
                    <a:pt x="144280" y="1398752"/>
                  </a:lnTo>
                  <a:lnTo>
                    <a:pt x="104153" y="1376968"/>
                  </a:lnTo>
                  <a:lnTo>
                    <a:pt x="69191" y="1348120"/>
                  </a:lnTo>
                  <a:lnTo>
                    <a:pt x="40344" y="1313158"/>
                  </a:lnTo>
                  <a:lnTo>
                    <a:pt x="18564" y="1273034"/>
                  </a:lnTo>
                  <a:lnTo>
                    <a:pt x="4799" y="1228697"/>
                  </a:lnTo>
                  <a:lnTo>
                    <a:pt x="0" y="1181100"/>
                  </a:lnTo>
                  <a:lnTo>
                    <a:pt x="0" y="236219"/>
                  </a:lnTo>
                  <a:close/>
                </a:path>
              </a:pathLst>
            </a:custGeom>
            <a:ln w="381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218687" y="1830323"/>
              <a:ext cx="3045460" cy="472440"/>
            </a:xfrm>
            <a:custGeom>
              <a:avLst/>
              <a:gdLst/>
              <a:ahLst/>
              <a:cxnLst/>
              <a:rect l="l" t="t" r="r" b="b"/>
              <a:pathLst>
                <a:path w="3045460" h="472439">
                  <a:moveTo>
                    <a:pt x="2966212" y="0"/>
                  </a:moveTo>
                  <a:lnTo>
                    <a:pt x="78739" y="0"/>
                  </a:lnTo>
                  <a:lnTo>
                    <a:pt x="48113" y="6195"/>
                  </a:lnTo>
                  <a:lnTo>
                    <a:pt x="23082" y="23082"/>
                  </a:lnTo>
                  <a:lnTo>
                    <a:pt x="6195" y="48113"/>
                  </a:lnTo>
                  <a:lnTo>
                    <a:pt x="0" y="78739"/>
                  </a:lnTo>
                  <a:lnTo>
                    <a:pt x="0" y="393700"/>
                  </a:lnTo>
                  <a:lnTo>
                    <a:pt x="6195" y="424326"/>
                  </a:lnTo>
                  <a:lnTo>
                    <a:pt x="23082" y="449357"/>
                  </a:lnTo>
                  <a:lnTo>
                    <a:pt x="48113" y="466244"/>
                  </a:lnTo>
                  <a:lnTo>
                    <a:pt x="78739" y="472439"/>
                  </a:lnTo>
                  <a:lnTo>
                    <a:pt x="2966212" y="472439"/>
                  </a:lnTo>
                  <a:lnTo>
                    <a:pt x="2996838" y="466244"/>
                  </a:lnTo>
                  <a:lnTo>
                    <a:pt x="3021869" y="449357"/>
                  </a:lnTo>
                  <a:lnTo>
                    <a:pt x="3038756" y="424326"/>
                  </a:lnTo>
                  <a:lnTo>
                    <a:pt x="3044952" y="393700"/>
                  </a:lnTo>
                  <a:lnTo>
                    <a:pt x="3044952" y="78739"/>
                  </a:lnTo>
                  <a:lnTo>
                    <a:pt x="3038756" y="48113"/>
                  </a:lnTo>
                  <a:lnTo>
                    <a:pt x="3021869" y="23082"/>
                  </a:lnTo>
                  <a:lnTo>
                    <a:pt x="2996838" y="6195"/>
                  </a:lnTo>
                  <a:lnTo>
                    <a:pt x="2966212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3292221" y="1912366"/>
            <a:ext cx="289306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20" b="1">
                <a:solidFill>
                  <a:srgbClr val="44536A"/>
                </a:solidFill>
                <a:latin typeface="Arial"/>
                <a:cs typeface="Arial"/>
              </a:rPr>
              <a:t>snPATHO-seq </a:t>
            </a:r>
            <a:r>
              <a:rPr dirty="0" sz="1350" b="1">
                <a:solidFill>
                  <a:srgbClr val="44536A"/>
                </a:solidFill>
                <a:latin typeface="Arial"/>
                <a:cs typeface="Arial"/>
              </a:rPr>
              <a:t>– </a:t>
            </a:r>
            <a:r>
              <a:rPr dirty="0" sz="1350" spc="-5" b="1">
                <a:solidFill>
                  <a:srgbClr val="44536A"/>
                </a:solidFill>
                <a:latin typeface="Arial"/>
                <a:cs typeface="Arial"/>
              </a:rPr>
              <a:t>Workflow</a:t>
            </a:r>
            <a:r>
              <a:rPr dirty="0" sz="1350" spc="-55" b="1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dirty="0" sz="1350" spc="-5" b="1">
                <a:solidFill>
                  <a:srgbClr val="44536A"/>
                </a:solidFill>
                <a:latin typeface="Arial"/>
                <a:cs typeface="Arial"/>
              </a:rPr>
              <a:t>overview</a:t>
            </a:r>
            <a:endParaRPr sz="13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632193" y="3271266"/>
            <a:ext cx="2020570" cy="1409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50" spc="-5" b="1" i="1">
                <a:latin typeface="Arial"/>
                <a:cs typeface="Arial"/>
              </a:rPr>
              <a:t>doi:</a:t>
            </a:r>
            <a:r>
              <a:rPr dirty="0" sz="750" spc="25" b="1" i="1">
                <a:latin typeface="Arial"/>
                <a:cs typeface="Arial"/>
              </a:rPr>
              <a:t> </a:t>
            </a:r>
            <a:r>
              <a:rPr dirty="0" sz="750" spc="-5" i="1">
                <a:latin typeface="Arial"/>
                <a:cs typeface="Arial"/>
              </a:rPr>
              <a:t>https://doi.org/10.1101/2022.08.23.505054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84027" y="3611810"/>
            <a:ext cx="2639695" cy="1949450"/>
            <a:chOff x="384027" y="3611810"/>
            <a:chExt cx="2639695" cy="1949450"/>
          </a:xfrm>
        </p:grpSpPr>
        <p:sp>
          <p:nvSpPr>
            <p:cNvPr id="35" name="object 35"/>
            <p:cNvSpPr/>
            <p:nvPr/>
          </p:nvSpPr>
          <p:spPr>
            <a:xfrm>
              <a:off x="384027" y="3611810"/>
              <a:ext cx="2639609" cy="194933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97763" y="3625596"/>
              <a:ext cx="2562225" cy="1871980"/>
            </a:xfrm>
            <a:custGeom>
              <a:avLst/>
              <a:gdLst/>
              <a:ahLst/>
              <a:cxnLst/>
              <a:rect l="l" t="t" r="r" b="b"/>
              <a:pathLst>
                <a:path w="2562225" h="1871979">
                  <a:moveTo>
                    <a:pt x="2561844" y="0"/>
                  </a:moveTo>
                  <a:lnTo>
                    <a:pt x="0" y="0"/>
                  </a:lnTo>
                  <a:lnTo>
                    <a:pt x="0" y="1871471"/>
                  </a:lnTo>
                  <a:lnTo>
                    <a:pt x="2561844" y="1871471"/>
                  </a:lnTo>
                  <a:lnTo>
                    <a:pt x="25618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97763" y="3625596"/>
              <a:ext cx="2562225" cy="1871980"/>
            </a:xfrm>
            <a:custGeom>
              <a:avLst/>
              <a:gdLst/>
              <a:ahLst/>
              <a:cxnLst/>
              <a:rect l="l" t="t" r="r" b="b"/>
              <a:pathLst>
                <a:path w="2562225" h="1871979">
                  <a:moveTo>
                    <a:pt x="0" y="1871471"/>
                  </a:moveTo>
                  <a:lnTo>
                    <a:pt x="2561844" y="1871471"/>
                  </a:lnTo>
                  <a:lnTo>
                    <a:pt x="2561844" y="0"/>
                  </a:lnTo>
                  <a:lnTo>
                    <a:pt x="0" y="0"/>
                  </a:lnTo>
                  <a:lnTo>
                    <a:pt x="0" y="1871471"/>
                  </a:lnTo>
                  <a:close/>
                </a:path>
              </a:pathLst>
            </a:custGeom>
            <a:ln w="127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891540" y="3750564"/>
              <a:ext cx="1862327" cy="136855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552911" y="3858012"/>
            <a:ext cx="267970" cy="1055370"/>
          </a:xfrm>
          <a:prstGeom prst="rect">
            <a:avLst/>
          </a:prstGeom>
        </p:spPr>
        <p:txBody>
          <a:bodyPr wrap="square" lIns="0" tIns="6350" rIns="0" bIns="0" rtlCol="0" vert="vert270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50"/>
              </a:spcBef>
            </a:pPr>
            <a:r>
              <a:rPr dirty="0" sz="800" spc="10" b="1">
                <a:latin typeface="Arial"/>
                <a:cs typeface="Arial"/>
              </a:rPr>
              <a:t>Visium</a:t>
            </a:r>
            <a:r>
              <a:rPr dirty="0" sz="800" spc="-10" b="1">
                <a:latin typeface="Arial"/>
                <a:cs typeface="Arial"/>
              </a:rPr>
              <a:t> </a:t>
            </a:r>
            <a:r>
              <a:rPr dirty="0" sz="800" spc="15" b="1">
                <a:latin typeface="Arial"/>
                <a:cs typeface="Arial"/>
              </a:rPr>
              <a:t>–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dirty="0" sz="800" spc="15" b="1">
                <a:latin typeface="Arial"/>
                <a:cs typeface="Arial"/>
              </a:rPr>
              <a:t>UMI </a:t>
            </a:r>
            <a:r>
              <a:rPr dirty="0" sz="800" spc="10" b="1">
                <a:latin typeface="Arial"/>
                <a:cs typeface="Arial"/>
              </a:rPr>
              <a:t>counts per</a:t>
            </a:r>
            <a:r>
              <a:rPr dirty="0" sz="800" spc="-70" b="1">
                <a:latin typeface="Arial"/>
                <a:cs typeface="Arial"/>
              </a:rPr>
              <a:t> </a:t>
            </a:r>
            <a:r>
              <a:rPr dirty="0" sz="800" spc="10" b="1">
                <a:latin typeface="Arial"/>
                <a:cs typeface="Arial"/>
              </a:rPr>
              <a:t>gene</a:t>
            </a:r>
            <a:endParaRPr sz="8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275969" y="5124703"/>
            <a:ext cx="1092835" cy="27686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00" spc="10" b="1">
                <a:latin typeface="Arial"/>
                <a:cs typeface="Arial"/>
              </a:rPr>
              <a:t>Fixed </a:t>
            </a:r>
            <a:r>
              <a:rPr dirty="0" sz="800" spc="20" b="1">
                <a:latin typeface="Arial"/>
                <a:cs typeface="Arial"/>
              </a:rPr>
              <a:t>RNA </a:t>
            </a:r>
            <a:r>
              <a:rPr dirty="0" sz="800" spc="10" b="1">
                <a:latin typeface="Arial"/>
                <a:cs typeface="Arial"/>
              </a:rPr>
              <a:t>Profiling</a:t>
            </a:r>
            <a:r>
              <a:rPr dirty="0" sz="800" spc="-140" b="1">
                <a:latin typeface="Arial"/>
                <a:cs typeface="Arial"/>
              </a:rPr>
              <a:t> </a:t>
            </a:r>
            <a:r>
              <a:rPr dirty="0" sz="800" spc="15" b="1">
                <a:latin typeface="Arial"/>
                <a:cs typeface="Arial"/>
              </a:rPr>
              <a:t>–</a:t>
            </a:r>
            <a:endParaRPr sz="800">
              <a:latin typeface="Arial"/>
              <a:cs typeface="Arial"/>
            </a:endParaRPr>
          </a:p>
          <a:p>
            <a:pPr marL="32384">
              <a:lnSpc>
                <a:spcPct val="100000"/>
              </a:lnSpc>
              <a:spcBef>
                <a:spcPts val="25"/>
              </a:spcBef>
            </a:pPr>
            <a:r>
              <a:rPr dirty="0" sz="800" spc="15" b="1">
                <a:latin typeface="Arial"/>
                <a:cs typeface="Arial"/>
              </a:rPr>
              <a:t>UMI </a:t>
            </a:r>
            <a:r>
              <a:rPr dirty="0" sz="800" spc="10" b="1">
                <a:latin typeface="Arial"/>
                <a:cs typeface="Arial"/>
              </a:rPr>
              <a:t>counts per</a:t>
            </a:r>
            <a:r>
              <a:rPr dirty="0" sz="800" spc="-80" b="1">
                <a:latin typeface="Arial"/>
                <a:cs typeface="Arial"/>
              </a:rPr>
              <a:t> </a:t>
            </a:r>
            <a:r>
              <a:rPr dirty="0" sz="800" spc="10" b="1">
                <a:latin typeface="Arial"/>
                <a:cs typeface="Arial"/>
              </a:rPr>
              <a:t>gene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2517648" y="3826764"/>
            <a:ext cx="6065520" cy="1632585"/>
            <a:chOff x="2517648" y="3826764"/>
            <a:chExt cx="6065520" cy="1632585"/>
          </a:xfrm>
        </p:grpSpPr>
        <p:sp>
          <p:nvSpPr>
            <p:cNvPr id="42" name="object 42"/>
            <p:cNvSpPr/>
            <p:nvPr/>
          </p:nvSpPr>
          <p:spPr>
            <a:xfrm>
              <a:off x="5664746" y="3826764"/>
              <a:ext cx="253803" cy="6858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517648" y="4498848"/>
              <a:ext cx="6065520" cy="96011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3197351" y="5177028"/>
            <a:ext cx="4563110" cy="21336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35560" rIns="0" bIns="0" rtlCol="0" vert="horz">
            <a:spAutoFit/>
          </a:bodyPr>
          <a:lstStyle/>
          <a:p>
            <a:pPr marL="122555">
              <a:lnSpc>
                <a:spcPts val="1400"/>
              </a:lnSpc>
              <a:spcBef>
                <a:spcPts val="280"/>
              </a:spcBef>
              <a:tabLst>
                <a:tab pos="916940" algn="l"/>
                <a:tab pos="1989455" algn="l"/>
                <a:tab pos="3128645" algn="l"/>
                <a:tab pos="4146550" algn="l"/>
              </a:tabLst>
            </a:pPr>
            <a:r>
              <a:rPr dirty="0" sz="1200" spc="-5">
                <a:solidFill>
                  <a:srgbClr val="44536A"/>
                </a:solidFill>
                <a:latin typeface="Arial"/>
                <a:cs typeface="Arial"/>
              </a:rPr>
              <a:t>0%	25%	50%	75%	100%</a:t>
            </a:r>
            <a:endParaRPr sz="12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19821" y="4579746"/>
            <a:ext cx="1153795" cy="5797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b="1">
                <a:latin typeface="Arial"/>
                <a:cs typeface="Arial"/>
              </a:rPr>
              <a:t>s</a:t>
            </a:r>
            <a:r>
              <a:rPr dirty="0" sz="1350" b="1">
                <a:latin typeface="Arial"/>
                <a:cs typeface="Arial"/>
              </a:rPr>
              <a:t>n</a:t>
            </a:r>
            <a:r>
              <a:rPr dirty="0" sz="1350" spc="-100" b="1">
                <a:latin typeface="Arial"/>
                <a:cs typeface="Arial"/>
              </a:rPr>
              <a:t>P</a:t>
            </a:r>
            <a:r>
              <a:rPr dirty="0" sz="1350" spc="-150" b="1">
                <a:latin typeface="Arial"/>
                <a:cs typeface="Arial"/>
              </a:rPr>
              <a:t>A</a:t>
            </a:r>
            <a:r>
              <a:rPr dirty="0" sz="1350" b="1">
                <a:latin typeface="Arial"/>
                <a:cs typeface="Arial"/>
              </a:rPr>
              <a:t>T</a:t>
            </a:r>
            <a:r>
              <a:rPr dirty="0" sz="1350" spc="5" b="1">
                <a:latin typeface="Arial"/>
                <a:cs typeface="Arial"/>
              </a:rPr>
              <a:t>H</a:t>
            </a:r>
            <a:r>
              <a:rPr dirty="0" sz="1350" spc="-10" b="1">
                <a:latin typeface="Arial"/>
                <a:cs typeface="Arial"/>
              </a:rPr>
              <a:t>O</a:t>
            </a:r>
            <a:r>
              <a:rPr dirty="0" sz="1350" b="1">
                <a:latin typeface="Arial"/>
                <a:cs typeface="Arial"/>
              </a:rPr>
              <a:t>-seq</a:t>
            </a:r>
            <a:endParaRPr sz="1350">
              <a:latin typeface="Arial"/>
              <a:cs typeface="Arial"/>
            </a:endParaRPr>
          </a:p>
          <a:p>
            <a:pPr marL="37465">
              <a:lnSpc>
                <a:spcPct val="100000"/>
              </a:lnSpc>
              <a:spcBef>
                <a:spcPts val="1115"/>
              </a:spcBef>
            </a:pPr>
            <a:r>
              <a:rPr dirty="0" sz="1350" spc="-5" b="1">
                <a:latin typeface="Arial"/>
                <a:cs typeface="Arial"/>
              </a:rPr>
              <a:t>Visium</a:t>
            </a:r>
            <a:endParaRPr sz="135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263068" y="3675088"/>
            <a:ext cx="254022" cy="74756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3507994" y="3812539"/>
            <a:ext cx="1264920" cy="799465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marL="12700" marR="5080" indent="8890">
              <a:lnSpc>
                <a:spcPct val="91900"/>
              </a:lnSpc>
              <a:spcBef>
                <a:spcPts val="235"/>
              </a:spcBef>
            </a:pPr>
            <a:r>
              <a:rPr dirty="0" sz="1350">
                <a:solidFill>
                  <a:srgbClr val="44536A"/>
                </a:solidFill>
                <a:latin typeface="Arial"/>
                <a:cs typeface="Arial"/>
              </a:rPr>
              <a:t>Epithelial cells  Endothelial</a:t>
            </a:r>
            <a:r>
              <a:rPr dirty="0" sz="1350" spc="-105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44536A"/>
                </a:solidFill>
                <a:latin typeface="Arial"/>
                <a:cs typeface="Arial"/>
              </a:rPr>
              <a:t>cells  Mesenchymal  cells</a:t>
            </a:r>
            <a:endParaRPr sz="135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927852" y="3814064"/>
            <a:ext cx="2188210" cy="625475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12700" marR="5080" indent="24130">
              <a:lnSpc>
                <a:spcPts val="1440"/>
              </a:lnSpc>
              <a:spcBef>
                <a:spcPts val="300"/>
              </a:spcBef>
            </a:pPr>
            <a:r>
              <a:rPr dirty="0" sz="1350">
                <a:solidFill>
                  <a:srgbClr val="44536A"/>
                </a:solidFill>
                <a:latin typeface="Arial"/>
                <a:cs typeface="Arial"/>
              </a:rPr>
              <a:t>Epithelial cells</a:t>
            </a:r>
            <a:r>
              <a:rPr dirty="0" sz="1350" spc="-165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44536A"/>
                </a:solidFill>
                <a:latin typeface="Arial"/>
                <a:cs typeface="Arial"/>
              </a:rPr>
              <a:t>(proliferating)  Hepatocytes</a:t>
            </a:r>
            <a:endParaRPr sz="1350">
              <a:latin typeface="Arial"/>
              <a:cs typeface="Arial"/>
            </a:endParaRPr>
          </a:p>
          <a:p>
            <a:pPr marL="31115">
              <a:lnSpc>
                <a:spcPct val="100000"/>
              </a:lnSpc>
              <a:spcBef>
                <a:spcPts val="20"/>
              </a:spcBef>
            </a:pPr>
            <a:r>
              <a:rPr dirty="0" sz="1350" spc="-5">
                <a:solidFill>
                  <a:srgbClr val="44536A"/>
                </a:solidFill>
                <a:latin typeface="Arial"/>
                <a:cs typeface="Arial"/>
              </a:rPr>
              <a:t>Myeloid</a:t>
            </a:r>
            <a:r>
              <a:rPr dirty="0" sz="1350" spc="5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44536A"/>
                </a:solidFill>
                <a:latin typeface="Arial"/>
                <a:cs typeface="Arial"/>
              </a:rPr>
              <a:t>cells</a:t>
            </a:r>
            <a:endParaRPr sz="1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60565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480">
                <a:solidFill>
                  <a:srgbClr val="6FAC46"/>
                </a:solidFill>
              </a:rPr>
              <a:t>CITE</a:t>
            </a:r>
            <a:r>
              <a:rPr dirty="0" spc="-480"/>
              <a:t>-Seq </a:t>
            </a:r>
            <a:r>
              <a:rPr dirty="0" spc="370"/>
              <a:t>/</a:t>
            </a:r>
            <a:r>
              <a:rPr dirty="0" spc="-35"/>
              <a:t> </a:t>
            </a:r>
            <a:r>
              <a:rPr dirty="0" spc="-545">
                <a:solidFill>
                  <a:srgbClr val="6FAC46"/>
                </a:solidFill>
              </a:rPr>
              <a:t>REAP</a:t>
            </a:r>
            <a:r>
              <a:rPr dirty="0" spc="-545"/>
              <a:t>-Seq</a:t>
            </a:r>
          </a:p>
        </p:txBody>
      </p:sp>
      <p:sp>
        <p:nvSpPr>
          <p:cNvPr id="3" name="object 3"/>
          <p:cNvSpPr/>
          <p:nvPr/>
        </p:nvSpPr>
        <p:spPr>
          <a:xfrm>
            <a:off x="629412" y="2330195"/>
            <a:ext cx="4541520" cy="3127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361813" y="2432050"/>
            <a:ext cx="3528060" cy="23120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2880" marR="480695" indent="-170815">
              <a:lnSpc>
                <a:spcPct val="100000"/>
              </a:lnSpc>
              <a:spcBef>
                <a:spcPts val="100"/>
              </a:spcBef>
            </a:pPr>
            <a:r>
              <a:rPr dirty="0" sz="1500" spc="-5" b="1">
                <a:solidFill>
                  <a:srgbClr val="6FAC46"/>
                </a:solidFill>
                <a:latin typeface="Carlito"/>
                <a:cs typeface="Carlito"/>
              </a:rPr>
              <a:t>A</a:t>
            </a:r>
            <a:r>
              <a:rPr dirty="0" sz="1500" spc="-5">
                <a:solidFill>
                  <a:srgbClr val="A6A6A6"/>
                </a:solidFill>
                <a:latin typeface="Carlito"/>
                <a:cs typeface="Carlito"/>
              </a:rPr>
              <a:t>ntibody </a:t>
            </a:r>
            <a:r>
              <a:rPr dirty="0" sz="1500" spc="-5" b="1">
                <a:solidFill>
                  <a:srgbClr val="6FAC46"/>
                </a:solidFill>
                <a:latin typeface="Carlito"/>
                <a:cs typeface="Carlito"/>
              </a:rPr>
              <a:t>D</a:t>
            </a:r>
            <a:r>
              <a:rPr dirty="0" sz="1500" spc="-5">
                <a:solidFill>
                  <a:srgbClr val="A6A6A6"/>
                </a:solidFill>
                <a:latin typeface="Carlito"/>
                <a:cs typeface="Carlito"/>
              </a:rPr>
              <a:t>erived </a:t>
            </a:r>
            <a:r>
              <a:rPr dirty="0" sz="1500" b="1">
                <a:solidFill>
                  <a:srgbClr val="6FAC46"/>
                </a:solidFill>
                <a:latin typeface="Carlito"/>
                <a:cs typeface="Carlito"/>
              </a:rPr>
              <a:t>T</a:t>
            </a:r>
            <a:r>
              <a:rPr dirty="0" sz="1500">
                <a:solidFill>
                  <a:srgbClr val="A6A6A6"/>
                </a:solidFill>
                <a:latin typeface="Carlito"/>
                <a:cs typeface="Carlito"/>
              </a:rPr>
              <a:t>ag </a:t>
            </a:r>
            <a:r>
              <a:rPr dirty="0" sz="1500" spc="-5">
                <a:latin typeface="Carlito"/>
                <a:cs typeface="Carlito"/>
              </a:rPr>
              <a:t>(</a:t>
            </a:r>
            <a:r>
              <a:rPr dirty="0" sz="1500" spc="-5" b="1">
                <a:solidFill>
                  <a:srgbClr val="6FAC46"/>
                </a:solidFill>
                <a:latin typeface="Carlito"/>
                <a:cs typeface="Carlito"/>
              </a:rPr>
              <a:t>ADT</a:t>
            </a:r>
            <a:r>
              <a:rPr dirty="0" sz="1500" spc="-5">
                <a:latin typeface="Carlito"/>
                <a:cs typeface="Carlito"/>
              </a:rPr>
              <a:t>)  sequenced </a:t>
            </a:r>
            <a:r>
              <a:rPr dirty="0" sz="1500">
                <a:latin typeface="Carlito"/>
                <a:cs typeface="Carlito"/>
              </a:rPr>
              <a:t>as part </a:t>
            </a:r>
            <a:r>
              <a:rPr dirty="0" sz="1500" spc="-5">
                <a:latin typeface="Carlito"/>
                <a:cs typeface="Carlito"/>
              </a:rPr>
              <a:t>of normal 10X</a:t>
            </a:r>
            <a:r>
              <a:rPr dirty="0" sz="1500" spc="-55">
                <a:latin typeface="Carlito"/>
                <a:cs typeface="Carlito"/>
              </a:rPr>
              <a:t> </a:t>
            </a:r>
            <a:r>
              <a:rPr dirty="0" sz="1500">
                <a:latin typeface="Carlito"/>
                <a:cs typeface="Carlito"/>
              </a:rPr>
              <a:t>run</a:t>
            </a:r>
            <a:endParaRPr sz="15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1500" b="1">
                <a:latin typeface="Carlito"/>
                <a:cs typeface="Carlito"/>
              </a:rPr>
              <a:t>Enables:</a:t>
            </a:r>
            <a:endParaRPr sz="15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50">
              <a:latin typeface="Carlito"/>
              <a:cs typeface="Carlito"/>
            </a:endParaRPr>
          </a:p>
          <a:p>
            <a:pPr marL="269875" indent="-257810">
              <a:lnSpc>
                <a:spcPct val="100000"/>
              </a:lnSpc>
              <a:buFont typeface="Arial"/>
              <a:buChar char="•"/>
              <a:tabLst>
                <a:tab pos="269875" algn="l"/>
                <a:tab pos="270510" algn="l"/>
              </a:tabLst>
            </a:pPr>
            <a:r>
              <a:rPr dirty="0" sz="1500" spc="-5">
                <a:latin typeface="Carlito"/>
                <a:cs typeface="Carlito"/>
              </a:rPr>
              <a:t>Simultaneous </a:t>
            </a:r>
            <a:r>
              <a:rPr dirty="0" sz="1500">
                <a:latin typeface="Carlito"/>
                <a:cs typeface="Carlito"/>
              </a:rPr>
              <a:t>mRNA + </a:t>
            </a:r>
            <a:r>
              <a:rPr dirty="0" sz="1500" spc="-5">
                <a:latin typeface="Carlito"/>
                <a:cs typeface="Carlito"/>
              </a:rPr>
              <a:t>Protein</a:t>
            </a:r>
            <a:r>
              <a:rPr dirty="0" sz="1500" spc="-85">
                <a:latin typeface="Carlito"/>
                <a:cs typeface="Carlito"/>
              </a:rPr>
              <a:t> </a:t>
            </a:r>
            <a:r>
              <a:rPr dirty="0" sz="1500" spc="-5">
                <a:latin typeface="Carlito"/>
                <a:cs typeface="Carlito"/>
              </a:rPr>
              <a:t>Abundance</a:t>
            </a:r>
            <a:endParaRPr sz="15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har char="•"/>
            </a:pPr>
            <a:endParaRPr sz="1450">
              <a:latin typeface="Carlito"/>
              <a:cs typeface="Carlito"/>
            </a:endParaRPr>
          </a:p>
          <a:p>
            <a:pPr marL="269875" indent="-257810">
              <a:lnSpc>
                <a:spcPct val="100000"/>
              </a:lnSpc>
              <a:buFont typeface="Arial"/>
              <a:buChar char="•"/>
              <a:tabLst>
                <a:tab pos="269875" algn="l"/>
                <a:tab pos="270510" algn="l"/>
              </a:tabLst>
            </a:pPr>
            <a:r>
              <a:rPr dirty="0" sz="1500" spc="-5">
                <a:latin typeface="Carlito"/>
                <a:cs typeface="Carlito"/>
              </a:rPr>
              <a:t>Increased sensitivity to </a:t>
            </a:r>
            <a:r>
              <a:rPr dirty="0" sz="1500">
                <a:latin typeface="Carlito"/>
                <a:cs typeface="Carlito"/>
              </a:rPr>
              <a:t>individual</a:t>
            </a:r>
            <a:r>
              <a:rPr dirty="0" sz="1500" spc="-40">
                <a:latin typeface="Carlito"/>
                <a:cs typeface="Carlito"/>
              </a:rPr>
              <a:t> </a:t>
            </a:r>
            <a:r>
              <a:rPr dirty="0" sz="1500" spc="-15">
                <a:latin typeface="Carlito"/>
                <a:cs typeface="Carlito"/>
              </a:rPr>
              <a:t>targets</a:t>
            </a:r>
            <a:endParaRPr sz="15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har char="•"/>
            </a:pPr>
            <a:endParaRPr sz="1450">
              <a:latin typeface="Carlito"/>
              <a:cs typeface="Carlito"/>
            </a:endParaRPr>
          </a:p>
          <a:p>
            <a:pPr marL="269875" indent="-257810">
              <a:lnSpc>
                <a:spcPct val="100000"/>
              </a:lnSpc>
              <a:buChar char="•"/>
              <a:tabLst>
                <a:tab pos="269875" algn="l"/>
                <a:tab pos="270510" algn="l"/>
              </a:tabLst>
            </a:pPr>
            <a:r>
              <a:rPr dirty="0" sz="1500" spc="10">
                <a:solidFill>
                  <a:srgbClr val="FF0000"/>
                </a:solidFill>
                <a:latin typeface="Arial"/>
                <a:cs typeface="Arial"/>
              </a:rPr>
              <a:t>‘</a:t>
            </a:r>
            <a:r>
              <a:rPr dirty="0" sz="1500" spc="10">
                <a:solidFill>
                  <a:srgbClr val="FF0000"/>
                </a:solidFill>
                <a:latin typeface="Carlito"/>
                <a:cs typeface="Carlito"/>
              </a:rPr>
              <a:t>Superloading</a:t>
            </a:r>
            <a:r>
              <a:rPr dirty="0" sz="1500" spc="10">
                <a:solidFill>
                  <a:srgbClr val="FF0000"/>
                </a:solidFill>
                <a:latin typeface="Arial"/>
                <a:cs typeface="Arial"/>
              </a:rPr>
              <a:t>’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15455" y="6510593"/>
            <a:ext cx="2552700" cy="2289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117972" y="6479235"/>
            <a:ext cx="110680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Carlito"/>
                <a:cs typeface="Carlito"/>
              </a:rPr>
              <a:t>Stoeckius </a:t>
            </a:r>
            <a:r>
              <a:rPr dirty="0" sz="1400" spc="-10">
                <a:latin typeface="Carlito"/>
                <a:cs typeface="Carlito"/>
              </a:rPr>
              <a:t>et</a:t>
            </a:r>
            <a:r>
              <a:rPr dirty="0" sz="1400" spc="-60">
                <a:latin typeface="Carlito"/>
                <a:cs typeface="Carlito"/>
              </a:rPr>
              <a:t> </a:t>
            </a:r>
            <a:r>
              <a:rPr dirty="0" sz="1400">
                <a:latin typeface="Carlito"/>
                <a:cs typeface="Carlito"/>
              </a:rPr>
              <a:t>al.</a:t>
            </a:r>
            <a:endParaRPr sz="1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7844" y="941832"/>
            <a:ext cx="7043165" cy="55328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244856"/>
            <a:ext cx="460565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80"/>
              <a:t>CITE-Seq </a:t>
            </a:r>
            <a:r>
              <a:rPr dirty="0" spc="370"/>
              <a:t>/</a:t>
            </a:r>
            <a:r>
              <a:rPr dirty="0" spc="-35"/>
              <a:t> </a:t>
            </a:r>
            <a:r>
              <a:rPr dirty="0" spc="-545"/>
              <a:t>REAP-Seq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8411" y="691083"/>
            <a:ext cx="6569075" cy="5289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42104" algn="l"/>
              </a:tabLst>
            </a:pPr>
            <a:r>
              <a:rPr dirty="0" sz="3300" spc="-85"/>
              <a:t>Multiplexing</a:t>
            </a:r>
            <a:r>
              <a:rPr dirty="0" sz="3300" spc="-210"/>
              <a:t> </a:t>
            </a:r>
            <a:r>
              <a:rPr dirty="0" sz="3300" spc="-10"/>
              <a:t>with</a:t>
            </a:r>
            <a:r>
              <a:rPr dirty="0" sz="3300" spc="-170"/>
              <a:t> </a:t>
            </a:r>
            <a:r>
              <a:rPr dirty="0" sz="3300" spc="-375"/>
              <a:t>ADTs:	</a:t>
            </a:r>
            <a:r>
              <a:rPr dirty="0" sz="3300" spc="-120"/>
              <a:t>“Cell</a:t>
            </a:r>
            <a:r>
              <a:rPr dirty="0" sz="3300" spc="-225"/>
              <a:t> </a:t>
            </a:r>
            <a:r>
              <a:rPr dirty="0" sz="3300" spc="-150"/>
              <a:t>Hashing”</a:t>
            </a:r>
            <a:endParaRPr sz="3300"/>
          </a:p>
        </p:txBody>
      </p:sp>
      <p:sp>
        <p:nvSpPr>
          <p:cNvPr id="3" name="object 3"/>
          <p:cNvSpPr/>
          <p:nvPr/>
        </p:nvSpPr>
        <p:spPr>
          <a:xfrm>
            <a:off x="1004316" y="1357883"/>
            <a:ext cx="6833615" cy="26228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633207" y="6235700"/>
            <a:ext cx="115443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5">
                <a:latin typeface="Carlito"/>
                <a:cs typeface="Carlito"/>
              </a:rPr>
              <a:t>Stoeckius,</a:t>
            </a:r>
            <a:r>
              <a:rPr dirty="0" sz="1350" spc="-60">
                <a:latin typeface="Carlito"/>
                <a:cs typeface="Carlito"/>
              </a:rPr>
              <a:t> </a:t>
            </a:r>
            <a:r>
              <a:rPr dirty="0" sz="1350" spc="-10">
                <a:latin typeface="Carlito"/>
                <a:cs typeface="Carlito"/>
              </a:rPr>
              <a:t>NYGC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14855" y="4162044"/>
            <a:ext cx="1781556" cy="15575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229357" y="4227321"/>
          <a:ext cx="910590" cy="1351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360"/>
                <a:gridCol w="233045"/>
                <a:gridCol w="232409"/>
                <a:gridCol w="212725"/>
              </a:tblGrid>
              <a:tr h="13380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C9E0B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AACE9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94C17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84B861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3519678" y="4828413"/>
            <a:ext cx="368998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>
                <a:latin typeface="Carlito"/>
                <a:cs typeface="Carlito"/>
              </a:rPr>
              <a:t>Sort</a:t>
            </a:r>
            <a:r>
              <a:rPr dirty="0" sz="1350" spc="-15">
                <a:latin typeface="Carlito"/>
                <a:cs typeface="Carlito"/>
              </a:rPr>
              <a:t> </a:t>
            </a:r>
            <a:r>
              <a:rPr dirty="0" sz="1350">
                <a:latin typeface="Carlito"/>
                <a:cs typeface="Carlito"/>
              </a:rPr>
              <a:t>multiple</a:t>
            </a:r>
            <a:r>
              <a:rPr dirty="0" sz="1350" spc="-20">
                <a:latin typeface="Carlito"/>
                <a:cs typeface="Carlito"/>
              </a:rPr>
              <a:t> </a:t>
            </a:r>
            <a:r>
              <a:rPr dirty="0" sz="1350" spc="-5">
                <a:latin typeface="Carlito"/>
                <a:cs typeface="Carlito"/>
              </a:rPr>
              <a:t>bins</a:t>
            </a:r>
            <a:r>
              <a:rPr dirty="0" sz="1350" spc="-15">
                <a:latin typeface="Carlito"/>
                <a:cs typeface="Carlito"/>
              </a:rPr>
              <a:t> </a:t>
            </a:r>
            <a:r>
              <a:rPr dirty="0" sz="1350" spc="2285">
                <a:latin typeface="Wingdings"/>
                <a:cs typeface="Wingdings"/>
              </a:rPr>
              <a:t>→</a:t>
            </a:r>
            <a:r>
              <a:rPr dirty="0" sz="1350" spc="-45">
                <a:latin typeface="Times New Roman"/>
                <a:cs typeface="Times New Roman"/>
              </a:rPr>
              <a:t> </a:t>
            </a:r>
            <a:r>
              <a:rPr dirty="0" sz="1350" spc="-15">
                <a:latin typeface="Carlito"/>
                <a:cs typeface="Carlito"/>
              </a:rPr>
              <a:t>HTO</a:t>
            </a:r>
            <a:r>
              <a:rPr dirty="0" sz="1350" spc="-10">
                <a:latin typeface="Carlito"/>
                <a:cs typeface="Carlito"/>
              </a:rPr>
              <a:t> </a:t>
            </a:r>
            <a:r>
              <a:rPr dirty="0" sz="1350">
                <a:latin typeface="Carlito"/>
                <a:cs typeface="Carlito"/>
              </a:rPr>
              <a:t>Label</a:t>
            </a:r>
            <a:r>
              <a:rPr dirty="0" sz="1350" spc="-25">
                <a:latin typeface="Carlito"/>
                <a:cs typeface="Carlito"/>
              </a:rPr>
              <a:t> </a:t>
            </a:r>
            <a:r>
              <a:rPr dirty="0" sz="1350" spc="2285">
                <a:latin typeface="Wingdings"/>
                <a:cs typeface="Wingdings"/>
              </a:rPr>
              <a:t>→</a:t>
            </a:r>
            <a:r>
              <a:rPr dirty="0" sz="1350" spc="-45">
                <a:latin typeface="Times New Roman"/>
                <a:cs typeface="Times New Roman"/>
              </a:rPr>
              <a:t> </a:t>
            </a:r>
            <a:r>
              <a:rPr dirty="0" sz="1350" spc="-5">
                <a:latin typeface="Carlito"/>
                <a:cs typeface="Carlito"/>
              </a:rPr>
              <a:t>Repool</a:t>
            </a:r>
            <a:r>
              <a:rPr dirty="0" sz="1350" spc="-10">
                <a:latin typeface="Carlito"/>
                <a:cs typeface="Carlito"/>
              </a:rPr>
              <a:t> </a:t>
            </a:r>
            <a:r>
              <a:rPr dirty="0" sz="1350">
                <a:latin typeface="Carlito"/>
                <a:cs typeface="Carlito"/>
              </a:rPr>
              <a:t>&amp;  </a:t>
            </a:r>
            <a:r>
              <a:rPr dirty="0" sz="1350" spc="-540">
                <a:latin typeface="Carlito"/>
                <a:cs typeface="Carlito"/>
              </a:rPr>
              <a:t>Capture</a:t>
            </a:r>
            <a:endParaRPr sz="13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74770" y="2309563"/>
            <a:ext cx="1781775" cy="1529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786884" y="151669"/>
            <a:ext cx="1775754" cy="1454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355591" y="4082796"/>
            <a:ext cx="4564379" cy="24673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13067" y="5417946"/>
            <a:ext cx="3774757" cy="8814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515358" y="1244853"/>
            <a:ext cx="500380" cy="386715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400"/>
              </a:lnSpc>
              <a:spcBef>
                <a:spcPts val="180"/>
              </a:spcBef>
            </a:pPr>
            <a:r>
              <a:rPr dirty="0" sz="1200">
                <a:latin typeface="Arial"/>
                <a:cs typeface="Arial"/>
              </a:rPr>
              <a:t>Anti-  </a:t>
            </a:r>
            <a:r>
              <a:rPr dirty="0" sz="1200" spc="-5">
                <a:latin typeface="Arial"/>
                <a:cs typeface="Arial"/>
              </a:rPr>
              <a:t>C</a:t>
            </a:r>
            <a:r>
              <a:rPr dirty="0" sz="1200" spc="-10">
                <a:latin typeface="Arial"/>
                <a:cs typeface="Arial"/>
              </a:rPr>
              <a:t>D</a:t>
            </a:r>
            <a:r>
              <a:rPr dirty="0" sz="1200" spc="-5">
                <a:latin typeface="Arial"/>
                <a:cs typeface="Arial"/>
              </a:rPr>
              <a:t>298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03265" y="383285"/>
            <a:ext cx="6540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Anti-B2M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50104" y="3460495"/>
            <a:ext cx="7289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Anti-CD45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12129" y="2469641"/>
            <a:ext cx="565785" cy="386715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400"/>
              </a:lnSpc>
              <a:spcBef>
                <a:spcPts val="180"/>
              </a:spcBef>
            </a:pPr>
            <a:r>
              <a:rPr dirty="0" sz="1200" spc="-5">
                <a:latin typeface="Arial"/>
                <a:cs typeface="Arial"/>
              </a:rPr>
              <a:t>Anti-H2  </a:t>
            </a:r>
            <a:r>
              <a:rPr dirty="0" sz="1200">
                <a:latin typeface="Arial"/>
                <a:cs typeface="Arial"/>
              </a:rPr>
              <a:t>(</a:t>
            </a:r>
            <a:r>
              <a:rPr dirty="0" sz="1200" spc="-10">
                <a:latin typeface="Arial"/>
                <a:cs typeface="Arial"/>
              </a:rPr>
              <a:t>M</a:t>
            </a:r>
            <a:r>
              <a:rPr dirty="0" sz="1200" spc="-5">
                <a:latin typeface="Arial"/>
                <a:cs typeface="Arial"/>
              </a:rPr>
              <a:t>H</a:t>
            </a:r>
            <a:r>
              <a:rPr dirty="0" sz="1200" spc="-10">
                <a:latin typeface="Arial"/>
                <a:cs typeface="Arial"/>
              </a:rPr>
              <a:t>C</a:t>
            </a:r>
            <a:r>
              <a:rPr dirty="0" sz="1200" spc="-5">
                <a:latin typeface="Arial"/>
                <a:cs typeface="Arial"/>
              </a:rPr>
              <a:t>-</a:t>
            </a:r>
            <a:r>
              <a:rPr dirty="0" sz="1200">
                <a:latin typeface="Arial"/>
                <a:cs typeface="Arial"/>
              </a:rPr>
              <a:t>I)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546085" y="653872"/>
            <a:ext cx="699770" cy="3003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rlito"/>
                <a:cs typeface="Carlito"/>
              </a:rPr>
              <a:t>H</a:t>
            </a:r>
            <a:r>
              <a:rPr dirty="0" sz="1800" spc="-5">
                <a:latin typeface="Carlito"/>
                <a:cs typeface="Carlito"/>
              </a:rPr>
              <a:t>uman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46085" y="2945968"/>
            <a:ext cx="66484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rlito"/>
                <a:cs typeface="Carlito"/>
              </a:rPr>
              <a:t>M</a:t>
            </a:r>
            <a:r>
              <a:rPr dirty="0" sz="1800" spc="-10">
                <a:latin typeface="Carlito"/>
                <a:cs typeface="Carlito"/>
              </a:rPr>
              <a:t>o</a:t>
            </a:r>
            <a:r>
              <a:rPr dirty="0" sz="1800" spc="-5">
                <a:latin typeface="Carlito"/>
                <a:cs typeface="Carlito"/>
              </a:rPr>
              <a:t>use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355591" y="56388"/>
            <a:ext cx="4442460" cy="3825240"/>
          </a:xfrm>
          <a:custGeom>
            <a:avLst/>
            <a:gdLst/>
            <a:ahLst/>
            <a:cxnLst/>
            <a:rect l="l" t="t" r="r" b="b"/>
            <a:pathLst>
              <a:path w="4442459" h="3825240">
                <a:moveTo>
                  <a:pt x="0" y="176148"/>
                </a:moveTo>
                <a:lnTo>
                  <a:pt x="6292" y="129322"/>
                </a:lnTo>
                <a:lnTo>
                  <a:pt x="24050" y="87244"/>
                </a:lnTo>
                <a:lnTo>
                  <a:pt x="51593" y="51593"/>
                </a:lnTo>
                <a:lnTo>
                  <a:pt x="87244" y="24050"/>
                </a:lnTo>
                <a:lnTo>
                  <a:pt x="129322" y="6292"/>
                </a:lnTo>
                <a:lnTo>
                  <a:pt x="176149" y="0"/>
                </a:lnTo>
                <a:lnTo>
                  <a:pt x="4266311" y="0"/>
                </a:lnTo>
                <a:lnTo>
                  <a:pt x="4313137" y="6292"/>
                </a:lnTo>
                <a:lnTo>
                  <a:pt x="4355215" y="24050"/>
                </a:lnTo>
                <a:lnTo>
                  <a:pt x="4390866" y="51593"/>
                </a:lnTo>
                <a:lnTo>
                  <a:pt x="4418409" y="87244"/>
                </a:lnTo>
                <a:lnTo>
                  <a:pt x="4436167" y="129322"/>
                </a:lnTo>
                <a:lnTo>
                  <a:pt x="4442460" y="176148"/>
                </a:lnTo>
                <a:lnTo>
                  <a:pt x="4442460" y="1728850"/>
                </a:lnTo>
                <a:lnTo>
                  <a:pt x="4436167" y="1775677"/>
                </a:lnTo>
                <a:lnTo>
                  <a:pt x="4418409" y="1817755"/>
                </a:lnTo>
                <a:lnTo>
                  <a:pt x="4390866" y="1853406"/>
                </a:lnTo>
                <a:lnTo>
                  <a:pt x="4355215" y="1880949"/>
                </a:lnTo>
                <a:lnTo>
                  <a:pt x="4313137" y="1898707"/>
                </a:lnTo>
                <a:lnTo>
                  <a:pt x="4266311" y="1904999"/>
                </a:lnTo>
                <a:lnTo>
                  <a:pt x="176149" y="1904999"/>
                </a:lnTo>
                <a:lnTo>
                  <a:pt x="129322" y="1898707"/>
                </a:lnTo>
                <a:lnTo>
                  <a:pt x="87244" y="1880949"/>
                </a:lnTo>
                <a:lnTo>
                  <a:pt x="51593" y="1853406"/>
                </a:lnTo>
                <a:lnTo>
                  <a:pt x="24050" y="1817755"/>
                </a:lnTo>
                <a:lnTo>
                  <a:pt x="6292" y="1775677"/>
                </a:lnTo>
                <a:lnTo>
                  <a:pt x="0" y="1728850"/>
                </a:lnTo>
                <a:lnTo>
                  <a:pt x="0" y="176148"/>
                </a:lnTo>
                <a:close/>
              </a:path>
              <a:path w="4442459" h="3825240">
                <a:moveTo>
                  <a:pt x="0" y="2095118"/>
                </a:moveTo>
                <a:lnTo>
                  <a:pt x="6302" y="2048229"/>
                </a:lnTo>
                <a:lnTo>
                  <a:pt x="24087" y="2006091"/>
                </a:lnTo>
                <a:lnTo>
                  <a:pt x="51673" y="1970389"/>
                </a:lnTo>
                <a:lnTo>
                  <a:pt x="87375" y="1942803"/>
                </a:lnTo>
                <a:lnTo>
                  <a:pt x="129513" y="1925018"/>
                </a:lnTo>
                <a:lnTo>
                  <a:pt x="176403" y="1918715"/>
                </a:lnTo>
                <a:lnTo>
                  <a:pt x="4266057" y="1918715"/>
                </a:lnTo>
                <a:lnTo>
                  <a:pt x="4312946" y="1925018"/>
                </a:lnTo>
                <a:lnTo>
                  <a:pt x="4355084" y="1942803"/>
                </a:lnTo>
                <a:lnTo>
                  <a:pt x="4390786" y="1970389"/>
                </a:lnTo>
                <a:lnTo>
                  <a:pt x="4418372" y="2006091"/>
                </a:lnTo>
                <a:lnTo>
                  <a:pt x="4436157" y="2048229"/>
                </a:lnTo>
                <a:lnTo>
                  <a:pt x="4442460" y="2095118"/>
                </a:lnTo>
                <a:lnTo>
                  <a:pt x="4442460" y="3648836"/>
                </a:lnTo>
                <a:lnTo>
                  <a:pt x="4436157" y="3695726"/>
                </a:lnTo>
                <a:lnTo>
                  <a:pt x="4418372" y="3737863"/>
                </a:lnTo>
                <a:lnTo>
                  <a:pt x="4390786" y="3773566"/>
                </a:lnTo>
                <a:lnTo>
                  <a:pt x="4355084" y="3801152"/>
                </a:lnTo>
                <a:lnTo>
                  <a:pt x="4312946" y="3818937"/>
                </a:lnTo>
                <a:lnTo>
                  <a:pt x="4266057" y="3825239"/>
                </a:lnTo>
                <a:lnTo>
                  <a:pt x="176403" y="3825239"/>
                </a:lnTo>
                <a:lnTo>
                  <a:pt x="129513" y="3818937"/>
                </a:lnTo>
                <a:lnTo>
                  <a:pt x="87375" y="3801152"/>
                </a:lnTo>
                <a:lnTo>
                  <a:pt x="51673" y="3773566"/>
                </a:lnTo>
                <a:lnTo>
                  <a:pt x="24087" y="3737863"/>
                </a:lnTo>
                <a:lnTo>
                  <a:pt x="6302" y="3695726"/>
                </a:lnTo>
                <a:lnTo>
                  <a:pt x="0" y="3648836"/>
                </a:lnTo>
                <a:lnTo>
                  <a:pt x="0" y="2095118"/>
                </a:lnTo>
                <a:close/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06551" y="4015740"/>
            <a:ext cx="8404225" cy="0"/>
          </a:xfrm>
          <a:custGeom>
            <a:avLst/>
            <a:gdLst/>
            <a:ahLst/>
            <a:cxnLst/>
            <a:rect l="l" t="t" r="r" b="b"/>
            <a:pathLst>
              <a:path w="8404225" h="0">
                <a:moveTo>
                  <a:pt x="8404225" y="0"/>
                </a:moveTo>
                <a:lnTo>
                  <a:pt x="0" y="0"/>
                </a:lnTo>
              </a:path>
            </a:pathLst>
          </a:custGeom>
          <a:ln w="57150">
            <a:solidFill>
              <a:srgbClr val="0D0D0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118108" y="1795398"/>
            <a:ext cx="19970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latin typeface="Carlito"/>
                <a:cs typeface="Carlito"/>
              </a:rPr>
              <a:t>Total-Seq</a:t>
            </a:r>
            <a:r>
              <a:rPr dirty="0" sz="1800" spc="-30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(Biolegend)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68755" y="4358385"/>
            <a:ext cx="2416810" cy="9131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575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rlito"/>
                <a:cs typeface="Carlito"/>
              </a:rPr>
              <a:t>CellPlex </a:t>
            </a:r>
            <a:r>
              <a:rPr dirty="0" sz="1800" spc="-5">
                <a:latin typeface="Carlito"/>
                <a:cs typeface="Carlito"/>
              </a:rPr>
              <a:t>(10X</a:t>
            </a:r>
            <a:r>
              <a:rPr dirty="0" sz="1800" spc="20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Genomics)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1800" spc="-10">
                <a:latin typeface="Carlito"/>
                <a:cs typeface="Carlito"/>
              </a:rPr>
              <a:t>Cholesterol </a:t>
            </a:r>
            <a:r>
              <a:rPr dirty="0" sz="1800">
                <a:latin typeface="Carlito"/>
                <a:cs typeface="Carlito"/>
              </a:rPr>
              <a:t>/ </a:t>
            </a:r>
            <a:r>
              <a:rPr dirty="0" sz="1800" spc="-5">
                <a:latin typeface="Carlito"/>
                <a:cs typeface="Carlito"/>
              </a:rPr>
              <a:t>Lipid</a:t>
            </a:r>
            <a:r>
              <a:rPr dirty="0" sz="1800" spc="-15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anchor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9128" y="2767647"/>
            <a:ext cx="8230671" cy="22462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99288" y="266700"/>
            <a:ext cx="6634126" cy="23271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057145" y="5336844"/>
            <a:ext cx="461708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>
                <a:latin typeface="Carlito"/>
                <a:cs typeface="Carlito"/>
              </a:rPr>
              <a:t>4,113 </a:t>
            </a:r>
            <a:r>
              <a:rPr dirty="0" sz="3200" spc="-10">
                <a:latin typeface="Carlito"/>
                <a:cs typeface="Carlito"/>
              </a:rPr>
              <a:t>mouth-pipetted</a:t>
            </a:r>
            <a:r>
              <a:rPr dirty="0" sz="3200" spc="5">
                <a:latin typeface="Carlito"/>
                <a:cs typeface="Carlito"/>
              </a:rPr>
              <a:t> </a:t>
            </a:r>
            <a:r>
              <a:rPr dirty="0" sz="3200" spc="-5">
                <a:latin typeface="Carlito"/>
                <a:cs typeface="Carlito"/>
              </a:rPr>
              <a:t>cells!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33898" y="2624454"/>
            <a:ext cx="13481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Carlito"/>
                <a:cs typeface="Carlito"/>
              </a:rPr>
              <a:t>Plate-based</a:t>
            </a:r>
            <a:r>
              <a:rPr dirty="0" sz="1200" spc="-45">
                <a:latin typeface="Carlito"/>
                <a:cs typeface="Carlito"/>
              </a:rPr>
              <a:t> </a:t>
            </a:r>
            <a:r>
              <a:rPr dirty="0" sz="1200" spc="-10">
                <a:latin typeface="Carlito"/>
                <a:cs typeface="Carlito"/>
              </a:rPr>
              <a:t>STRT-seq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2336" y="3968496"/>
            <a:ext cx="3703198" cy="21609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2059526" y="1843646"/>
            <a:ext cx="850265" cy="276225"/>
            <a:chOff x="2059526" y="1843646"/>
            <a:chExt cx="850265" cy="276225"/>
          </a:xfrm>
        </p:grpSpPr>
        <p:sp>
          <p:nvSpPr>
            <p:cNvPr id="4" name="object 4"/>
            <p:cNvSpPr/>
            <p:nvPr/>
          </p:nvSpPr>
          <p:spPr>
            <a:xfrm>
              <a:off x="2076093" y="1970303"/>
              <a:ext cx="817244" cy="133350"/>
            </a:xfrm>
            <a:custGeom>
              <a:avLst/>
              <a:gdLst/>
              <a:ahLst/>
              <a:cxnLst/>
              <a:rect l="l" t="t" r="r" b="b"/>
              <a:pathLst>
                <a:path w="817244" h="133350">
                  <a:moveTo>
                    <a:pt x="0" y="66516"/>
                  </a:moveTo>
                  <a:lnTo>
                    <a:pt x="6579" y="54590"/>
                  </a:lnTo>
                  <a:lnTo>
                    <a:pt x="25553" y="43352"/>
                  </a:lnTo>
                  <a:lnTo>
                    <a:pt x="96087" y="23707"/>
                  </a:lnTo>
                  <a:lnTo>
                    <a:pt x="145349" y="15681"/>
                  </a:lnTo>
                  <a:lnTo>
                    <a:pt x="202409" y="9106"/>
                  </a:lnTo>
                  <a:lnTo>
                    <a:pt x="266117" y="4174"/>
                  </a:lnTo>
                  <a:lnTo>
                    <a:pt x="335326" y="1075"/>
                  </a:lnTo>
                  <a:lnTo>
                    <a:pt x="408886" y="0"/>
                  </a:lnTo>
                  <a:lnTo>
                    <a:pt x="482219" y="1075"/>
                  </a:lnTo>
                  <a:lnTo>
                    <a:pt x="551259" y="4174"/>
                  </a:lnTo>
                  <a:lnTo>
                    <a:pt x="614848" y="9106"/>
                  </a:lnTo>
                  <a:lnTo>
                    <a:pt x="671829" y="15681"/>
                  </a:lnTo>
                  <a:lnTo>
                    <a:pt x="721044" y="23707"/>
                  </a:lnTo>
                  <a:lnTo>
                    <a:pt x="761337" y="32994"/>
                  </a:lnTo>
                  <a:lnTo>
                    <a:pt x="810527" y="54590"/>
                  </a:lnTo>
                  <a:lnTo>
                    <a:pt x="817110" y="66516"/>
                  </a:lnTo>
                  <a:lnTo>
                    <a:pt x="810527" y="78377"/>
                  </a:lnTo>
                  <a:lnTo>
                    <a:pt x="761337" y="99883"/>
                  </a:lnTo>
                  <a:lnTo>
                    <a:pt x="721044" y="109143"/>
                  </a:lnTo>
                  <a:lnTo>
                    <a:pt x="671829" y="117151"/>
                  </a:lnTo>
                  <a:lnTo>
                    <a:pt x="614848" y="123714"/>
                  </a:lnTo>
                  <a:lnTo>
                    <a:pt x="551259" y="128641"/>
                  </a:lnTo>
                  <a:lnTo>
                    <a:pt x="482219" y="131738"/>
                  </a:lnTo>
                  <a:lnTo>
                    <a:pt x="408886" y="132813"/>
                  </a:lnTo>
                  <a:lnTo>
                    <a:pt x="335326" y="131738"/>
                  </a:lnTo>
                  <a:lnTo>
                    <a:pt x="266117" y="128641"/>
                  </a:lnTo>
                  <a:lnTo>
                    <a:pt x="202409" y="123714"/>
                  </a:lnTo>
                  <a:lnTo>
                    <a:pt x="145349" y="117151"/>
                  </a:lnTo>
                  <a:lnTo>
                    <a:pt x="96087" y="109143"/>
                  </a:lnTo>
                  <a:lnTo>
                    <a:pt x="55772" y="99883"/>
                  </a:lnTo>
                  <a:lnTo>
                    <a:pt x="6579" y="78377"/>
                  </a:lnTo>
                  <a:lnTo>
                    <a:pt x="0" y="66516"/>
                  </a:lnTo>
                  <a:close/>
                </a:path>
              </a:pathLst>
            </a:custGeom>
            <a:ln w="33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071131" y="1920774"/>
              <a:ext cx="816610" cy="121920"/>
            </a:xfrm>
            <a:custGeom>
              <a:avLst/>
              <a:gdLst/>
              <a:ahLst/>
              <a:cxnLst/>
              <a:rect l="l" t="t" r="r" b="b"/>
              <a:pathLst>
                <a:path w="816610" h="121919">
                  <a:moveTo>
                    <a:pt x="0" y="61332"/>
                  </a:moveTo>
                  <a:lnTo>
                    <a:pt x="6578" y="50280"/>
                  </a:lnTo>
                  <a:lnTo>
                    <a:pt x="25545" y="39890"/>
                  </a:lnTo>
                  <a:lnTo>
                    <a:pt x="96019" y="21774"/>
                  </a:lnTo>
                  <a:lnTo>
                    <a:pt x="145217" y="14390"/>
                  </a:lnTo>
                  <a:lnTo>
                    <a:pt x="202180" y="8350"/>
                  </a:lnTo>
                  <a:lnTo>
                    <a:pt x="265754" y="3825"/>
                  </a:lnTo>
                  <a:lnTo>
                    <a:pt x="334784" y="984"/>
                  </a:lnTo>
                  <a:lnTo>
                    <a:pt x="408114" y="0"/>
                  </a:lnTo>
                  <a:lnTo>
                    <a:pt x="481680" y="984"/>
                  </a:lnTo>
                  <a:lnTo>
                    <a:pt x="550843" y="3825"/>
                  </a:lnTo>
                  <a:lnTo>
                    <a:pt x="614468" y="8350"/>
                  </a:lnTo>
                  <a:lnTo>
                    <a:pt x="671420" y="14390"/>
                  </a:lnTo>
                  <a:lnTo>
                    <a:pt x="720563" y="21774"/>
                  </a:lnTo>
                  <a:lnTo>
                    <a:pt x="760761" y="30331"/>
                  </a:lnTo>
                  <a:lnTo>
                    <a:pt x="809784" y="50280"/>
                  </a:lnTo>
                  <a:lnTo>
                    <a:pt x="816338" y="61332"/>
                  </a:lnTo>
                  <a:lnTo>
                    <a:pt x="809784" y="72121"/>
                  </a:lnTo>
                  <a:lnTo>
                    <a:pt x="760761" y="91712"/>
                  </a:lnTo>
                  <a:lnTo>
                    <a:pt x="720563" y="100159"/>
                  </a:lnTo>
                  <a:lnTo>
                    <a:pt x="671420" y="107468"/>
                  </a:lnTo>
                  <a:lnTo>
                    <a:pt x="614468" y="113464"/>
                  </a:lnTo>
                  <a:lnTo>
                    <a:pt x="550843" y="117966"/>
                  </a:lnTo>
                  <a:lnTo>
                    <a:pt x="481680" y="120798"/>
                  </a:lnTo>
                  <a:lnTo>
                    <a:pt x="408114" y="121782"/>
                  </a:lnTo>
                  <a:lnTo>
                    <a:pt x="334784" y="120798"/>
                  </a:lnTo>
                  <a:lnTo>
                    <a:pt x="265754" y="117966"/>
                  </a:lnTo>
                  <a:lnTo>
                    <a:pt x="202180" y="113464"/>
                  </a:lnTo>
                  <a:lnTo>
                    <a:pt x="145217" y="107468"/>
                  </a:lnTo>
                  <a:lnTo>
                    <a:pt x="96019" y="100159"/>
                  </a:lnTo>
                  <a:lnTo>
                    <a:pt x="55744" y="91712"/>
                  </a:lnTo>
                  <a:lnTo>
                    <a:pt x="6578" y="72121"/>
                  </a:lnTo>
                  <a:lnTo>
                    <a:pt x="0" y="61332"/>
                  </a:lnTo>
                  <a:close/>
                </a:path>
              </a:pathLst>
            </a:custGeom>
            <a:ln w="21632">
              <a:solidFill>
                <a:srgbClr val="FF7D7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076093" y="1860214"/>
              <a:ext cx="817244" cy="177800"/>
            </a:xfrm>
            <a:custGeom>
              <a:avLst/>
              <a:gdLst/>
              <a:ahLst/>
              <a:cxnLst/>
              <a:rect l="l" t="t" r="r" b="b"/>
              <a:pathLst>
                <a:path w="817244" h="177800">
                  <a:moveTo>
                    <a:pt x="0" y="66296"/>
                  </a:moveTo>
                  <a:lnTo>
                    <a:pt x="6579" y="54435"/>
                  </a:lnTo>
                  <a:lnTo>
                    <a:pt x="25553" y="43248"/>
                  </a:lnTo>
                  <a:lnTo>
                    <a:pt x="96087" y="23669"/>
                  </a:lnTo>
                  <a:lnTo>
                    <a:pt x="145349" y="15661"/>
                  </a:lnTo>
                  <a:lnTo>
                    <a:pt x="202409" y="9098"/>
                  </a:lnTo>
                  <a:lnTo>
                    <a:pt x="266117" y="4172"/>
                  </a:lnTo>
                  <a:lnTo>
                    <a:pt x="335326" y="1075"/>
                  </a:lnTo>
                  <a:lnTo>
                    <a:pt x="408886" y="0"/>
                  </a:lnTo>
                  <a:lnTo>
                    <a:pt x="482219" y="1075"/>
                  </a:lnTo>
                  <a:lnTo>
                    <a:pt x="551259" y="4172"/>
                  </a:lnTo>
                  <a:lnTo>
                    <a:pt x="614848" y="9098"/>
                  </a:lnTo>
                  <a:lnTo>
                    <a:pt x="671829" y="15661"/>
                  </a:lnTo>
                  <a:lnTo>
                    <a:pt x="721044" y="23669"/>
                  </a:lnTo>
                  <a:lnTo>
                    <a:pt x="761337" y="32929"/>
                  </a:lnTo>
                  <a:lnTo>
                    <a:pt x="810527" y="54435"/>
                  </a:lnTo>
                  <a:lnTo>
                    <a:pt x="817110" y="66296"/>
                  </a:lnTo>
                  <a:lnTo>
                    <a:pt x="810527" y="78153"/>
                  </a:lnTo>
                  <a:lnTo>
                    <a:pt x="761337" y="99634"/>
                  </a:lnTo>
                  <a:lnTo>
                    <a:pt x="721044" y="108876"/>
                  </a:lnTo>
                  <a:lnTo>
                    <a:pt x="671829" y="116866"/>
                  </a:lnTo>
                  <a:lnTo>
                    <a:pt x="614848" y="123412"/>
                  </a:lnTo>
                  <a:lnTo>
                    <a:pt x="551259" y="128324"/>
                  </a:lnTo>
                  <a:lnTo>
                    <a:pt x="482219" y="131411"/>
                  </a:lnTo>
                  <a:lnTo>
                    <a:pt x="408886" y="132482"/>
                  </a:lnTo>
                  <a:lnTo>
                    <a:pt x="335326" y="131411"/>
                  </a:lnTo>
                  <a:lnTo>
                    <a:pt x="266117" y="128324"/>
                  </a:lnTo>
                  <a:lnTo>
                    <a:pt x="202409" y="123412"/>
                  </a:lnTo>
                  <a:lnTo>
                    <a:pt x="145349" y="116866"/>
                  </a:lnTo>
                  <a:lnTo>
                    <a:pt x="96087" y="108876"/>
                  </a:lnTo>
                  <a:lnTo>
                    <a:pt x="55772" y="99634"/>
                  </a:lnTo>
                  <a:lnTo>
                    <a:pt x="6579" y="78153"/>
                  </a:lnTo>
                  <a:lnTo>
                    <a:pt x="0" y="66296"/>
                  </a:lnTo>
                  <a:close/>
                </a:path>
                <a:path w="817244" h="177800">
                  <a:moveTo>
                    <a:pt x="817110" y="66296"/>
                  </a:moveTo>
                  <a:lnTo>
                    <a:pt x="817110" y="66296"/>
                  </a:lnTo>
                  <a:lnTo>
                    <a:pt x="817110" y="177488"/>
                  </a:lnTo>
                </a:path>
              </a:pathLst>
            </a:custGeom>
            <a:ln w="331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076093" y="1926510"/>
              <a:ext cx="1270" cy="111760"/>
            </a:xfrm>
            <a:custGeom>
              <a:avLst/>
              <a:gdLst/>
              <a:ahLst/>
              <a:cxnLst/>
              <a:rect l="l" t="t" r="r" b="b"/>
              <a:pathLst>
                <a:path w="1269" h="111760">
                  <a:moveTo>
                    <a:pt x="385" y="-16561"/>
                  </a:moveTo>
                  <a:lnTo>
                    <a:pt x="385" y="127754"/>
                  </a:lnTo>
                </a:path>
              </a:pathLst>
            </a:custGeom>
            <a:ln w="338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2059526" y="2098021"/>
            <a:ext cx="850265" cy="265430"/>
            <a:chOff x="2059526" y="2098021"/>
            <a:chExt cx="850265" cy="265430"/>
          </a:xfrm>
        </p:grpSpPr>
        <p:sp>
          <p:nvSpPr>
            <p:cNvPr id="9" name="object 9"/>
            <p:cNvSpPr/>
            <p:nvPr/>
          </p:nvSpPr>
          <p:spPr>
            <a:xfrm>
              <a:off x="2076093" y="2225009"/>
              <a:ext cx="817244" cy="121920"/>
            </a:xfrm>
            <a:custGeom>
              <a:avLst/>
              <a:gdLst/>
              <a:ahLst/>
              <a:cxnLst/>
              <a:rect l="l" t="t" r="r" b="b"/>
              <a:pathLst>
                <a:path w="817244" h="121919">
                  <a:moveTo>
                    <a:pt x="0" y="60449"/>
                  </a:moveTo>
                  <a:lnTo>
                    <a:pt x="6579" y="49661"/>
                  </a:lnTo>
                  <a:lnTo>
                    <a:pt x="25553" y="39474"/>
                  </a:lnTo>
                  <a:lnTo>
                    <a:pt x="96087" y="21623"/>
                  </a:lnTo>
                  <a:lnTo>
                    <a:pt x="145349" y="14313"/>
                  </a:lnTo>
                  <a:lnTo>
                    <a:pt x="202409" y="8318"/>
                  </a:lnTo>
                  <a:lnTo>
                    <a:pt x="266117" y="3815"/>
                  </a:lnTo>
                  <a:lnTo>
                    <a:pt x="335326" y="983"/>
                  </a:lnTo>
                  <a:lnTo>
                    <a:pt x="408886" y="0"/>
                  </a:lnTo>
                  <a:lnTo>
                    <a:pt x="482219" y="983"/>
                  </a:lnTo>
                  <a:lnTo>
                    <a:pt x="551259" y="3815"/>
                  </a:lnTo>
                  <a:lnTo>
                    <a:pt x="614848" y="8318"/>
                  </a:lnTo>
                  <a:lnTo>
                    <a:pt x="671829" y="14313"/>
                  </a:lnTo>
                  <a:lnTo>
                    <a:pt x="721044" y="21623"/>
                  </a:lnTo>
                  <a:lnTo>
                    <a:pt x="761337" y="30069"/>
                  </a:lnTo>
                  <a:lnTo>
                    <a:pt x="810527" y="49661"/>
                  </a:lnTo>
                  <a:lnTo>
                    <a:pt x="817110" y="60449"/>
                  </a:lnTo>
                  <a:lnTo>
                    <a:pt x="810527" y="71502"/>
                  </a:lnTo>
                  <a:lnTo>
                    <a:pt x="761337" y="91459"/>
                  </a:lnTo>
                  <a:lnTo>
                    <a:pt x="721044" y="100021"/>
                  </a:lnTo>
                  <a:lnTo>
                    <a:pt x="671829" y="107410"/>
                  </a:lnTo>
                  <a:lnTo>
                    <a:pt x="614848" y="113455"/>
                  </a:lnTo>
                  <a:lnTo>
                    <a:pt x="551259" y="117985"/>
                  </a:lnTo>
                  <a:lnTo>
                    <a:pt x="482219" y="120829"/>
                  </a:lnTo>
                  <a:lnTo>
                    <a:pt x="408886" y="121815"/>
                  </a:lnTo>
                  <a:lnTo>
                    <a:pt x="335326" y="120829"/>
                  </a:lnTo>
                  <a:lnTo>
                    <a:pt x="266117" y="117985"/>
                  </a:lnTo>
                  <a:lnTo>
                    <a:pt x="202409" y="113455"/>
                  </a:lnTo>
                  <a:lnTo>
                    <a:pt x="145349" y="107410"/>
                  </a:lnTo>
                  <a:lnTo>
                    <a:pt x="96087" y="100021"/>
                  </a:lnTo>
                  <a:lnTo>
                    <a:pt x="55772" y="91459"/>
                  </a:lnTo>
                  <a:lnTo>
                    <a:pt x="6579" y="71502"/>
                  </a:lnTo>
                  <a:lnTo>
                    <a:pt x="0" y="60449"/>
                  </a:lnTo>
                  <a:close/>
                </a:path>
              </a:pathLst>
            </a:custGeom>
            <a:ln w="33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071131" y="2175149"/>
              <a:ext cx="816610" cy="122555"/>
            </a:xfrm>
            <a:custGeom>
              <a:avLst/>
              <a:gdLst/>
              <a:ahLst/>
              <a:cxnLst/>
              <a:rect l="l" t="t" r="r" b="b"/>
              <a:pathLst>
                <a:path w="816610" h="122555">
                  <a:moveTo>
                    <a:pt x="0" y="60449"/>
                  </a:moveTo>
                  <a:lnTo>
                    <a:pt x="6578" y="49661"/>
                  </a:lnTo>
                  <a:lnTo>
                    <a:pt x="25545" y="39474"/>
                  </a:lnTo>
                  <a:lnTo>
                    <a:pt x="96019" y="21623"/>
                  </a:lnTo>
                  <a:lnTo>
                    <a:pt x="145217" y="14313"/>
                  </a:lnTo>
                  <a:lnTo>
                    <a:pt x="202180" y="8318"/>
                  </a:lnTo>
                  <a:lnTo>
                    <a:pt x="265754" y="3815"/>
                  </a:lnTo>
                  <a:lnTo>
                    <a:pt x="334784" y="983"/>
                  </a:lnTo>
                  <a:lnTo>
                    <a:pt x="408114" y="0"/>
                  </a:lnTo>
                  <a:lnTo>
                    <a:pt x="481680" y="983"/>
                  </a:lnTo>
                  <a:lnTo>
                    <a:pt x="550843" y="3815"/>
                  </a:lnTo>
                  <a:lnTo>
                    <a:pt x="614468" y="8318"/>
                  </a:lnTo>
                  <a:lnTo>
                    <a:pt x="671420" y="14313"/>
                  </a:lnTo>
                  <a:lnTo>
                    <a:pt x="720563" y="21623"/>
                  </a:lnTo>
                  <a:lnTo>
                    <a:pt x="760761" y="30069"/>
                  </a:lnTo>
                  <a:lnTo>
                    <a:pt x="809784" y="49661"/>
                  </a:lnTo>
                  <a:lnTo>
                    <a:pt x="816338" y="60449"/>
                  </a:lnTo>
                  <a:lnTo>
                    <a:pt x="809784" y="71600"/>
                  </a:lnTo>
                  <a:lnTo>
                    <a:pt x="760761" y="91684"/>
                  </a:lnTo>
                  <a:lnTo>
                    <a:pt x="720563" y="100282"/>
                  </a:lnTo>
                  <a:lnTo>
                    <a:pt x="671420" y="107693"/>
                  </a:lnTo>
                  <a:lnTo>
                    <a:pt x="614468" y="113750"/>
                  </a:lnTo>
                  <a:lnTo>
                    <a:pt x="550843" y="118284"/>
                  </a:lnTo>
                  <a:lnTo>
                    <a:pt x="481680" y="121128"/>
                  </a:lnTo>
                  <a:lnTo>
                    <a:pt x="408114" y="122113"/>
                  </a:lnTo>
                  <a:lnTo>
                    <a:pt x="334784" y="121128"/>
                  </a:lnTo>
                  <a:lnTo>
                    <a:pt x="265754" y="118284"/>
                  </a:lnTo>
                  <a:lnTo>
                    <a:pt x="202180" y="113750"/>
                  </a:lnTo>
                  <a:lnTo>
                    <a:pt x="145217" y="107693"/>
                  </a:lnTo>
                  <a:lnTo>
                    <a:pt x="96019" y="100281"/>
                  </a:lnTo>
                  <a:lnTo>
                    <a:pt x="55744" y="91683"/>
                  </a:lnTo>
                  <a:lnTo>
                    <a:pt x="6578" y="71599"/>
                  </a:lnTo>
                  <a:lnTo>
                    <a:pt x="0" y="60449"/>
                  </a:lnTo>
                  <a:close/>
                </a:path>
              </a:pathLst>
            </a:custGeom>
            <a:ln w="21632">
              <a:solidFill>
                <a:srgbClr val="FF7D7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076093" y="2114589"/>
              <a:ext cx="817244" cy="177800"/>
            </a:xfrm>
            <a:custGeom>
              <a:avLst/>
              <a:gdLst/>
              <a:ahLst/>
              <a:cxnLst/>
              <a:rect l="l" t="t" r="r" b="b"/>
              <a:pathLst>
                <a:path w="817244" h="177800">
                  <a:moveTo>
                    <a:pt x="0" y="60560"/>
                  </a:moveTo>
                  <a:lnTo>
                    <a:pt x="6579" y="49535"/>
                  </a:lnTo>
                  <a:lnTo>
                    <a:pt x="25553" y="39215"/>
                  </a:lnTo>
                  <a:lnTo>
                    <a:pt x="96087" y="21324"/>
                  </a:lnTo>
                  <a:lnTo>
                    <a:pt x="145349" y="14068"/>
                  </a:lnTo>
                  <a:lnTo>
                    <a:pt x="202409" y="8150"/>
                  </a:lnTo>
                  <a:lnTo>
                    <a:pt x="266117" y="3727"/>
                  </a:lnTo>
                  <a:lnTo>
                    <a:pt x="335326" y="958"/>
                  </a:lnTo>
                  <a:lnTo>
                    <a:pt x="408886" y="0"/>
                  </a:lnTo>
                  <a:lnTo>
                    <a:pt x="482219" y="958"/>
                  </a:lnTo>
                  <a:lnTo>
                    <a:pt x="551259" y="3727"/>
                  </a:lnTo>
                  <a:lnTo>
                    <a:pt x="614848" y="8150"/>
                  </a:lnTo>
                  <a:lnTo>
                    <a:pt x="671829" y="14068"/>
                  </a:lnTo>
                  <a:lnTo>
                    <a:pt x="721044" y="21324"/>
                  </a:lnTo>
                  <a:lnTo>
                    <a:pt x="761337" y="29759"/>
                  </a:lnTo>
                  <a:lnTo>
                    <a:pt x="810527" y="49535"/>
                  </a:lnTo>
                  <a:lnTo>
                    <a:pt x="817110" y="60560"/>
                  </a:lnTo>
                  <a:lnTo>
                    <a:pt x="810527" y="71436"/>
                  </a:lnTo>
                  <a:lnTo>
                    <a:pt x="761337" y="91087"/>
                  </a:lnTo>
                  <a:lnTo>
                    <a:pt x="721044" y="99523"/>
                  </a:lnTo>
                  <a:lnTo>
                    <a:pt x="671829" y="106805"/>
                  </a:lnTo>
                  <a:lnTo>
                    <a:pt x="614848" y="112765"/>
                  </a:lnTo>
                  <a:lnTo>
                    <a:pt x="551259" y="117232"/>
                  </a:lnTo>
                  <a:lnTo>
                    <a:pt x="482219" y="120037"/>
                  </a:lnTo>
                  <a:lnTo>
                    <a:pt x="408886" y="121010"/>
                  </a:lnTo>
                  <a:lnTo>
                    <a:pt x="335326" y="120037"/>
                  </a:lnTo>
                  <a:lnTo>
                    <a:pt x="266117" y="117232"/>
                  </a:lnTo>
                  <a:lnTo>
                    <a:pt x="202409" y="112765"/>
                  </a:lnTo>
                  <a:lnTo>
                    <a:pt x="145349" y="106805"/>
                  </a:lnTo>
                  <a:lnTo>
                    <a:pt x="96087" y="99523"/>
                  </a:lnTo>
                  <a:lnTo>
                    <a:pt x="55772" y="91087"/>
                  </a:lnTo>
                  <a:lnTo>
                    <a:pt x="6579" y="71436"/>
                  </a:lnTo>
                  <a:lnTo>
                    <a:pt x="0" y="60560"/>
                  </a:lnTo>
                  <a:close/>
                </a:path>
                <a:path w="817244" h="177800">
                  <a:moveTo>
                    <a:pt x="817110" y="66516"/>
                  </a:moveTo>
                  <a:lnTo>
                    <a:pt x="817110" y="66516"/>
                  </a:lnTo>
                  <a:lnTo>
                    <a:pt x="817110" y="177488"/>
                  </a:lnTo>
                </a:path>
              </a:pathLst>
            </a:custGeom>
            <a:ln w="331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076093" y="2181106"/>
              <a:ext cx="1270" cy="111125"/>
            </a:xfrm>
            <a:custGeom>
              <a:avLst/>
              <a:gdLst/>
              <a:ahLst/>
              <a:cxnLst/>
              <a:rect l="l" t="t" r="r" b="b"/>
              <a:pathLst>
                <a:path w="1269" h="111125">
                  <a:moveTo>
                    <a:pt x="385" y="-16561"/>
                  </a:moveTo>
                  <a:lnTo>
                    <a:pt x="385" y="127533"/>
                  </a:lnTo>
                </a:path>
              </a:pathLst>
            </a:custGeom>
            <a:ln w="338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2059526" y="2351889"/>
            <a:ext cx="850265" cy="265430"/>
            <a:chOff x="2059526" y="2351889"/>
            <a:chExt cx="850265" cy="265430"/>
          </a:xfrm>
        </p:grpSpPr>
        <p:sp>
          <p:nvSpPr>
            <p:cNvPr id="14" name="object 14"/>
            <p:cNvSpPr/>
            <p:nvPr/>
          </p:nvSpPr>
          <p:spPr>
            <a:xfrm>
              <a:off x="2076093" y="2479638"/>
              <a:ext cx="817244" cy="121285"/>
            </a:xfrm>
            <a:custGeom>
              <a:avLst/>
              <a:gdLst/>
              <a:ahLst/>
              <a:cxnLst/>
              <a:rect l="l" t="t" r="r" b="b"/>
              <a:pathLst>
                <a:path w="817244" h="121285">
                  <a:moveTo>
                    <a:pt x="0" y="60516"/>
                  </a:moveTo>
                  <a:lnTo>
                    <a:pt x="6579" y="49498"/>
                  </a:lnTo>
                  <a:lnTo>
                    <a:pt x="25553" y="39185"/>
                  </a:lnTo>
                  <a:lnTo>
                    <a:pt x="96087" y="21307"/>
                  </a:lnTo>
                  <a:lnTo>
                    <a:pt x="145349" y="14057"/>
                  </a:lnTo>
                  <a:lnTo>
                    <a:pt x="202409" y="8144"/>
                  </a:lnTo>
                  <a:lnTo>
                    <a:pt x="266117" y="3724"/>
                  </a:lnTo>
                  <a:lnTo>
                    <a:pt x="335326" y="957"/>
                  </a:lnTo>
                  <a:lnTo>
                    <a:pt x="408886" y="0"/>
                  </a:lnTo>
                  <a:lnTo>
                    <a:pt x="482219" y="957"/>
                  </a:lnTo>
                  <a:lnTo>
                    <a:pt x="551259" y="3724"/>
                  </a:lnTo>
                  <a:lnTo>
                    <a:pt x="614848" y="8144"/>
                  </a:lnTo>
                  <a:lnTo>
                    <a:pt x="671829" y="14057"/>
                  </a:lnTo>
                  <a:lnTo>
                    <a:pt x="721044" y="21307"/>
                  </a:lnTo>
                  <a:lnTo>
                    <a:pt x="761337" y="29736"/>
                  </a:lnTo>
                  <a:lnTo>
                    <a:pt x="810527" y="49498"/>
                  </a:lnTo>
                  <a:lnTo>
                    <a:pt x="817110" y="60516"/>
                  </a:lnTo>
                  <a:lnTo>
                    <a:pt x="810527" y="71318"/>
                  </a:lnTo>
                  <a:lnTo>
                    <a:pt x="761337" y="90933"/>
                  </a:lnTo>
                  <a:lnTo>
                    <a:pt x="721044" y="99388"/>
                  </a:lnTo>
                  <a:lnTo>
                    <a:pt x="671829" y="106705"/>
                  </a:lnTo>
                  <a:lnTo>
                    <a:pt x="614848" y="112706"/>
                  </a:lnTo>
                  <a:lnTo>
                    <a:pt x="551259" y="117213"/>
                  </a:lnTo>
                  <a:lnTo>
                    <a:pt x="482219" y="120047"/>
                  </a:lnTo>
                  <a:lnTo>
                    <a:pt x="408886" y="121032"/>
                  </a:lnTo>
                  <a:lnTo>
                    <a:pt x="335326" y="120047"/>
                  </a:lnTo>
                  <a:lnTo>
                    <a:pt x="266117" y="117213"/>
                  </a:lnTo>
                  <a:lnTo>
                    <a:pt x="202409" y="112706"/>
                  </a:lnTo>
                  <a:lnTo>
                    <a:pt x="145349" y="106705"/>
                  </a:lnTo>
                  <a:lnTo>
                    <a:pt x="96087" y="99388"/>
                  </a:lnTo>
                  <a:lnTo>
                    <a:pt x="55772" y="90933"/>
                  </a:lnTo>
                  <a:lnTo>
                    <a:pt x="6579" y="71318"/>
                  </a:lnTo>
                  <a:lnTo>
                    <a:pt x="0" y="60516"/>
                  </a:lnTo>
                  <a:close/>
                </a:path>
              </a:pathLst>
            </a:custGeom>
            <a:ln w="33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071131" y="2418294"/>
              <a:ext cx="816610" cy="132715"/>
            </a:xfrm>
            <a:custGeom>
              <a:avLst/>
              <a:gdLst/>
              <a:ahLst/>
              <a:cxnLst/>
              <a:rect l="l" t="t" r="r" b="b"/>
              <a:pathLst>
                <a:path w="816610" h="132714">
                  <a:moveTo>
                    <a:pt x="0" y="66274"/>
                  </a:moveTo>
                  <a:lnTo>
                    <a:pt x="6578" y="54408"/>
                  </a:lnTo>
                  <a:lnTo>
                    <a:pt x="25545" y="43220"/>
                  </a:lnTo>
                  <a:lnTo>
                    <a:pt x="96019" y="23647"/>
                  </a:lnTo>
                  <a:lnTo>
                    <a:pt x="145217" y="15645"/>
                  </a:lnTo>
                  <a:lnTo>
                    <a:pt x="202180" y="9087"/>
                  </a:lnTo>
                  <a:lnTo>
                    <a:pt x="265754" y="4166"/>
                  </a:lnTo>
                  <a:lnTo>
                    <a:pt x="334784" y="1073"/>
                  </a:lnTo>
                  <a:lnTo>
                    <a:pt x="408114" y="0"/>
                  </a:lnTo>
                  <a:lnTo>
                    <a:pt x="481680" y="1073"/>
                  </a:lnTo>
                  <a:lnTo>
                    <a:pt x="550843" y="4166"/>
                  </a:lnTo>
                  <a:lnTo>
                    <a:pt x="614468" y="9087"/>
                  </a:lnTo>
                  <a:lnTo>
                    <a:pt x="671420" y="15645"/>
                  </a:lnTo>
                  <a:lnTo>
                    <a:pt x="720563" y="23647"/>
                  </a:lnTo>
                  <a:lnTo>
                    <a:pt x="760761" y="32903"/>
                  </a:lnTo>
                  <a:lnTo>
                    <a:pt x="809784" y="54408"/>
                  </a:lnTo>
                  <a:lnTo>
                    <a:pt x="816338" y="66274"/>
                  </a:lnTo>
                  <a:lnTo>
                    <a:pt x="809784" y="78137"/>
                  </a:lnTo>
                  <a:lnTo>
                    <a:pt x="760761" y="99637"/>
                  </a:lnTo>
                  <a:lnTo>
                    <a:pt x="720563" y="108891"/>
                  </a:lnTo>
                  <a:lnTo>
                    <a:pt x="671420" y="116893"/>
                  </a:lnTo>
                  <a:lnTo>
                    <a:pt x="614468" y="123450"/>
                  </a:lnTo>
                  <a:lnTo>
                    <a:pt x="550843" y="128370"/>
                  </a:lnTo>
                  <a:lnTo>
                    <a:pt x="481680" y="131463"/>
                  </a:lnTo>
                  <a:lnTo>
                    <a:pt x="408114" y="132537"/>
                  </a:lnTo>
                  <a:lnTo>
                    <a:pt x="334784" y="131463"/>
                  </a:lnTo>
                  <a:lnTo>
                    <a:pt x="265754" y="128370"/>
                  </a:lnTo>
                  <a:lnTo>
                    <a:pt x="202180" y="123450"/>
                  </a:lnTo>
                  <a:lnTo>
                    <a:pt x="145217" y="116893"/>
                  </a:lnTo>
                  <a:lnTo>
                    <a:pt x="96019" y="108891"/>
                  </a:lnTo>
                  <a:lnTo>
                    <a:pt x="55744" y="99637"/>
                  </a:lnTo>
                  <a:lnTo>
                    <a:pt x="6578" y="78137"/>
                  </a:lnTo>
                  <a:lnTo>
                    <a:pt x="0" y="66274"/>
                  </a:lnTo>
                  <a:close/>
                </a:path>
              </a:pathLst>
            </a:custGeom>
            <a:ln w="21632">
              <a:solidFill>
                <a:srgbClr val="FF7D7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076093" y="2368456"/>
              <a:ext cx="817244" cy="167005"/>
            </a:xfrm>
            <a:custGeom>
              <a:avLst/>
              <a:gdLst/>
              <a:ahLst/>
              <a:cxnLst/>
              <a:rect l="l" t="t" r="r" b="b"/>
              <a:pathLst>
                <a:path w="817244" h="167005">
                  <a:moveTo>
                    <a:pt x="0" y="61343"/>
                  </a:moveTo>
                  <a:lnTo>
                    <a:pt x="6579" y="50294"/>
                  </a:lnTo>
                  <a:lnTo>
                    <a:pt x="25553" y="39904"/>
                  </a:lnTo>
                  <a:lnTo>
                    <a:pt x="96087" y="21785"/>
                  </a:lnTo>
                  <a:lnTo>
                    <a:pt x="145349" y="14399"/>
                  </a:lnTo>
                  <a:lnTo>
                    <a:pt x="202409" y="8356"/>
                  </a:lnTo>
                  <a:lnTo>
                    <a:pt x="266117" y="3827"/>
                  </a:lnTo>
                  <a:lnTo>
                    <a:pt x="335326" y="985"/>
                  </a:lnTo>
                  <a:lnTo>
                    <a:pt x="408886" y="0"/>
                  </a:lnTo>
                  <a:lnTo>
                    <a:pt x="482219" y="985"/>
                  </a:lnTo>
                  <a:lnTo>
                    <a:pt x="551259" y="3827"/>
                  </a:lnTo>
                  <a:lnTo>
                    <a:pt x="614848" y="8356"/>
                  </a:lnTo>
                  <a:lnTo>
                    <a:pt x="671829" y="14399"/>
                  </a:lnTo>
                  <a:lnTo>
                    <a:pt x="721044" y="21785"/>
                  </a:lnTo>
                  <a:lnTo>
                    <a:pt x="761337" y="30344"/>
                  </a:lnTo>
                  <a:lnTo>
                    <a:pt x="810527" y="50294"/>
                  </a:lnTo>
                  <a:lnTo>
                    <a:pt x="817110" y="61343"/>
                  </a:lnTo>
                  <a:lnTo>
                    <a:pt x="810527" y="72143"/>
                  </a:lnTo>
                  <a:lnTo>
                    <a:pt x="761337" y="91755"/>
                  </a:lnTo>
                  <a:lnTo>
                    <a:pt x="721044" y="100211"/>
                  </a:lnTo>
                  <a:lnTo>
                    <a:pt x="671829" y="107529"/>
                  </a:lnTo>
                  <a:lnTo>
                    <a:pt x="614848" y="113531"/>
                  </a:lnTo>
                  <a:lnTo>
                    <a:pt x="551259" y="118039"/>
                  </a:lnTo>
                  <a:lnTo>
                    <a:pt x="482219" y="120874"/>
                  </a:lnTo>
                  <a:lnTo>
                    <a:pt x="408886" y="121859"/>
                  </a:lnTo>
                  <a:lnTo>
                    <a:pt x="335326" y="120874"/>
                  </a:lnTo>
                  <a:lnTo>
                    <a:pt x="266117" y="118039"/>
                  </a:lnTo>
                  <a:lnTo>
                    <a:pt x="202409" y="113531"/>
                  </a:lnTo>
                  <a:lnTo>
                    <a:pt x="145349" y="107529"/>
                  </a:lnTo>
                  <a:lnTo>
                    <a:pt x="96087" y="100211"/>
                  </a:lnTo>
                  <a:lnTo>
                    <a:pt x="55772" y="91755"/>
                  </a:lnTo>
                  <a:lnTo>
                    <a:pt x="6579" y="72143"/>
                  </a:lnTo>
                  <a:lnTo>
                    <a:pt x="0" y="61343"/>
                  </a:lnTo>
                  <a:close/>
                </a:path>
                <a:path w="817244" h="167005">
                  <a:moveTo>
                    <a:pt x="817110" y="55585"/>
                  </a:moveTo>
                  <a:lnTo>
                    <a:pt x="817110" y="55585"/>
                  </a:lnTo>
                  <a:lnTo>
                    <a:pt x="817110" y="166766"/>
                  </a:lnTo>
                </a:path>
              </a:pathLst>
            </a:custGeom>
            <a:ln w="331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076093" y="2434731"/>
              <a:ext cx="1270" cy="111760"/>
            </a:xfrm>
            <a:custGeom>
              <a:avLst/>
              <a:gdLst/>
              <a:ahLst/>
              <a:cxnLst/>
              <a:rect l="l" t="t" r="r" b="b"/>
              <a:pathLst>
                <a:path w="1269" h="111760">
                  <a:moveTo>
                    <a:pt x="385" y="-16561"/>
                  </a:moveTo>
                  <a:lnTo>
                    <a:pt x="385" y="127732"/>
                  </a:lnTo>
                </a:path>
              </a:pathLst>
            </a:custGeom>
            <a:ln w="338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/>
          <p:cNvGrpSpPr/>
          <p:nvPr/>
        </p:nvGrpSpPr>
        <p:grpSpPr>
          <a:xfrm>
            <a:off x="2059526" y="2595608"/>
            <a:ext cx="850265" cy="276860"/>
            <a:chOff x="2059526" y="2595608"/>
            <a:chExt cx="850265" cy="276860"/>
          </a:xfrm>
        </p:grpSpPr>
        <p:sp>
          <p:nvSpPr>
            <p:cNvPr id="19" name="object 19"/>
            <p:cNvSpPr/>
            <p:nvPr/>
          </p:nvSpPr>
          <p:spPr>
            <a:xfrm>
              <a:off x="2076093" y="2722529"/>
              <a:ext cx="817244" cy="133350"/>
            </a:xfrm>
            <a:custGeom>
              <a:avLst/>
              <a:gdLst/>
              <a:ahLst/>
              <a:cxnLst/>
              <a:rect l="l" t="t" r="r" b="b"/>
              <a:pathLst>
                <a:path w="817244" h="133350">
                  <a:moveTo>
                    <a:pt x="0" y="66274"/>
                  </a:moveTo>
                  <a:lnTo>
                    <a:pt x="6579" y="54408"/>
                  </a:lnTo>
                  <a:lnTo>
                    <a:pt x="25553" y="43220"/>
                  </a:lnTo>
                  <a:lnTo>
                    <a:pt x="96087" y="23647"/>
                  </a:lnTo>
                  <a:lnTo>
                    <a:pt x="145349" y="15645"/>
                  </a:lnTo>
                  <a:lnTo>
                    <a:pt x="202409" y="9087"/>
                  </a:lnTo>
                  <a:lnTo>
                    <a:pt x="266117" y="4166"/>
                  </a:lnTo>
                  <a:lnTo>
                    <a:pt x="335326" y="1073"/>
                  </a:lnTo>
                  <a:lnTo>
                    <a:pt x="408886" y="0"/>
                  </a:lnTo>
                  <a:lnTo>
                    <a:pt x="482219" y="1073"/>
                  </a:lnTo>
                  <a:lnTo>
                    <a:pt x="551259" y="4166"/>
                  </a:lnTo>
                  <a:lnTo>
                    <a:pt x="614848" y="9087"/>
                  </a:lnTo>
                  <a:lnTo>
                    <a:pt x="671829" y="15645"/>
                  </a:lnTo>
                  <a:lnTo>
                    <a:pt x="721044" y="23647"/>
                  </a:lnTo>
                  <a:lnTo>
                    <a:pt x="761337" y="32903"/>
                  </a:lnTo>
                  <a:lnTo>
                    <a:pt x="810527" y="54408"/>
                  </a:lnTo>
                  <a:lnTo>
                    <a:pt x="817110" y="66274"/>
                  </a:lnTo>
                  <a:lnTo>
                    <a:pt x="810527" y="78219"/>
                  </a:lnTo>
                  <a:lnTo>
                    <a:pt x="761337" y="99831"/>
                  </a:lnTo>
                  <a:lnTo>
                    <a:pt x="721044" y="109120"/>
                  </a:lnTo>
                  <a:lnTo>
                    <a:pt x="671829" y="117144"/>
                  </a:lnTo>
                  <a:lnTo>
                    <a:pt x="614848" y="123715"/>
                  </a:lnTo>
                  <a:lnTo>
                    <a:pt x="551259" y="128643"/>
                  </a:lnTo>
                  <a:lnTo>
                    <a:pt x="482219" y="131739"/>
                  </a:lnTo>
                  <a:lnTo>
                    <a:pt x="408886" y="132813"/>
                  </a:lnTo>
                  <a:lnTo>
                    <a:pt x="335326" y="131739"/>
                  </a:lnTo>
                  <a:lnTo>
                    <a:pt x="266117" y="128643"/>
                  </a:lnTo>
                  <a:lnTo>
                    <a:pt x="202409" y="123715"/>
                  </a:lnTo>
                  <a:lnTo>
                    <a:pt x="145349" y="117144"/>
                  </a:lnTo>
                  <a:lnTo>
                    <a:pt x="96087" y="109120"/>
                  </a:lnTo>
                  <a:lnTo>
                    <a:pt x="55772" y="99831"/>
                  </a:lnTo>
                  <a:lnTo>
                    <a:pt x="6579" y="78219"/>
                  </a:lnTo>
                  <a:lnTo>
                    <a:pt x="0" y="66274"/>
                  </a:lnTo>
                  <a:close/>
                </a:path>
              </a:pathLst>
            </a:custGeom>
            <a:ln w="33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071131" y="2672691"/>
              <a:ext cx="816610" cy="122555"/>
            </a:xfrm>
            <a:custGeom>
              <a:avLst/>
              <a:gdLst/>
              <a:ahLst/>
              <a:cxnLst/>
              <a:rect l="l" t="t" r="r" b="b"/>
              <a:pathLst>
                <a:path w="816610" h="122555">
                  <a:moveTo>
                    <a:pt x="0" y="60791"/>
                  </a:moveTo>
                  <a:lnTo>
                    <a:pt x="6578" y="49906"/>
                  </a:lnTo>
                  <a:lnTo>
                    <a:pt x="25545" y="39644"/>
                  </a:lnTo>
                  <a:lnTo>
                    <a:pt x="96019" y="21690"/>
                  </a:lnTo>
                  <a:lnTo>
                    <a:pt x="145217" y="14350"/>
                  </a:lnTo>
                  <a:lnTo>
                    <a:pt x="202180" y="8335"/>
                  </a:lnTo>
                  <a:lnTo>
                    <a:pt x="265754" y="3821"/>
                  </a:lnTo>
                  <a:lnTo>
                    <a:pt x="334784" y="984"/>
                  </a:lnTo>
                  <a:lnTo>
                    <a:pt x="408114" y="0"/>
                  </a:lnTo>
                  <a:lnTo>
                    <a:pt x="481680" y="984"/>
                  </a:lnTo>
                  <a:lnTo>
                    <a:pt x="550843" y="3821"/>
                  </a:lnTo>
                  <a:lnTo>
                    <a:pt x="614468" y="8335"/>
                  </a:lnTo>
                  <a:lnTo>
                    <a:pt x="671420" y="14350"/>
                  </a:lnTo>
                  <a:lnTo>
                    <a:pt x="720563" y="21690"/>
                  </a:lnTo>
                  <a:lnTo>
                    <a:pt x="760761" y="30180"/>
                  </a:lnTo>
                  <a:lnTo>
                    <a:pt x="809784" y="49907"/>
                  </a:lnTo>
                  <a:lnTo>
                    <a:pt x="816338" y="60791"/>
                  </a:lnTo>
                  <a:lnTo>
                    <a:pt x="809784" y="71838"/>
                  </a:lnTo>
                  <a:lnTo>
                    <a:pt x="760761" y="91786"/>
                  </a:lnTo>
                  <a:lnTo>
                    <a:pt x="720563" y="100345"/>
                  </a:lnTo>
                  <a:lnTo>
                    <a:pt x="671420" y="107732"/>
                  </a:lnTo>
                  <a:lnTo>
                    <a:pt x="614468" y="113776"/>
                  </a:lnTo>
                  <a:lnTo>
                    <a:pt x="550843" y="118306"/>
                  </a:lnTo>
                  <a:lnTo>
                    <a:pt x="481680" y="121149"/>
                  </a:lnTo>
                  <a:lnTo>
                    <a:pt x="408114" y="122135"/>
                  </a:lnTo>
                  <a:lnTo>
                    <a:pt x="334784" y="121149"/>
                  </a:lnTo>
                  <a:lnTo>
                    <a:pt x="265754" y="118306"/>
                  </a:lnTo>
                  <a:lnTo>
                    <a:pt x="202180" y="113776"/>
                  </a:lnTo>
                  <a:lnTo>
                    <a:pt x="145217" y="107732"/>
                  </a:lnTo>
                  <a:lnTo>
                    <a:pt x="96019" y="100345"/>
                  </a:lnTo>
                  <a:lnTo>
                    <a:pt x="55744" y="91786"/>
                  </a:lnTo>
                  <a:lnTo>
                    <a:pt x="6578" y="71838"/>
                  </a:lnTo>
                  <a:lnTo>
                    <a:pt x="0" y="60791"/>
                  </a:lnTo>
                  <a:close/>
                </a:path>
              </a:pathLst>
            </a:custGeom>
            <a:ln w="21632">
              <a:solidFill>
                <a:srgbClr val="FF7D7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076093" y="2612175"/>
              <a:ext cx="817244" cy="177800"/>
            </a:xfrm>
            <a:custGeom>
              <a:avLst/>
              <a:gdLst/>
              <a:ahLst/>
              <a:cxnLst/>
              <a:rect l="l" t="t" r="r" b="b"/>
              <a:pathLst>
                <a:path w="817244" h="177800">
                  <a:moveTo>
                    <a:pt x="0" y="66539"/>
                  </a:moveTo>
                  <a:lnTo>
                    <a:pt x="6579" y="54376"/>
                  </a:lnTo>
                  <a:lnTo>
                    <a:pt x="25553" y="43011"/>
                  </a:lnTo>
                  <a:lnTo>
                    <a:pt x="96087" y="23352"/>
                  </a:lnTo>
                  <a:lnTo>
                    <a:pt x="145349" y="15396"/>
                  </a:lnTo>
                  <a:lnTo>
                    <a:pt x="202409" y="8913"/>
                  </a:lnTo>
                  <a:lnTo>
                    <a:pt x="266117" y="4074"/>
                  </a:lnTo>
                  <a:lnTo>
                    <a:pt x="335326" y="1046"/>
                  </a:lnTo>
                  <a:lnTo>
                    <a:pt x="408886" y="0"/>
                  </a:lnTo>
                  <a:lnTo>
                    <a:pt x="482219" y="1046"/>
                  </a:lnTo>
                  <a:lnTo>
                    <a:pt x="551259" y="4074"/>
                  </a:lnTo>
                  <a:lnTo>
                    <a:pt x="614848" y="8913"/>
                  </a:lnTo>
                  <a:lnTo>
                    <a:pt x="671829" y="15396"/>
                  </a:lnTo>
                  <a:lnTo>
                    <a:pt x="721044" y="23352"/>
                  </a:lnTo>
                  <a:lnTo>
                    <a:pt x="761337" y="32614"/>
                  </a:lnTo>
                  <a:lnTo>
                    <a:pt x="810527" y="54376"/>
                  </a:lnTo>
                  <a:lnTo>
                    <a:pt x="817110" y="66539"/>
                  </a:lnTo>
                  <a:lnTo>
                    <a:pt x="810527" y="78405"/>
                  </a:lnTo>
                  <a:lnTo>
                    <a:pt x="761337" y="99909"/>
                  </a:lnTo>
                  <a:lnTo>
                    <a:pt x="721044" y="109165"/>
                  </a:lnTo>
                  <a:lnTo>
                    <a:pt x="671829" y="117167"/>
                  </a:lnTo>
                  <a:lnTo>
                    <a:pt x="614848" y="123725"/>
                  </a:lnTo>
                  <a:lnTo>
                    <a:pt x="551259" y="128646"/>
                  </a:lnTo>
                  <a:lnTo>
                    <a:pt x="482219" y="131739"/>
                  </a:lnTo>
                  <a:lnTo>
                    <a:pt x="408886" y="132813"/>
                  </a:lnTo>
                  <a:lnTo>
                    <a:pt x="335326" y="131739"/>
                  </a:lnTo>
                  <a:lnTo>
                    <a:pt x="266117" y="128646"/>
                  </a:lnTo>
                  <a:lnTo>
                    <a:pt x="202409" y="123725"/>
                  </a:lnTo>
                  <a:lnTo>
                    <a:pt x="145349" y="117167"/>
                  </a:lnTo>
                  <a:lnTo>
                    <a:pt x="96087" y="109165"/>
                  </a:lnTo>
                  <a:lnTo>
                    <a:pt x="55772" y="99909"/>
                  </a:lnTo>
                  <a:lnTo>
                    <a:pt x="6579" y="78405"/>
                  </a:lnTo>
                  <a:lnTo>
                    <a:pt x="0" y="66539"/>
                  </a:lnTo>
                  <a:close/>
                </a:path>
                <a:path w="817244" h="177800">
                  <a:moveTo>
                    <a:pt x="817110" y="66539"/>
                  </a:moveTo>
                  <a:lnTo>
                    <a:pt x="817110" y="66539"/>
                  </a:lnTo>
                  <a:lnTo>
                    <a:pt x="817110" y="177444"/>
                  </a:lnTo>
                </a:path>
              </a:pathLst>
            </a:custGeom>
            <a:ln w="331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076093" y="2678714"/>
              <a:ext cx="1270" cy="111125"/>
            </a:xfrm>
            <a:custGeom>
              <a:avLst/>
              <a:gdLst/>
              <a:ahLst/>
              <a:cxnLst/>
              <a:rect l="l" t="t" r="r" b="b"/>
              <a:pathLst>
                <a:path w="1269" h="111125">
                  <a:moveTo>
                    <a:pt x="385" y="-16561"/>
                  </a:moveTo>
                  <a:lnTo>
                    <a:pt x="385" y="127467"/>
                  </a:lnTo>
                </a:path>
              </a:pathLst>
            </a:custGeom>
            <a:ln w="338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/>
          <p:nvPr/>
        </p:nvSpPr>
        <p:spPr>
          <a:xfrm>
            <a:off x="3048135" y="1738100"/>
            <a:ext cx="375285" cy="66675"/>
          </a:xfrm>
          <a:custGeom>
            <a:avLst/>
            <a:gdLst/>
            <a:ahLst/>
            <a:cxnLst/>
            <a:rect l="l" t="t" r="r" b="b"/>
            <a:pathLst>
              <a:path w="375285" h="66675">
                <a:moveTo>
                  <a:pt x="375032" y="64090"/>
                </a:moveTo>
                <a:lnTo>
                  <a:pt x="361140" y="40673"/>
                </a:lnTo>
                <a:lnTo>
                  <a:pt x="347092" y="20131"/>
                </a:lnTo>
                <a:lnTo>
                  <a:pt x="332900" y="5546"/>
                </a:lnTo>
                <a:lnTo>
                  <a:pt x="318573" y="0"/>
                </a:lnTo>
                <a:lnTo>
                  <a:pt x="304173" y="10719"/>
                </a:lnTo>
                <a:lnTo>
                  <a:pt x="289710" y="33548"/>
                </a:lnTo>
                <a:lnTo>
                  <a:pt x="275371" y="56232"/>
                </a:lnTo>
                <a:lnTo>
                  <a:pt x="261343" y="66516"/>
                </a:lnTo>
                <a:lnTo>
                  <a:pt x="247543" y="56123"/>
                </a:lnTo>
                <a:lnTo>
                  <a:pt x="234147" y="33258"/>
                </a:lnTo>
                <a:lnTo>
                  <a:pt x="220730" y="10393"/>
                </a:lnTo>
                <a:lnTo>
                  <a:pt x="206868" y="0"/>
                </a:lnTo>
                <a:lnTo>
                  <a:pt x="192904" y="10393"/>
                </a:lnTo>
                <a:lnTo>
                  <a:pt x="178598" y="33258"/>
                </a:lnTo>
                <a:lnTo>
                  <a:pt x="164147" y="56123"/>
                </a:lnTo>
                <a:lnTo>
                  <a:pt x="149748" y="66516"/>
                </a:lnTo>
                <a:lnTo>
                  <a:pt x="135530" y="56382"/>
                </a:lnTo>
                <a:lnTo>
                  <a:pt x="121518" y="34085"/>
                </a:lnTo>
                <a:lnTo>
                  <a:pt x="107507" y="11789"/>
                </a:lnTo>
                <a:lnTo>
                  <a:pt x="93289" y="1654"/>
                </a:lnTo>
                <a:lnTo>
                  <a:pt x="78251" y="10675"/>
                </a:lnTo>
                <a:lnTo>
                  <a:pt x="62385" y="31714"/>
                </a:lnTo>
                <a:lnTo>
                  <a:pt x="47140" y="53745"/>
                </a:lnTo>
                <a:lnTo>
                  <a:pt x="33963" y="65744"/>
                </a:lnTo>
                <a:lnTo>
                  <a:pt x="23229" y="64388"/>
                </a:lnTo>
                <a:lnTo>
                  <a:pt x="14417" y="55803"/>
                </a:lnTo>
                <a:lnTo>
                  <a:pt x="6888" y="42398"/>
                </a:lnTo>
                <a:lnTo>
                  <a:pt x="0" y="26584"/>
                </a:lnTo>
              </a:path>
            </a:pathLst>
          </a:custGeom>
          <a:ln w="3313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048135" y="2003396"/>
            <a:ext cx="375285" cy="66675"/>
          </a:xfrm>
          <a:custGeom>
            <a:avLst/>
            <a:gdLst/>
            <a:ahLst/>
            <a:cxnLst/>
            <a:rect l="l" t="t" r="r" b="b"/>
            <a:pathLst>
              <a:path w="375285" h="66675">
                <a:moveTo>
                  <a:pt x="375032" y="64090"/>
                </a:moveTo>
                <a:lnTo>
                  <a:pt x="361140" y="40813"/>
                </a:lnTo>
                <a:lnTo>
                  <a:pt x="347092" y="20255"/>
                </a:lnTo>
                <a:lnTo>
                  <a:pt x="332900" y="5593"/>
                </a:lnTo>
                <a:lnTo>
                  <a:pt x="318573" y="0"/>
                </a:lnTo>
                <a:lnTo>
                  <a:pt x="304173" y="10875"/>
                </a:lnTo>
                <a:lnTo>
                  <a:pt x="289710" y="33727"/>
                </a:lnTo>
                <a:lnTo>
                  <a:pt x="275371" y="56371"/>
                </a:lnTo>
                <a:lnTo>
                  <a:pt x="261343" y="66627"/>
                </a:lnTo>
                <a:lnTo>
                  <a:pt x="247543" y="56216"/>
                </a:lnTo>
                <a:lnTo>
                  <a:pt x="234147" y="33313"/>
                </a:lnTo>
                <a:lnTo>
                  <a:pt x="220730" y="10410"/>
                </a:lnTo>
                <a:lnTo>
                  <a:pt x="206868" y="0"/>
                </a:lnTo>
                <a:lnTo>
                  <a:pt x="192904" y="10410"/>
                </a:lnTo>
                <a:lnTo>
                  <a:pt x="178598" y="33313"/>
                </a:lnTo>
                <a:lnTo>
                  <a:pt x="164147" y="56216"/>
                </a:lnTo>
                <a:lnTo>
                  <a:pt x="149748" y="66627"/>
                </a:lnTo>
                <a:lnTo>
                  <a:pt x="135530" y="56527"/>
                </a:lnTo>
                <a:lnTo>
                  <a:pt x="121518" y="34306"/>
                </a:lnTo>
                <a:lnTo>
                  <a:pt x="107507" y="12085"/>
                </a:lnTo>
                <a:lnTo>
                  <a:pt x="93289" y="1985"/>
                </a:lnTo>
                <a:lnTo>
                  <a:pt x="78251" y="11001"/>
                </a:lnTo>
                <a:lnTo>
                  <a:pt x="62385" y="32003"/>
                </a:lnTo>
                <a:lnTo>
                  <a:pt x="47140" y="53936"/>
                </a:lnTo>
                <a:lnTo>
                  <a:pt x="33963" y="65744"/>
                </a:lnTo>
                <a:lnTo>
                  <a:pt x="23229" y="64388"/>
                </a:lnTo>
                <a:lnTo>
                  <a:pt x="14417" y="55803"/>
                </a:lnTo>
                <a:lnTo>
                  <a:pt x="6888" y="42398"/>
                </a:lnTo>
                <a:lnTo>
                  <a:pt x="0" y="26584"/>
                </a:lnTo>
              </a:path>
            </a:pathLst>
          </a:custGeom>
          <a:ln w="33134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048135" y="2269023"/>
            <a:ext cx="375285" cy="66675"/>
          </a:xfrm>
          <a:custGeom>
            <a:avLst/>
            <a:gdLst/>
            <a:ahLst/>
            <a:cxnLst/>
            <a:rect l="l" t="t" r="r" b="b"/>
            <a:pathLst>
              <a:path w="375285" h="66675">
                <a:moveTo>
                  <a:pt x="375032" y="63836"/>
                </a:moveTo>
                <a:lnTo>
                  <a:pt x="361140" y="40566"/>
                </a:lnTo>
                <a:lnTo>
                  <a:pt x="347092" y="20099"/>
                </a:lnTo>
                <a:lnTo>
                  <a:pt x="332900" y="5542"/>
                </a:lnTo>
                <a:lnTo>
                  <a:pt x="318573" y="0"/>
                </a:lnTo>
                <a:lnTo>
                  <a:pt x="304173" y="10731"/>
                </a:lnTo>
                <a:lnTo>
                  <a:pt x="289710" y="33479"/>
                </a:lnTo>
                <a:lnTo>
                  <a:pt x="275371" y="56061"/>
                </a:lnTo>
                <a:lnTo>
                  <a:pt x="261343" y="66296"/>
                </a:lnTo>
                <a:lnTo>
                  <a:pt x="247543" y="55937"/>
                </a:lnTo>
                <a:lnTo>
                  <a:pt x="234147" y="33148"/>
                </a:lnTo>
                <a:lnTo>
                  <a:pt x="220730" y="10358"/>
                </a:lnTo>
                <a:lnTo>
                  <a:pt x="206868" y="0"/>
                </a:lnTo>
                <a:lnTo>
                  <a:pt x="192904" y="10358"/>
                </a:lnTo>
                <a:lnTo>
                  <a:pt x="178598" y="33148"/>
                </a:lnTo>
                <a:lnTo>
                  <a:pt x="164147" y="55937"/>
                </a:lnTo>
                <a:lnTo>
                  <a:pt x="149748" y="66296"/>
                </a:lnTo>
                <a:lnTo>
                  <a:pt x="135530" y="56196"/>
                </a:lnTo>
                <a:lnTo>
                  <a:pt x="121518" y="33975"/>
                </a:lnTo>
                <a:lnTo>
                  <a:pt x="107507" y="11754"/>
                </a:lnTo>
                <a:lnTo>
                  <a:pt x="93289" y="1654"/>
                </a:lnTo>
                <a:lnTo>
                  <a:pt x="78251" y="10722"/>
                </a:lnTo>
                <a:lnTo>
                  <a:pt x="62385" y="31734"/>
                </a:lnTo>
                <a:lnTo>
                  <a:pt x="47140" y="53662"/>
                </a:lnTo>
                <a:lnTo>
                  <a:pt x="33963" y="65480"/>
                </a:lnTo>
                <a:lnTo>
                  <a:pt x="23229" y="64135"/>
                </a:lnTo>
                <a:lnTo>
                  <a:pt x="14417" y="55556"/>
                </a:lnTo>
                <a:lnTo>
                  <a:pt x="6888" y="42160"/>
                </a:lnTo>
                <a:lnTo>
                  <a:pt x="0" y="26364"/>
                </a:lnTo>
              </a:path>
            </a:pathLst>
          </a:custGeom>
          <a:ln w="33134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048135" y="2534407"/>
            <a:ext cx="375285" cy="66675"/>
          </a:xfrm>
          <a:custGeom>
            <a:avLst/>
            <a:gdLst/>
            <a:ahLst/>
            <a:cxnLst/>
            <a:rect l="l" t="t" r="r" b="b"/>
            <a:pathLst>
              <a:path w="375285" h="66675">
                <a:moveTo>
                  <a:pt x="375032" y="63803"/>
                </a:moveTo>
                <a:lnTo>
                  <a:pt x="361140" y="40547"/>
                </a:lnTo>
                <a:lnTo>
                  <a:pt x="347092" y="20091"/>
                </a:lnTo>
                <a:lnTo>
                  <a:pt x="332900" y="5540"/>
                </a:lnTo>
                <a:lnTo>
                  <a:pt x="318573" y="0"/>
                </a:lnTo>
                <a:lnTo>
                  <a:pt x="304173" y="10698"/>
                </a:lnTo>
                <a:lnTo>
                  <a:pt x="289710" y="33437"/>
                </a:lnTo>
                <a:lnTo>
                  <a:pt x="275371" y="56024"/>
                </a:lnTo>
                <a:lnTo>
                  <a:pt x="261343" y="66263"/>
                </a:lnTo>
                <a:lnTo>
                  <a:pt x="247543" y="55909"/>
                </a:lnTo>
                <a:lnTo>
                  <a:pt x="234147" y="33131"/>
                </a:lnTo>
                <a:lnTo>
                  <a:pt x="220730" y="10353"/>
                </a:lnTo>
                <a:lnTo>
                  <a:pt x="206868" y="0"/>
                </a:lnTo>
                <a:lnTo>
                  <a:pt x="192904" y="10353"/>
                </a:lnTo>
                <a:lnTo>
                  <a:pt x="178598" y="33131"/>
                </a:lnTo>
                <a:lnTo>
                  <a:pt x="164147" y="55909"/>
                </a:lnTo>
                <a:lnTo>
                  <a:pt x="149748" y="66263"/>
                </a:lnTo>
                <a:lnTo>
                  <a:pt x="135530" y="56166"/>
                </a:lnTo>
                <a:lnTo>
                  <a:pt x="121518" y="33953"/>
                </a:lnTo>
                <a:lnTo>
                  <a:pt x="107507" y="11740"/>
                </a:lnTo>
                <a:lnTo>
                  <a:pt x="93289" y="1643"/>
                </a:lnTo>
                <a:lnTo>
                  <a:pt x="78251" y="10685"/>
                </a:lnTo>
                <a:lnTo>
                  <a:pt x="62385" y="31692"/>
                </a:lnTo>
                <a:lnTo>
                  <a:pt x="47140" y="53625"/>
                </a:lnTo>
                <a:lnTo>
                  <a:pt x="33963" y="65446"/>
                </a:lnTo>
                <a:lnTo>
                  <a:pt x="23229" y="64105"/>
                </a:lnTo>
                <a:lnTo>
                  <a:pt x="14417" y="55552"/>
                </a:lnTo>
                <a:lnTo>
                  <a:pt x="6888" y="42224"/>
                </a:lnTo>
                <a:lnTo>
                  <a:pt x="0" y="26562"/>
                </a:lnTo>
              </a:path>
            </a:pathLst>
          </a:custGeom>
          <a:ln w="33134">
            <a:solidFill>
              <a:srgbClr val="A9D18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2943468" y="1499210"/>
            <a:ext cx="163830" cy="1395095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algn="just" marL="12700" marR="5080">
              <a:lnSpc>
                <a:spcPct val="84100"/>
              </a:lnSpc>
              <a:spcBef>
                <a:spcPts val="530"/>
              </a:spcBef>
            </a:pPr>
            <a:r>
              <a:rPr dirty="0" sz="2050" spc="10" b="1">
                <a:solidFill>
                  <a:srgbClr val="C00000"/>
                </a:solidFill>
                <a:latin typeface="Carlito"/>
                <a:cs typeface="Carlito"/>
              </a:rPr>
              <a:t>Y  Y  Y  Y  Y</a:t>
            </a:r>
            <a:endParaRPr sz="2050">
              <a:latin typeface="Carlito"/>
              <a:cs typeface="Carlit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682567" y="2992709"/>
            <a:ext cx="1295400" cy="399415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 indent="71120">
              <a:lnSpc>
                <a:spcPct val="103000"/>
              </a:lnSpc>
              <a:spcBef>
                <a:spcPts val="70"/>
              </a:spcBef>
            </a:pPr>
            <a:r>
              <a:rPr dirty="0" sz="1200" spc="5">
                <a:latin typeface="Carlito"/>
                <a:cs typeface="Carlito"/>
              </a:rPr>
              <a:t>anti-B2M / CD298  Sample </a:t>
            </a:r>
            <a:r>
              <a:rPr dirty="0" sz="1200">
                <a:latin typeface="Carlito"/>
                <a:cs typeface="Carlito"/>
              </a:rPr>
              <a:t>ID</a:t>
            </a:r>
            <a:r>
              <a:rPr dirty="0" sz="1200" spc="-85">
                <a:latin typeface="Carlito"/>
                <a:cs typeface="Carlito"/>
              </a:rPr>
              <a:t> </a:t>
            </a:r>
            <a:r>
              <a:rPr dirty="0" sz="1200" spc="5">
                <a:latin typeface="Carlito"/>
                <a:cs typeface="Carlito"/>
              </a:rPr>
              <a:t>(Hash)tag</a:t>
            </a:r>
            <a:endParaRPr sz="1200">
              <a:latin typeface="Carlito"/>
              <a:cs typeface="Carlito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572033" y="1710852"/>
            <a:ext cx="1195705" cy="1050290"/>
            <a:chOff x="3572033" y="1710852"/>
            <a:chExt cx="1195705" cy="1050290"/>
          </a:xfrm>
        </p:grpSpPr>
        <p:sp>
          <p:nvSpPr>
            <p:cNvPr id="30" name="object 30"/>
            <p:cNvSpPr/>
            <p:nvPr/>
          </p:nvSpPr>
          <p:spPr>
            <a:xfrm>
              <a:off x="3572034" y="1986960"/>
              <a:ext cx="375285" cy="0"/>
            </a:xfrm>
            <a:custGeom>
              <a:avLst/>
              <a:gdLst/>
              <a:ahLst/>
              <a:cxnLst/>
              <a:rect l="l" t="t" r="r" b="b"/>
              <a:pathLst>
                <a:path w="375285" h="0">
                  <a:moveTo>
                    <a:pt x="0" y="0"/>
                  </a:moveTo>
                  <a:lnTo>
                    <a:pt x="0" y="0"/>
                  </a:lnTo>
                  <a:lnTo>
                    <a:pt x="375032" y="0"/>
                  </a:lnTo>
                </a:path>
              </a:pathLst>
            </a:custGeom>
            <a:ln w="216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572033" y="2186070"/>
              <a:ext cx="1195705" cy="111760"/>
            </a:xfrm>
            <a:custGeom>
              <a:avLst/>
              <a:gdLst/>
              <a:ahLst/>
              <a:cxnLst/>
              <a:rect l="l" t="t" r="r" b="b"/>
              <a:pathLst>
                <a:path w="1195704" h="111760">
                  <a:moveTo>
                    <a:pt x="1129178" y="0"/>
                  </a:moveTo>
                  <a:lnTo>
                    <a:pt x="1129178" y="111192"/>
                  </a:lnTo>
                  <a:lnTo>
                    <a:pt x="1182696" y="66296"/>
                  </a:lnTo>
                  <a:lnTo>
                    <a:pt x="1139874" y="66296"/>
                  </a:lnTo>
                  <a:lnTo>
                    <a:pt x="1139874" y="44675"/>
                  </a:lnTo>
                  <a:lnTo>
                    <a:pt x="1182433" y="44675"/>
                  </a:lnTo>
                  <a:lnTo>
                    <a:pt x="1129178" y="0"/>
                  </a:lnTo>
                  <a:close/>
                </a:path>
                <a:path w="1195704" h="111760">
                  <a:moveTo>
                    <a:pt x="1129178" y="44675"/>
                  </a:moveTo>
                  <a:lnTo>
                    <a:pt x="0" y="44675"/>
                  </a:lnTo>
                  <a:lnTo>
                    <a:pt x="0" y="66296"/>
                  </a:lnTo>
                  <a:lnTo>
                    <a:pt x="1129178" y="66296"/>
                  </a:lnTo>
                  <a:lnTo>
                    <a:pt x="1129178" y="44675"/>
                  </a:lnTo>
                  <a:close/>
                </a:path>
                <a:path w="1195704" h="111760">
                  <a:moveTo>
                    <a:pt x="1182433" y="44675"/>
                  </a:moveTo>
                  <a:lnTo>
                    <a:pt x="1139874" y="44675"/>
                  </a:lnTo>
                  <a:lnTo>
                    <a:pt x="1139874" y="66296"/>
                  </a:lnTo>
                  <a:lnTo>
                    <a:pt x="1182696" y="66296"/>
                  </a:lnTo>
                  <a:lnTo>
                    <a:pt x="1195451" y="55596"/>
                  </a:lnTo>
                  <a:lnTo>
                    <a:pt x="1182433" y="446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572034" y="2496063"/>
              <a:ext cx="375285" cy="254000"/>
            </a:xfrm>
            <a:custGeom>
              <a:avLst/>
              <a:gdLst/>
              <a:ahLst/>
              <a:cxnLst/>
              <a:rect l="l" t="t" r="r" b="b"/>
              <a:pathLst>
                <a:path w="375285" h="254000">
                  <a:moveTo>
                    <a:pt x="0" y="0"/>
                  </a:moveTo>
                  <a:lnTo>
                    <a:pt x="0" y="0"/>
                  </a:lnTo>
                  <a:lnTo>
                    <a:pt x="375032" y="0"/>
                  </a:lnTo>
                </a:path>
                <a:path w="375285" h="254000">
                  <a:moveTo>
                    <a:pt x="0" y="253856"/>
                  </a:moveTo>
                  <a:lnTo>
                    <a:pt x="0" y="253856"/>
                  </a:lnTo>
                  <a:lnTo>
                    <a:pt x="375032" y="253856"/>
                  </a:lnTo>
                </a:path>
              </a:pathLst>
            </a:custGeom>
            <a:ln w="216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947066" y="1721664"/>
              <a:ext cx="1270" cy="1026794"/>
            </a:xfrm>
            <a:custGeom>
              <a:avLst/>
              <a:gdLst/>
              <a:ahLst/>
              <a:cxnLst/>
              <a:rect l="l" t="t" r="r" b="b"/>
              <a:pathLst>
                <a:path w="1270" h="1026794">
                  <a:moveTo>
                    <a:pt x="441" y="-10812"/>
                  </a:moveTo>
                  <a:lnTo>
                    <a:pt x="441" y="1037424"/>
                  </a:lnTo>
                </a:path>
              </a:pathLst>
            </a:custGeom>
            <a:ln w="225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572034" y="1733137"/>
              <a:ext cx="375285" cy="0"/>
            </a:xfrm>
            <a:custGeom>
              <a:avLst/>
              <a:gdLst/>
              <a:ahLst/>
              <a:cxnLst/>
              <a:rect l="l" t="t" r="r" b="b"/>
              <a:pathLst>
                <a:path w="375285" h="0">
                  <a:moveTo>
                    <a:pt x="0" y="0"/>
                  </a:moveTo>
                  <a:lnTo>
                    <a:pt x="0" y="0"/>
                  </a:lnTo>
                  <a:lnTo>
                    <a:pt x="375032" y="0"/>
                  </a:lnTo>
                </a:path>
              </a:pathLst>
            </a:custGeom>
            <a:ln w="216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555841" y="2992709"/>
            <a:ext cx="1487170" cy="399415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3000"/>
              </a:lnSpc>
              <a:spcBef>
                <a:spcPts val="70"/>
              </a:spcBef>
            </a:pPr>
            <a:r>
              <a:rPr dirty="0" sz="1200">
                <a:latin typeface="Carlito"/>
                <a:cs typeface="Carlito"/>
              </a:rPr>
              <a:t>Lentiviral </a:t>
            </a:r>
            <a:r>
              <a:rPr dirty="0" sz="1200" spc="5">
                <a:latin typeface="Carlito"/>
                <a:cs typeface="Carlito"/>
              </a:rPr>
              <a:t>Cas9 +</a:t>
            </a:r>
            <a:r>
              <a:rPr dirty="0" sz="1200" spc="-40">
                <a:latin typeface="Carlito"/>
                <a:cs typeface="Carlito"/>
              </a:rPr>
              <a:t> </a:t>
            </a:r>
            <a:r>
              <a:rPr dirty="0" sz="1200" spc="5">
                <a:latin typeface="Carlito"/>
                <a:cs typeface="Carlito"/>
              </a:rPr>
              <a:t>sgRNA  </a:t>
            </a:r>
            <a:r>
              <a:rPr dirty="0" sz="1200">
                <a:latin typeface="Carlito"/>
                <a:cs typeface="Carlito"/>
              </a:rPr>
              <a:t>infection</a:t>
            </a:r>
            <a:endParaRPr sz="1200">
              <a:latin typeface="Carlito"/>
              <a:cs typeface="Carlito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4897064" y="1379509"/>
            <a:ext cx="1666875" cy="1670050"/>
            <a:chOff x="4897064" y="1379509"/>
            <a:chExt cx="1666875" cy="1670050"/>
          </a:xfrm>
        </p:grpSpPr>
        <p:sp>
          <p:nvSpPr>
            <p:cNvPr id="37" name="object 37"/>
            <p:cNvSpPr/>
            <p:nvPr/>
          </p:nvSpPr>
          <p:spPr>
            <a:xfrm>
              <a:off x="4897064" y="1379509"/>
              <a:ext cx="1666620" cy="166971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5006774" y="1489462"/>
              <a:ext cx="1446428" cy="144892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5383564" y="2200184"/>
              <a:ext cx="517405" cy="65748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5802142" y="1598599"/>
            <a:ext cx="163830" cy="34417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2050" spc="20" b="1">
                <a:solidFill>
                  <a:srgbClr val="C00000"/>
                </a:solidFill>
                <a:latin typeface="Carlito"/>
                <a:cs typeface="Carlito"/>
              </a:rPr>
              <a:t>Y</a:t>
            </a:r>
            <a:endParaRPr sz="2050">
              <a:latin typeface="Carlito"/>
              <a:cs typeface="Carlito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895891" y="1837711"/>
            <a:ext cx="386080" cy="66675"/>
          </a:xfrm>
          <a:custGeom>
            <a:avLst/>
            <a:gdLst/>
            <a:ahLst/>
            <a:cxnLst/>
            <a:rect l="l" t="t" r="r" b="b"/>
            <a:pathLst>
              <a:path w="386079" h="66675">
                <a:moveTo>
                  <a:pt x="385949" y="63869"/>
                </a:moveTo>
                <a:lnTo>
                  <a:pt x="371552" y="40580"/>
                </a:lnTo>
                <a:lnTo>
                  <a:pt x="357113" y="20104"/>
                </a:lnTo>
                <a:lnTo>
                  <a:pt x="342592" y="5543"/>
                </a:lnTo>
                <a:lnTo>
                  <a:pt x="327946" y="0"/>
                </a:lnTo>
                <a:lnTo>
                  <a:pt x="313349" y="10731"/>
                </a:lnTo>
                <a:lnTo>
                  <a:pt x="298504" y="33479"/>
                </a:lnTo>
                <a:lnTo>
                  <a:pt x="283659" y="56061"/>
                </a:lnTo>
                <a:lnTo>
                  <a:pt x="269061" y="66296"/>
                </a:lnTo>
                <a:lnTo>
                  <a:pt x="255124" y="55937"/>
                </a:lnTo>
                <a:lnTo>
                  <a:pt x="241425" y="33148"/>
                </a:lnTo>
                <a:lnTo>
                  <a:pt x="227705" y="10358"/>
                </a:lnTo>
                <a:lnTo>
                  <a:pt x="213705" y="0"/>
                </a:lnTo>
                <a:lnTo>
                  <a:pt x="198739" y="10358"/>
                </a:lnTo>
                <a:lnTo>
                  <a:pt x="183794" y="33148"/>
                </a:lnTo>
                <a:lnTo>
                  <a:pt x="168890" y="55937"/>
                </a:lnTo>
                <a:lnTo>
                  <a:pt x="154049" y="66296"/>
                </a:lnTo>
                <a:lnTo>
                  <a:pt x="139744" y="56196"/>
                </a:lnTo>
                <a:lnTo>
                  <a:pt x="125378" y="33975"/>
                </a:lnTo>
                <a:lnTo>
                  <a:pt x="110846" y="11754"/>
                </a:lnTo>
                <a:lnTo>
                  <a:pt x="96046" y="1654"/>
                </a:lnTo>
                <a:lnTo>
                  <a:pt x="80387" y="10719"/>
                </a:lnTo>
                <a:lnTo>
                  <a:pt x="64150" y="31727"/>
                </a:lnTo>
                <a:lnTo>
                  <a:pt x="48533" y="53667"/>
                </a:lnTo>
                <a:lnTo>
                  <a:pt x="34735" y="65524"/>
                </a:lnTo>
                <a:lnTo>
                  <a:pt x="24004" y="64171"/>
                </a:lnTo>
                <a:lnTo>
                  <a:pt x="14969" y="55610"/>
                </a:lnTo>
                <a:lnTo>
                  <a:pt x="7133" y="42271"/>
                </a:lnTo>
                <a:lnTo>
                  <a:pt x="0" y="26584"/>
                </a:lnTo>
              </a:path>
            </a:pathLst>
          </a:custGeom>
          <a:ln w="3313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5943620" y="1908901"/>
            <a:ext cx="163830" cy="34417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2050" spc="20" b="1">
                <a:solidFill>
                  <a:srgbClr val="6F2F9F"/>
                </a:solidFill>
                <a:latin typeface="Carlito"/>
                <a:cs typeface="Carlito"/>
              </a:rPr>
              <a:t>Y</a:t>
            </a:r>
            <a:endParaRPr sz="2050">
              <a:latin typeface="Carlito"/>
              <a:cs typeface="Carlito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6625868" y="1688007"/>
            <a:ext cx="323850" cy="185420"/>
            <a:chOff x="6625868" y="1688007"/>
            <a:chExt cx="323850" cy="185420"/>
          </a:xfrm>
        </p:grpSpPr>
        <p:sp>
          <p:nvSpPr>
            <p:cNvPr id="44" name="object 44"/>
            <p:cNvSpPr/>
            <p:nvPr/>
          </p:nvSpPr>
          <p:spPr>
            <a:xfrm>
              <a:off x="6639559" y="1701698"/>
              <a:ext cx="296545" cy="121285"/>
            </a:xfrm>
            <a:custGeom>
              <a:avLst/>
              <a:gdLst/>
              <a:ahLst/>
              <a:cxnLst/>
              <a:rect l="l" t="t" r="r" b="b"/>
              <a:pathLst>
                <a:path w="296545" h="121285">
                  <a:moveTo>
                    <a:pt x="13785" y="121010"/>
                  </a:moveTo>
                  <a:lnTo>
                    <a:pt x="7136" y="102036"/>
                  </a:lnTo>
                  <a:lnTo>
                    <a:pt x="1945" y="84718"/>
                  </a:lnTo>
                  <a:lnTo>
                    <a:pt x="0" y="70626"/>
                  </a:lnTo>
                  <a:lnTo>
                    <a:pt x="3089" y="61332"/>
                  </a:lnTo>
                  <a:lnTo>
                    <a:pt x="13889" y="61094"/>
                  </a:lnTo>
                  <a:lnTo>
                    <a:pt x="31180" y="67289"/>
                  </a:lnTo>
                  <a:lnTo>
                    <a:pt x="48927" y="73649"/>
                  </a:lnTo>
                  <a:lnTo>
                    <a:pt x="61092" y="73907"/>
                  </a:lnTo>
                  <a:lnTo>
                    <a:pt x="63960" y="62549"/>
                  </a:lnTo>
                  <a:lnTo>
                    <a:pt x="61381" y="44841"/>
                  </a:lnTo>
                  <a:lnTo>
                    <a:pt x="58657" y="27960"/>
                  </a:lnTo>
                  <a:lnTo>
                    <a:pt x="61092" y="19083"/>
                  </a:lnTo>
                  <a:lnTo>
                    <a:pt x="71914" y="22877"/>
                  </a:lnTo>
                  <a:lnTo>
                    <a:pt x="87708" y="34954"/>
                  </a:lnTo>
                  <a:lnTo>
                    <a:pt x="103813" y="47176"/>
                  </a:lnTo>
                  <a:lnTo>
                    <a:pt x="115566" y="51404"/>
                  </a:lnTo>
                  <a:lnTo>
                    <a:pt x="120485" y="42131"/>
                  </a:lnTo>
                  <a:lnTo>
                    <a:pt x="121341" y="24792"/>
                  </a:lnTo>
                  <a:lnTo>
                    <a:pt x="121846" y="7907"/>
                  </a:lnTo>
                  <a:lnTo>
                    <a:pt x="125711" y="0"/>
                  </a:lnTo>
                  <a:lnTo>
                    <a:pt x="135471" y="6518"/>
                  </a:lnTo>
                  <a:lnTo>
                    <a:pt x="148302" y="21786"/>
                  </a:lnTo>
                  <a:lnTo>
                    <a:pt x="161609" y="37384"/>
                  </a:lnTo>
                  <a:lnTo>
                    <a:pt x="172796" y="44896"/>
                  </a:lnTo>
                  <a:lnTo>
                    <a:pt x="180993" y="39527"/>
                  </a:lnTo>
                  <a:lnTo>
                    <a:pt x="187504" y="26350"/>
                  </a:lnTo>
                  <a:lnTo>
                    <a:pt x="193498" y="13483"/>
                  </a:lnTo>
                  <a:lnTo>
                    <a:pt x="200144" y="9045"/>
                  </a:lnTo>
                  <a:lnTo>
                    <a:pt x="207521" y="18863"/>
                  </a:lnTo>
                  <a:lnTo>
                    <a:pt x="215003" y="37202"/>
                  </a:lnTo>
                  <a:lnTo>
                    <a:pt x="222939" y="55334"/>
                  </a:lnTo>
                  <a:lnTo>
                    <a:pt x="231681" y="64531"/>
                  </a:lnTo>
                  <a:lnTo>
                    <a:pt x="242059" y="59531"/>
                  </a:lnTo>
                  <a:lnTo>
                    <a:pt x="253749" y="45544"/>
                  </a:lnTo>
                  <a:lnTo>
                    <a:pt x="265130" y="31536"/>
                  </a:lnTo>
                  <a:lnTo>
                    <a:pt x="274577" y="26474"/>
                  </a:lnTo>
                  <a:lnTo>
                    <a:pt x="281784" y="33227"/>
                  </a:lnTo>
                  <a:lnTo>
                    <a:pt x="287575" y="46909"/>
                  </a:lnTo>
                  <a:lnTo>
                    <a:pt x="292270" y="65100"/>
                  </a:lnTo>
                  <a:lnTo>
                    <a:pt x="296190" y="85379"/>
                  </a:lnTo>
                </a:path>
              </a:pathLst>
            </a:custGeom>
            <a:ln w="273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6650036" y="1818627"/>
              <a:ext cx="49530" cy="49530"/>
            </a:xfrm>
            <a:custGeom>
              <a:avLst/>
              <a:gdLst/>
              <a:ahLst/>
              <a:cxnLst/>
              <a:rect l="l" t="t" r="r" b="b"/>
              <a:pathLst>
                <a:path w="49529" h="49530">
                  <a:moveTo>
                    <a:pt x="48960" y="0"/>
                  </a:moveTo>
                  <a:lnTo>
                    <a:pt x="0" y="0"/>
                  </a:lnTo>
                  <a:lnTo>
                    <a:pt x="0" y="48977"/>
                  </a:lnTo>
                  <a:lnTo>
                    <a:pt x="48960" y="48977"/>
                  </a:lnTo>
                  <a:lnTo>
                    <a:pt x="4896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6650036" y="1818627"/>
              <a:ext cx="49530" cy="49530"/>
            </a:xfrm>
            <a:custGeom>
              <a:avLst/>
              <a:gdLst/>
              <a:ahLst/>
              <a:cxnLst/>
              <a:rect l="l" t="t" r="r" b="b"/>
              <a:pathLst>
                <a:path w="49529" h="49530">
                  <a:moveTo>
                    <a:pt x="0" y="48977"/>
                  </a:moveTo>
                  <a:lnTo>
                    <a:pt x="0" y="0"/>
                  </a:lnTo>
                  <a:lnTo>
                    <a:pt x="48960" y="0"/>
                  </a:lnTo>
                  <a:lnTo>
                    <a:pt x="48960" y="48977"/>
                  </a:lnTo>
                  <a:lnTo>
                    <a:pt x="0" y="48977"/>
                  </a:lnTo>
                  <a:close/>
                </a:path>
              </a:pathLst>
            </a:custGeom>
            <a:ln w="10677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7" name="object 47"/>
          <p:cNvGrpSpPr/>
          <p:nvPr/>
        </p:nvGrpSpPr>
        <p:grpSpPr>
          <a:xfrm>
            <a:off x="5078294" y="1600654"/>
            <a:ext cx="1927225" cy="1327150"/>
            <a:chOff x="5078294" y="1600654"/>
            <a:chExt cx="1927225" cy="1327150"/>
          </a:xfrm>
        </p:grpSpPr>
        <p:sp>
          <p:nvSpPr>
            <p:cNvPr id="48" name="object 48"/>
            <p:cNvSpPr/>
            <p:nvPr/>
          </p:nvSpPr>
          <p:spPr>
            <a:xfrm>
              <a:off x="6011897" y="2164449"/>
              <a:ext cx="342265" cy="55244"/>
            </a:xfrm>
            <a:custGeom>
              <a:avLst/>
              <a:gdLst/>
              <a:ahLst/>
              <a:cxnLst/>
              <a:rect l="l" t="t" r="r" b="b"/>
              <a:pathLst>
                <a:path w="342264" h="55244">
                  <a:moveTo>
                    <a:pt x="341951" y="53169"/>
                  </a:moveTo>
                  <a:lnTo>
                    <a:pt x="329299" y="33165"/>
                  </a:lnTo>
                  <a:lnTo>
                    <a:pt x="316492" y="15994"/>
                  </a:lnTo>
                  <a:lnTo>
                    <a:pt x="303540" y="4119"/>
                  </a:lnTo>
                  <a:lnTo>
                    <a:pt x="290454" y="0"/>
                  </a:lnTo>
                  <a:lnTo>
                    <a:pt x="277375" y="8549"/>
                  </a:lnTo>
                  <a:lnTo>
                    <a:pt x="264141" y="27356"/>
                  </a:lnTo>
                  <a:lnTo>
                    <a:pt x="251051" y="46164"/>
                  </a:lnTo>
                  <a:lnTo>
                    <a:pt x="238406" y="54713"/>
                  </a:lnTo>
                  <a:lnTo>
                    <a:pt x="225751" y="46164"/>
                  </a:lnTo>
                  <a:lnTo>
                    <a:pt x="213581" y="27356"/>
                  </a:lnTo>
                  <a:lnTo>
                    <a:pt x="201391" y="8549"/>
                  </a:lnTo>
                  <a:lnTo>
                    <a:pt x="188674" y="0"/>
                  </a:lnTo>
                  <a:lnTo>
                    <a:pt x="176029" y="8549"/>
                  </a:lnTo>
                  <a:lnTo>
                    <a:pt x="162939" y="27356"/>
                  </a:lnTo>
                  <a:lnTo>
                    <a:pt x="149705" y="46164"/>
                  </a:lnTo>
                  <a:lnTo>
                    <a:pt x="136626" y="54713"/>
                  </a:lnTo>
                  <a:lnTo>
                    <a:pt x="123648" y="46285"/>
                  </a:lnTo>
                  <a:lnTo>
                    <a:pt x="110877" y="27742"/>
                  </a:lnTo>
                  <a:lnTo>
                    <a:pt x="98107" y="9200"/>
                  </a:lnTo>
                  <a:lnTo>
                    <a:pt x="85129" y="772"/>
                  </a:lnTo>
                  <a:lnTo>
                    <a:pt x="71452" y="8288"/>
                  </a:lnTo>
                  <a:lnTo>
                    <a:pt x="57092" y="25826"/>
                  </a:lnTo>
                  <a:lnTo>
                    <a:pt x="43353" y="44129"/>
                  </a:lnTo>
                  <a:lnTo>
                    <a:pt x="31537" y="53941"/>
                  </a:lnTo>
                  <a:lnTo>
                    <a:pt x="21399" y="52707"/>
                  </a:lnTo>
                  <a:lnTo>
                    <a:pt x="13204" y="45475"/>
                  </a:lnTo>
                  <a:lnTo>
                    <a:pt x="6292" y="34396"/>
                  </a:lnTo>
                  <a:lnTo>
                    <a:pt x="0" y="21620"/>
                  </a:lnTo>
                </a:path>
              </a:pathLst>
            </a:custGeom>
            <a:ln w="21632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6005942" y="2302226"/>
              <a:ext cx="254000" cy="221615"/>
            </a:xfrm>
            <a:custGeom>
              <a:avLst/>
              <a:gdLst/>
              <a:ahLst/>
              <a:cxnLst/>
              <a:rect l="l" t="t" r="r" b="b"/>
              <a:pathLst>
                <a:path w="254000" h="221614">
                  <a:moveTo>
                    <a:pt x="0" y="48701"/>
                  </a:moveTo>
                  <a:lnTo>
                    <a:pt x="8749" y="31044"/>
                  </a:lnTo>
                  <a:lnTo>
                    <a:pt x="17478" y="15419"/>
                  </a:lnTo>
                  <a:lnTo>
                    <a:pt x="26206" y="4260"/>
                  </a:lnTo>
                  <a:lnTo>
                    <a:pt x="34956" y="0"/>
                  </a:lnTo>
                  <a:lnTo>
                    <a:pt x="42869" y="7378"/>
                  </a:lnTo>
                  <a:lnTo>
                    <a:pt x="50711" y="23734"/>
                  </a:lnTo>
                  <a:lnTo>
                    <a:pt x="58697" y="40398"/>
                  </a:lnTo>
                  <a:lnTo>
                    <a:pt x="67044" y="48701"/>
                  </a:lnTo>
                  <a:lnTo>
                    <a:pt x="77146" y="42870"/>
                  </a:lnTo>
                  <a:lnTo>
                    <a:pt x="87817" y="28746"/>
                  </a:lnTo>
                  <a:lnTo>
                    <a:pt x="97888" y="15086"/>
                  </a:lnTo>
                  <a:lnTo>
                    <a:pt x="106191" y="10644"/>
                  </a:lnTo>
                  <a:lnTo>
                    <a:pt x="111055" y="21151"/>
                  </a:lnTo>
                  <a:lnTo>
                    <a:pt x="113675" y="40694"/>
                  </a:lnTo>
                  <a:lnTo>
                    <a:pt x="116441" y="60546"/>
                  </a:lnTo>
                  <a:lnTo>
                    <a:pt x="121739" y="71977"/>
                  </a:lnTo>
                  <a:lnTo>
                    <a:pt x="131727" y="68714"/>
                  </a:lnTo>
                  <a:lnTo>
                    <a:pt x="144579" y="57159"/>
                  </a:lnTo>
                  <a:lnTo>
                    <a:pt x="156955" y="45758"/>
                  </a:lnTo>
                  <a:lnTo>
                    <a:pt x="165517" y="42954"/>
                  </a:lnTo>
                  <a:lnTo>
                    <a:pt x="167884" y="53961"/>
                  </a:lnTo>
                  <a:lnTo>
                    <a:pt x="166178" y="73313"/>
                  </a:lnTo>
                  <a:lnTo>
                    <a:pt x="164555" y="93436"/>
                  </a:lnTo>
                  <a:lnTo>
                    <a:pt x="167171" y="106758"/>
                  </a:lnTo>
                  <a:lnTo>
                    <a:pt x="176880" y="108866"/>
                  </a:lnTo>
                  <a:lnTo>
                    <a:pt x="191086" y="104298"/>
                  </a:lnTo>
                  <a:lnTo>
                    <a:pt x="204775" y="99523"/>
                  </a:lnTo>
                  <a:lnTo>
                    <a:pt x="212933" y="101010"/>
                  </a:lnTo>
                  <a:lnTo>
                    <a:pt x="211000" y="112892"/>
                  </a:lnTo>
                  <a:lnTo>
                    <a:pt x="203257" y="130756"/>
                  </a:lnTo>
                  <a:lnTo>
                    <a:pt x="195969" y="148875"/>
                  </a:lnTo>
                  <a:lnTo>
                    <a:pt x="195400" y="161527"/>
                  </a:lnTo>
                  <a:lnTo>
                    <a:pt x="206448" y="165274"/>
                  </a:lnTo>
                  <a:lnTo>
                    <a:pt x="224732" y="163580"/>
                  </a:lnTo>
                  <a:lnTo>
                    <a:pt x="242851" y="161680"/>
                  </a:lnTo>
                  <a:lnTo>
                    <a:pt x="253403" y="164814"/>
                  </a:lnTo>
                  <a:lnTo>
                    <a:pt x="253594" y="174664"/>
                  </a:lnTo>
                  <a:lnTo>
                    <a:pt x="247986" y="188188"/>
                  </a:lnTo>
                  <a:lnTo>
                    <a:pt x="238470" y="204128"/>
                  </a:lnTo>
                  <a:lnTo>
                    <a:pt x="226938" y="221226"/>
                  </a:lnTo>
                </a:path>
              </a:pathLst>
            </a:custGeom>
            <a:ln w="331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5967742" y="2341486"/>
              <a:ext cx="76620" cy="7721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5128513" y="2132280"/>
              <a:ext cx="158115" cy="291465"/>
            </a:xfrm>
            <a:custGeom>
              <a:avLst/>
              <a:gdLst/>
              <a:ahLst/>
              <a:cxnLst/>
              <a:rect l="l" t="t" r="r" b="b"/>
              <a:pathLst>
                <a:path w="158114" h="291464">
                  <a:moveTo>
                    <a:pt x="0" y="26433"/>
                  </a:moveTo>
                  <a:lnTo>
                    <a:pt x="16470" y="14891"/>
                  </a:lnTo>
                  <a:lnTo>
                    <a:pt x="31771" y="5418"/>
                  </a:lnTo>
                  <a:lnTo>
                    <a:pt x="44613" y="0"/>
                  </a:lnTo>
                  <a:lnTo>
                    <a:pt x="53702" y="620"/>
                  </a:lnTo>
                  <a:lnTo>
                    <a:pt x="57227" y="10879"/>
                  </a:lnTo>
                  <a:lnTo>
                    <a:pt x="55769" y="29163"/>
                  </a:lnTo>
                  <a:lnTo>
                    <a:pt x="54105" y="47902"/>
                  </a:lnTo>
                  <a:lnTo>
                    <a:pt x="57010" y="59526"/>
                  </a:lnTo>
                  <a:lnTo>
                    <a:pt x="68771" y="59272"/>
                  </a:lnTo>
                  <a:lnTo>
                    <a:pt x="85184" y="52121"/>
                  </a:lnTo>
                  <a:lnTo>
                    <a:pt x="100770" y="45115"/>
                  </a:lnTo>
                  <a:lnTo>
                    <a:pt x="110050" y="45296"/>
                  </a:lnTo>
                  <a:lnTo>
                    <a:pt x="108923" y="56870"/>
                  </a:lnTo>
                  <a:lnTo>
                    <a:pt x="101284" y="75507"/>
                  </a:lnTo>
                  <a:lnTo>
                    <a:pt x="93644" y="94454"/>
                  </a:lnTo>
                  <a:lnTo>
                    <a:pt x="92517" y="106959"/>
                  </a:lnTo>
                  <a:lnTo>
                    <a:pt x="102795" y="109260"/>
                  </a:lnTo>
                  <a:lnTo>
                    <a:pt x="119740" y="105428"/>
                  </a:lnTo>
                  <a:lnTo>
                    <a:pt x="136169" y="101452"/>
                  </a:lnTo>
                  <a:lnTo>
                    <a:pt x="144896" y="103319"/>
                  </a:lnTo>
                  <a:lnTo>
                    <a:pt x="141085" y="114114"/>
                  </a:lnTo>
                  <a:lnTo>
                    <a:pt x="129706" y="130441"/>
                  </a:lnTo>
                  <a:lnTo>
                    <a:pt x="118038" y="147327"/>
                  </a:lnTo>
                  <a:lnTo>
                    <a:pt x="113358" y="159797"/>
                  </a:lnTo>
                  <a:lnTo>
                    <a:pt x="121088" y="166447"/>
                  </a:lnTo>
                  <a:lnTo>
                    <a:pt x="135661" y="169556"/>
                  </a:lnTo>
                  <a:lnTo>
                    <a:pt x="149614" y="172162"/>
                  </a:lnTo>
                  <a:lnTo>
                    <a:pt x="155482" y="177304"/>
                  </a:lnTo>
                  <a:lnTo>
                    <a:pt x="147949" y="187066"/>
                  </a:lnTo>
                  <a:lnTo>
                    <a:pt x="132187" y="199140"/>
                  </a:lnTo>
                  <a:lnTo>
                    <a:pt x="116715" y="211726"/>
                  </a:lnTo>
                  <a:lnTo>
                    <a:pt x="110050" y="223027"/>
                  </a:lnTo>
                  <a:lnTo>
                    <a:pt x="117654" y="231483"/>
                  </a:lnTo>
                  <a:lnTo>
                    <a:pt x="134324" y="238883"/>
                  </a:lnTo>
                  <a:lnTo>
                    <a:pt x="150849" y="246024"/>
                  </a:lnTo>
                  <a:lnTo>
                    <a:pt x="158018" y="253704"/>
                  </a:lnTo>
                  <a:lnTo>
                    <a:pt x="153265" y="262486"/>
                  </a:lnTo>
                  <a:lnTo>
                    <a:pt x="141739" y="271605"/>
                  </a:lnTo>
                  <a:lnTo>
                    <a:pt x="125562" y="281084"/>
                  </a:lnTo>
                  <a:lnTo>
                    <a:pt x="106852" y="290945"/>
                  </a:lnTo>
                </a:path>
              </a:pathLst>
            </a:custGeom>
            <a:ln w="273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5078294" y="2149292"/>
              <a:ext cx="70334" cy="6947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5205483" y="1600654"/>
              <a:ext cx="508339" cy="50824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5261059" y="1666840"/>
              <a:ext cx="397197" cy="38638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5266793" y="1671804"/>
              <a:ext cx="386080" cy="376555"/>
            </a:xfrm>
            <a:custGeom>
              <a:avLst/>
              <a:gdLst/>
              <a:ahLst/>
              <a:cxnLst/>
              <a:rect l="l" t="t" r="r" b="b"/>
              <a:pathLst>
                <a:path w="386079" h="376555">
                  <a:moveTo>
                    <a:pt x="0" y="188409"/>
                  </a:moveTo>
                  <a:lnTo>
                    <a:pt x="5069" y="145288"/>
                  </a:lnTo>
                  <a:lnTo>
                    <a:pt x="19522" y="105662"/>
                  </a:lnTo>
                  <a:lnTo>
                    <a:pt x="42220" y="70675"/>
                  </a:lnTo>
                  <a:lnTo>
                    <a:pt x="72029" y="41471"/>
                  </a:lnTo>
                  <a:lnTo>
                    <a:pt x="107811" y="19194"/>
                  </a:lnTo>
                  <a:lnTo>
                    <a:pt x="148432" y="4989"/>
                  </a:lnTo>
                  <a:lnTo>
                    <a:pt x="192754" y="0"/>
                  </a:lnTo>
                  <a:lnTo>
                    <a:pt x="237123" y="4989"/>
                  </a:lnTo>
                  <a:lnTo>
                    <a:pt x="277788" y="19194"/>
                  </a:lnTo>
                  <a:lnTo>
                    <a:pt x="313612" y="41471"/>
                  </a:lnTo>
                  <a:lnTo>
                    <a:pt x="343456" y="70675"/>
                  </a:lnTo>
                  <a:lnTo>
                    <a:pt x="366182" y="105662"/>
                  </a:lnTo>
                  <a:lnTo>
                    <a:pt x="380652" y="145288"/>
                  </a:lnTo>
                  <a:lnTo>
                    <a:pt x="385729" y="188409"/>
                  </a:lnTo>
                  <a:lnTo>
                    <a:pt x="380652" y="231407"/>
                  </a:lnTo>
                  <a:lnTo>
                    <a:pt x="366182" y="270945"/>
                  </a:lnTo>
                  <a:lnTo>
                    <a:pt x="343456" y="305874"/>
                  </a:lnTo>
                  <a:lnTo>
                    <a:pt x="313612" y="335042"/>
                  </a:lnTo>
                  <a:lnTo>
                    <a:pt x="277788" y="357301"/>
                  </a:lnTo>
                  <a:lnTo>
                    <a:pt x="237123" y="371499"/>
                  </a:lnTo>
                  <a:lnTo>
                    <a:pt x="192754" y="376488"/>
                  </a:lnTo>
                  <a:lnTo>
                    <a:pt x="148432" y="371499"/>
                  </a:lnTo>
                  <a:lnTo>
                    <a:pt x="107811" y="357301"/>
                  </a:lnTo>
                  <a:lnTo>
                    <a:pt x="72029" y="335042"/>
                  </a:lnTo>
                  <a:lnTo>
                    <a:pt x="42220" y="305874"/>
                  </a:lnTo>
                  <a:lnTo>
                    <a:pt x="19522" y="270945"/>
                  </a:lnTo>
                  <a:lnTo>
                    <a:pt x="5069" y="231407"/>
                  </a:lnTo>
                  <a:lnTo>
                    <a:pt x="0" y="188409"/>
                  </a:lnTo>
                  <a:close/>
                </a:path>
              </a:pathLst>
            </a:custGeom>
            <a:ln w="1067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5299875" y="1716700"/>
              <a:ext cx="320040" cy="264795"/>
            </a:xfrm>
            <a:custGeom>
              <a:avLst/>
              <a:gdLst/>
              <a:ahLst/>
              <a:cxnLst/>
              <a:rect l="l" t="t" r="r" b="b"/>
              <a:pathLst>
                <a:path w="320039" h="264794">
                  <a:moveTo>
                    <a:pt x="93399" y="0"/>
                  </a:moveTo>
                  <a:lnTo>
                    <a:pt x="106665" y="1253"/>
                  </a:lnTo>
                  <a:lnTo>
                    <a:pt x="120044" y="2578"/>
                  </a:lnTo>
                  <a:lnTo>
                    <a:pt x="133361" y="4048"/>
                  </a:lnTo>
                  <a:lnTo>
                    <a:pt x="146440" y="5736"/>
                  </a:lnTo>
                  <a:lnTo>
                    <a:pt x="153056" y="7390"/>
                  </a:lnTo>
                  <a:lnTo>
                    <a:pt x="159672" y="10700"/>
                  </a:lnTo>
                  <a:lnTo>
                    <a:pt x="166509" y="12354"/>
                  </a:lnTo>
                  <a:lnTo>
                    <a:pt x="220101" y="25812"/>
                  </a:lnTo>
                  <a:lnTo>
                    <a:pt x="232124" y="37444"/>
                  </a:lnTo>
                  <a:lnTo>
                    <a:pt x="232480" y="37051"/>
                  </a:lnTo>
                  <a:lnTo>
                    <a:pt x="229626" y="31107"/>
                  </a:lnTo>
                  <a:lnTo>
                    <a:pt x="232019" y="26082"/>
                  </a:lnTo>
                  <a:lnTo>
                    <a:pt x="248116" y="28447"/>
                  </a:lnTo>
                  <a:lnTo>
                    <a:pt x="286374" y="44675"/>
                  </a:lnTo>
                  <a:lnTo>
                    <a:pt x="287658" y="47676"/>
                  </a:lnTo>
                  <a:lnTo>
                    <a:pt x="284403" y="51969"/>
                  </a:lnTo>
                  <a:lnTo>
                    <a:pt x="236564" y="61182"/>
                  </a:lnTo>
                  <a:lnTo>
                    <a:pt x="163230" y="63405"/>
                  </a:lnTo>
                  <a:lnTo>
                    <a:pt x="126481" y="64641"/>
                  </a:lnTo>
                  <a:lnTo>
                    <a:pt x="66273" y="83835"/>
                  </a:lnTo>
                  <a:lnTo>
                    <a:pt x="34211" y="107993"/>
                  </a:lnTo>
                  <a:lnTo>
                    <a:pt x="26575" y="129283"/>
                  </a:lnTo>
                  <a:lnTo>
                    <a:pt x="37859" y="138859"/>
                  </a:lnTo>
                  <a:lnTo>
                    <a:pt x="56720" y="144506"/>
                  </a:lnTo>
                  <a:lnTo>
                    <a:pt x="75561" y="147339"/>
                  </a:lnTo>
                  <a:lnTo>
                    <a:pt x="86783" y="148477"/>
                  </a:lnTo>
                  <a:lnTo>
                    <a:pt x="101888" y="147070"/>
                  </a:lnTo>
                  <a:lnTo>
                    <a:pt x="116984" y="146078"/>
                  </a:lnTo>
                  <a:lnTo>
                    <a:pt x="158790" y="135019"/>
                  </a:lnTo>
                  <a:lnTo>
                    <a:pt x="160034" y="114355"/>
                  </a:lnTo>
                  <a:lnTo>
                    <a:pt x="158845" y="99541"/>
                  </a:lnTo>
                  <a:lnTo>
                    <a:pt x="156416" y="84871"/>
                  </a:lnTo>
                  <a:lnTo>
                    <a:pt x="153056" y="70377"/>
                  </a:lnTo>
                  <a:lnTo>
                    <a:pt x="151402" y="62987"/>
                  </a:lnTo>
                  <a:lnTo>
                    <a:pt x="144014" y="58023"/>
                  </a:lnTo>
                  <a:lnTo>
                    <a:pt x="139934" y="51183"/>
                  </a:lnTo>
                  <a:lnTo>
                    <a:pt x="116672" y="52569"/>
                  </a:lnTo>
                  <a:lnTo>
                    <a:pt x="77177" y="58443"/>
                  </a:lnTo>
                  <a:lnTo>
                    <a:pt x="51276" y="83835"/>
                  </a:lnTo>
                  <a:lnTo>
                    <a:pt x="46313" y="90343"/>
                  </a:lnTo>
                  <a:lnTo>
                    <a:pt x="48012" y="96672"/>
                  </a:lnTo>
                  <a:lnTo>
                    <a:pt x="49566" y="103167"/>
                  </a:lnTo>
                  <a:lnTo>
                    <a:pt x="51121" y="109703"/>
                  </a:lnTo>
                  <a:lnTo>
                    <a:pt x="52819" y="116156"/>
                  </a:lnTo>
                  <a:lnTo>
                    <a:pt x="56689" y="127761"/>
                  </a:lnTo>
                  <a:lnTo>
                    <a:pt x="61117" y="140493"/>
                  </a:lnTo>
                  <a:lnTo>
                    <a:pt x="64760" y="150764"/>
                  </a:lnTo>
                  <a:lnTo>
                    <a:pt x="66273" y="154985"/>
                  </a:lnTo>
                  <a:lnTo>
                    <a:pt x="62632" y="167326"/>
                  </a:lnTo>
                  <a:lnTo>
                    <a:pt x="28331" y="191331"/>
                  </a:lnTo>
                  <a:lnTo>
                    <a:pt x="0" y="199661"/>
                  </a:lnTo>
                  <a:lnTo>
                    <a:pt x="4727" y="206684"/>
                  </a:lnTo>
                  <a:lnTo>
                    <a:pt x="32819" y="232905"/>
                  </a:lnTo>
                  <a:lnTo>
                    <a:pt x="39757" y="235599"/>
                  </a:lnTo>
                  <a:lnTo>
                    <a:pt x="46313" y="238821"/>
                  </a:lnTo>
                  <a:lnTo>
                    <a:pt x="52048" y="242130"/>
                  </a:lnTo>
                  <a:lnTo>
                    <a:pt x="55356" y="247866"/>
                  </a:lnTo>
                  <a:lnTo>
                    <a:pt x="59436" y="251948"/>
                  </a:lnTo>
                  <a:lnTo>
                    <a:pt x="86204" y="213973"/>
                  </a:lnTo>
                  <a:lnTo>
                    <a:pt x="93399" y="187306"/>
                  </a:lnTo>
                  <a:lnTo>
                    <a:pt x="95274" y="180798"/>
                  </a:lnTo>
                  <a:lnTo>
                    <a:pt x="97810" y="174179"/>
                  </a:lnTo>
                  <a:lnTo>
                    <a:pt x="100236" y="167340"/>
                  </a:lnTo>
                  <a:lnTo>
                    <a:pt x="101704" y="161032"/>
                  </a:lnTo>
                  <a:lnTo>
                    <a:pt x="102883" y="154599"/>
                  </a:lnTo>
                  <a:lnTo>
                    <a:pt x="104392" y="148167"/>
                  </a:lnTo>
                  <a:lnTo>
                    <a:pt x="139934" y="122664"/>
                  </a:lnTo>
                  <a:lnTo>
                    <a:pt x="148933" y="123016"/>
                  </a:lnTo>
                  <a:lnTo>
                    <a:pt x="158666" y="122912"/>
                  </a:lnTo>
                  <a:lnTo>
                    <a:pt x="167303" y="124340"/>
                  </a:lnTo>
                  <a:lnTo>
                    <a:pt x="173015" y="129283"/>
                  </a:lnTo>
                  <a:lnTo>
                    <a:pt x="172703" y="134702"/>
                  </a:lnTo>
                  <a:lnTo>
                    <a:pt x="167378" y="139790"/>
                  </a:lnTo>
                  <a:lnTo>
                    <a:pt x="159881" y="144423"/>
                  </a:lnTo>
                  <a:lnTo>
                    <a:pt x="153056" y="148477"/>
                  </a:lnTo>
                  <a:lnTo>
                    <a:pt x="136285" y="158808"/>
                  </a:lnTo>
                  <a:lnTo>
                    <a:pt x="128714" y="160969"/>
                  </a:lnTo>
                  <a:lnTo>
                    <a:pt x="121763" y="161600"/>
                  </a:lnTo>
                  <a:lnTo>
                    <a:pt x="106852" y="167340"/>
                  </a:lnTo>
                  <a:lnTo>
                    <a:pt x="95870" y="173340"/>
                  </a:lnTo>
                  <a:lnTo>
                    <a:pt x="87886" y="179184"/>
                  </a:lnTo>
                  <a:lnTo>
                    <a:pt x="80894" y="185753"/>
                  </a:lnTo>
                  <a:lnTo>
                    <a:pt x="72889" y="193925"/>
                  </a:lnTo>
                  <a:lnTo>
                    <a:pt x="74122" y="206641"/>
                  </a:lnTo>
                  <a:lnTo>
                    <a:pt x="74901" y="219627"/>
                  </a:lnTo>
                  <a:lnTo>
                    <a:pt x="87252" y="258649"/>
                  </a:lnTo>
                  <a:lnTo>
                    <a:pt x="100236" y="264523"/>
                  </a:lnTo>
                  <a:lnTo>
                    <a:pt x="106902" y="261081"/>
                  </a:lnTo>
                  <a:lnTo>
                    <a:pt x="111635" y="254443"/>
                  </a:lnTo>
                  <a:lnTo>
                    <a:pt x="115603" y="246420"/>
                  </a:lnTo>
                  <a:lnTo>
                    <a:pt x="119975" y="238821"/>
                  </a:lnTo>
                  <a:lnTo>
                    <a:pt x="126999" y="217419"/>
                  </a:lnTo>
                  <a:lnTo>
                    <a:pt x="126219" y="211064"/>
                  </a:lnTo>
                  <a:lnTo>
                    <a:pt x="122316" y="194347"/>
                  </a:lnTo>
                  <a:lnTo>
                    <a:pt x="119975" y="141858"/>
                  </a:lnTo>
                  <a:lnTo>
                    <a:pt x="119975" y="135019"/>
                  </a:lnTo>
                  <a:lnTo>
                    <a:pt x="121629" y="127628"/>
                  </a:lnTo>
                  <a:lnTo>
                    <a:pt x="126481" y="122664"/>
                  </a:lnTo>
                  <a:lnTo>
                    <a:pt x="131663" y="117811"/>
                  </a:lnTo>
                  <a:lnTo>
                    <a:pt x="139934" y="118583"/>
                  </a:lnTo>
                  <a:lnTo>
                    <a:pt x="146440" y="116156"/>
                  </a:lnTo>
                  <a:lnTo>
                    <a:pt x="154634" y="117855"/>
                  </a:lnTo>
                  <a:lnTo>
                    <a:pt x="163036" y="119410"/>
                  </a:lnTo>
                  <a:lnTo>
                    <a:pt x="171437" y="120965"/>
                  </a:lnTo>
                  <a:lnTo>
                    <a:pt x="179631" y="122664"/>
                  </a:lnTo>
                  <a:lnTo>
                    <a:pt x="187020" y="124319"/>
                  </a:lnTo>
                  <a:lnTo>
                    <a:pt x="197165" y="122664"/>
                  </a:lnTo>
                  <a:lnTo>
                    <a:pt x="199591" y="129283"/>
                  </a:lnTo>
                  <a:lnTo>
                    <a:pt x="201205" y="135378"/>
                  </a:lnTo>
                  <a:lnTo>
                    <a:pt x="200266" y="142134"/>
                  </a:lnTo>
                  <a:lnTo>
                    <a:pt x="197280" y="148891"/>
                  </a:lnTo>
                  <a:lnTo>
                    <a:pt x="152126" y="171196"/>
                  </a:lnTo>
                  <a:lnTo>
                    <a:pt x="139934" y="174179"/>
                  </a:lnTo>
                  <a:lnTo>
                    <a:pt x="135854" y="178261"/>
                  </a:lnTo>
                  <a:lnTo>
                    <a:pt x="126481" y="180798"/>
                  </a:lnTo>
                  <a:lnTo>
                    <a:pt x="126481" y="187306"/>
                  </a:lnTo>
                  <a:lnTo>
                    <a:pt x="126481" y="194697"/>
                  </a:lnTo>
                  <a:lnTo>
                    <a:pt x="134972" y="200764"/>
                  </a:lnTo>
                  <a:lnTo>
                    <a:pt x="139934" y="206500"/>
                  </a:lnTo>
                  <a:lnTo>
                    <a:pt x="158129" y="230991"/>
                  </a:lnTo>
                  <a:lnTo>
                    <a:pt x="160196" y="233319"/>
                  </a:lnTo>
                  <a:lnTo>
                    <a:pt x="160403" y="233600"/>
                  </a:lnTo>
                  <a:lnTo>
                    <a:pt x="173015" y="251948"/>
                  </a:lnTo>
                  <a:lnTo>
                    <a:pt x="163029" y="255438"/>
                  </a:lnTo>
                  <a:lnTo>
                    <a:pt x="153084" y="258194"/>
                  </a:lnTo>
                  <a:lnTo>
                    <a:pt x="143180" y="257827"/>
                  </a:lnTo>
                  <a:lnTo>
                    <a:pt x="133318" y="251948"/>
                  </a:lnTo>
                  <a:lnTo>
                    <a:pt x="128466" y="246984"/>
                  </a:lnTo>
                  <a:lnTo>
                    <a:pt x="129237" y="238821"/>
                  </a:lnTo>
                  <a:lnTo>
                    <a:pt x="126481" y="232202"/>
                  </a:lnTo>
                  <a:lnTo>
                    <a:pt x="135320" y="192103"/>
                  </a:lnTo>
                  <a:lnTo>
                    <a:pt x="145079" y="169734"/>
                  </a:lnTo>
                  <a:lnTo>
                    <a:pt x="150327" y="158143"/>
                  </a:lnTo>
                  <a:lnTo>
                    <a:pt x="157022" y="148144"/>
                  </a:lnTo>
                  <a:lnTo>
                    <a:pt x="166509" y="141858"/>
                  </a:lnTo>
                  <a:lnTo>
                    <a:pt x="186137" y="135019"/>
                  </a:lnTo>
                  <a:lnTo>
                    <a:pt x="196941" y="125753"/>
                  </a:lnTo>
                  <a:lnTo>
                    <a:pt x="200445" y="120706"/>
                  </a:lnTo>
                  <a:lnTo>
                    <a:pt x="198450" y="113302"/>
                  </a:lnTo>
                  <a:lnTo>
                    <a:pt x="192754" y="96962"/>
                  </a:lnTo>
                  <a:lnTo>
                    <a:pt x="190107" y="91283"/>
                  </a:lnTo>
                  <a:lnTo>
                    <a:pt x="186386" y="85118"/>
                  </a:lnTo>
                  <a:lnTo>
                    <a:pt x="184194" y="79883"/>
                  </a:lnTo>
                  <a:lnTo>
                    <a:pt x="186137" y="76996"/>
                  </a:lnTo>
                  <a:lnTo>
                    <a:pt x="199386" y="75583"/>
                  </a:lnTo>
                  <a:lnTo>
                    <a:pt x="212809" y="77520"/>
                  </a:lnTo>
                  <a:lnTo>
                    <a:pt x="226378" y="80905"/>
                  </a:lnTo>
                  <a:lnTo>
                    <a:pt x="240060" y="83835"/>
                  </a:lnTo>
                  <a:lnTo>
                    <a:pt x="246676" y="87917"/>
                  </a:lnTo>
                  <a:lnTo>
                    <a:pt x="257373" y="89571"/>
                  </a:lnTo>
                  <a:lnTo>
                    <a:pt x="259799" y="96962"/>
                  </a:lnTo>
                  <a:lnTo>
                    <a:pt x="246556" y="132997"/>
                  </a:lnTo>
                  <a:lnTo>
                    <a:pt x="235980" y="146822"/>
                  </a:lnTo>
                  <a:lnTo>
                    <a:pt x="232672" y="151676"/>
                  </a:lnTo>
                  <a:lnTo>
                    <a:pt x="226717" y="154985"/>
                  </a:lnTo>
                  <a:lnTo>
                    <a:pt x="220261" y="157384"/>
                  </a:lnTo>
                  <a:lnTo>
                    <a:pt x="213443" y="158874"/>
                  </a:lnTo>
                  <a:lnTo>
                    <a:pt x="206481" y="160073"/>
                  </a:lnTo>
                  <a:lnTo>
                    <a:pt x="199591" y="161604"/>
                  </a:lnTo>
                  <a:lnTo>
                    <a:pt x="192895" y="160197"/>
                  </a:lnTo>
                  <a:lnTo>
                    <a:pt x="185889" y="159205"/>
                  </a:lnTo>
                  <a:lnTo>
                    <a:pt x="179090" y="157757"/>
                  </a:lnTo>
                  <a:lnTo>
                    <a:pt x="173015" y="154985"/>
                  </a:lnTo>
                  <a:lnTo>
                    <a:pt x="163206" y="144426"/>
                  </a:lnTo>
                  <a:lnTo>
                    <a:pt x="158804" y="130496"/>
                  </a:lnTo>
                  <a:lnTo>
                    <a:pt x="159881" y="115739"/>
                  </a:lnTo>
                  <a:lnTo>
                    <a:pt x="166509" y="102698"/>
                  </a:lnTo>
                  <a:lnTo>
                    <a:pt x="171881" y="99289"/>
                  </a:lnTo>
                  <a:lnTo>
                    <a:pt x="178722" y="98010"/>
                  </a:lnTo>
                  <a:lnTo>
                    <a:pt x="186017" y="97641"/>
                  </a:lnTo>
                  <a:lnTo>
                    <a:pt x="192754" y="96962"/>
                  </a:lnTo>
                  <a:lnTo>
                    <a:pt x="231428" y="105990"/>
                  </a:lnTo>
                  <a:lnTo>
                    <a:pt x="245022" y="114501"/>
                  </a:lnTo>
                  <a:lnTo>
                    <a:pt x="244250" y="122664"/>
                  </a:lnTo>
                  <a:lnTo>
                    <a:pt x="246676" y="129283"/>
                  </a:lnTo>
                  <a:lnTo>
                    <a:pt x="245208" y="135595"/>
                  </a:lnTo>
                  <a:lnTo>
                    <a:pt x="244030" y="142134"/>
                  </a:lnTo>
                  <a:lnTo>
                    <a:pt x="242521" y="148673"/>
                  </a:lnTo>
                  <a:lnTo>
                    <a:pt x="240060" y="154985"/>
                  </a:lnTo>
                  <a:lnTo>
                    <a:pt x="236862" y="159949"/>
                  </a:lnTo>
                  <a:lnTo>
                    <a:pt x="230246" y="163258"/>
                  </a:lnTo>
                  <a:lnTo>
                    <a:pt x="226717" y="167340"/>
                  </a:lnTo>
                  <a:lnTo>
                    <a:pt x="218330" y="178252"/>
                  </a:lnTo>
                  <a:lnTo>
                    <a:pt x="213788" y="185968"/>
                  </a:lnTo>
                  <a:lnTo>
                    <a:pt x="210776" y="194161"/>
                  </a:lnTo>
                  <a:lnTo>
                    <a:pt x="206979" y="206500"/>
                  </a:lnTo>
                  <a:lnTo>
                    <a:pt x="208633" y="213119"/>
                  </a:lnTo>
                  <a:lnTo>
                    <a:pt x="216021" y="219627"/>
                  </a:lnTo>
                  <a:lnTo>
                    <a:pt x="213595" y="226245"/>
                  </a:lnTo>
                  <a:lnTo>
                    <a:pt x="202017" y="239877"/>
                  </a:lnTo>
                  <a:lnTo>
                    <a:pt x="193250" y="239083"/>
                  </a:lnTo>
                  <a:lnTo>
                    <a:pt x="193002" y="240005"/>
                  </a:lnTo>
                  <a:lnTo>
                    <a:pt x="206979" y="258787"/>
                  </a:lnTo>
                  <a:lnTo>
                    <a:pt x="217213" y="257641"/>
                  </a:lnTo>
                  <a:lnTo>
                    <a:pt x="227737" y="257229"/>
                  </a:lnTo>
                  <a:lnTo>
                    <a:pt x="251902" y="233147"/>
                  </a:lnTo>
                  <a:lnTo>
                    <a:pt x="253293" y="226245"/>
                  </a:lnTo>
                  <a:lnTo>
                    <a:pt x="256494" y="217845"/>
                  </a:lnTo>
                  <a:lnTo>
                    <a:pt x="259881" y="209837"/>
                  </a:lnTo>
                  <a:lnTo>
                    <a:pt x="263310" y="201953"/>
                  </a:lnTo>
                  <a:lnTo>
                    <a:pt x="266636" y="193925"/>
                  </a:lnTo>
                  <a:lnTo>
                    <a:pt x="268739" y="175872"/>
                  </a:lnTo>
                  <a:lnTo>
                    <a:pt x="270895" y="157964"/>
                  </a:lnTo>
                  <a:lnTo>
                    <a:pt x="272575" y="140221"/>
                  </a:lnTo>
                  <a:lnTo>
                    <a:pt x="273252" y="122664"/>
                  </a:lnTo>
                  <a:lnTo>
                    <a:pt x="271613" y="115872"/>
                  </a:lnTo>
                  <a:lnTo>
                    <a:pt x="268331" y="109193"/>
                  </a:lnTo>
                  <a:lnTo>
                    <a:pt x="265855" y="102824"/>
                  </a:lnTo>
                  <a:lnTo>
                    <a:pt x="266636" y="96962"/>
                  </a:lnTo>
                  <a:lnTo>
                    <a:pt x="269182" y="95883"/>
                  </a:lnTo>
                  <a:lnTo>
                    <a:pt x="272618" y="99416"/>
                  </a:lnTo>
                  <a:lnTo>
                    <a:pt x="276343" y="104811"/>
                  </a:lnTo>
                  <a:lnTo>
                    <a:pt x="279758" y="109317"/>
                  </a:lnTo>
                  <a:lnTo>
                    <a:pt x="282294" y="116156"/>
                  </a:lnTo>
                  <a:lnTo>
                    <a:pt x="286374" y="121892"/>
                  </a:lnTo>
                  <a:lnTo>
                    <a:pt x="286374" y="129283"/>
                  </a:lnTo>
                  <a:lnTo>
                    <a:pt x="284999" y="135595"/>
                  </a:lnTo>
                  <a:lnTo>
                    <a:pt x="282156" y="142134"/>
                  </a:lnTo>
                  <a:lnTo>
                    <a:pt x="279768" y="148673"/>
                  </a:lnTo>
                  <a:lnTo>
                    <a:pt x="279758" y="154985"/>
                  </a:lnTo>
                  <a:lnTo>
                    <a:pt x="282294" y="162376"/>
                  </a:lnTo>
                  <a:lnTo>
                    <a:pt x="292990" y="163258"/>
                  </a:lnTo>
                  <a:lnTo>
                    <a:pt x="299827" y="167340"/>
                  </a:lnTo>
                  <a:lnTo>
                    <a:pt x="298792" y="187051"/>
                  </a:lnTo>
                  <a:lnTo>
                    <a:pt x="297580" y="203742"/>
                  </a:lnTo>
                  <a:lnTo>
                    <a:pt x="290849" y="215304"/>
                  </a:lnTo>
                  <a:lnTo>
                    <a:pt x="273252" y="219627"/>
                  </a:lnTo>
                  <a:lnTo>
                    <a:pt x="266636" y="219627"/>
                  </a:lnTo>
                  <a:lnTo>
                    <a:pt x="259799" y="215545"/>
                  </a:lnTo>
                  <a:lnTo>
                    <a:pt x="253293" y="213119"/>
                  </a:lnTo>
                  <a:lnTo>
                    <a:pt x="256029" y="204826"/>
                  </a:lnTo>
                  <a:lnTo>
                    <a:pt x="258641" y="196338"/>
                  </a:lnTo>
                  <a:lnTo>
                    <a:pt x="261915" y="188159"/>
                  </a:lnTo>
                  <a:lnTo>
                    <a:pt x="302131" y="164960"/>
                  </a:lnTo>
                  <a:lnTo>
                    <a:pt x="312949" y="161604"/>
                  </a:lnTo>
                  <a:lnTo>
                    <a:pt x="311295" y="154985"/>
                  </a:lnTo>
                  <a:lnTo>
                    <a:pt x="306333" y="148477"/>
                  </a:lnTo>
                  <a:lnTo>
                    <a:pt x="306333" y="141858"/>
                  </a:lnTo>
                  <a:lnTo>
                    <a:pt x="308042" y="132532"/>
                  </a:lnTo>
                  <a:lnTo>
                    <a:pt x="311985" y="119617"/>
                  </a:lnTo>
                  <a:lnTo>
                    <a:pt x="316382" y="106599"/>
                  </a:lnTo>
                  <a:lnTo>
                    <a:pt x="319455" y="96962"/>
                  </a:lnTo>
                  <a:lnTo>
                    <a:pt x="313248" y="90140"/>
                  </a:lnTo>
                  <a:lnTo>
                    <a:pt x="304445" y="81519"/>
                  </a:lnTo>
                  <a:lnTo>
                    <a:pt x="294877" y="73973"/>
                  </a:lnTo>
                  <a:lnTo>
                    <a:pt x="286374" y="70377"/>
                  </a:lnTo>
                  <a:lnTo>
                    <a:pt x="274780" y="70481"/>
                  </a:lnTo>
                  <a:lnTo>
                    <a:pt x="263258" y="72446"/>
                  </a:lnTo>
                  <a:lnTo>
                    <a:pt x="251716" y="75031"/>
                  </a:lnTo>
                  <a:lnTo>
                    <a:pt x="240060" y="76996"/>
                  </a:lnTo>
                  <a:lnTo>
                    <a:pt x="226388" y="96850"/>
                  </a:lnTo>
                  <a:lnTo>
                    <a:pt x="217441" y="101471"/>
                  </a:lnTo>
                  <a:lnTo>
                    <a:pt x="198052" y="100280"/>
                  </a:lnTo>
                  <a:lnTo>
                    <a:pt x="153056" y="102698"/>
                  </a:lnTo>
                  <a:lnTo>
                    <a:pt x="107726" y="112892"/>
                  </a:lnTo>
                  <a:lnTo>
                    <a:pt x="72076" y="127664"/>
                  </a:lnTo>
                  <a:lnTo>
                    <a:pt x="61448" y="134454"/>
                  </a:lnTo>
                  <a:lnTo>
                    <a:pt x="49870" y="140147"/>
                  </a:lnTo>
                  <a:lnTo>
                    <a:pt x="39697" y="141858"/>
                  </a:lnTo>
                  <a:lnTo>
                    <a:pt x="32309" y="140755"/>
                  </a:lnTo>
                  <a:lnTo>
                    <a:pt x="26575" y="133364"/>
                  </a:lnTo>
                  <a:lnTo>
                    <a:pt x="19738" y="129283"/>
                  </a:lnTo>
                  <a:lnTo>
                    <a:pt x="12813" y="111473"/>
                  </a:lnTo>
                  <a:lnTo>
                    <a:pt x="7512" y="96342"/>
                  </a:lnTo>
                  <a:lnTo>
                    <a:pt x="6697" y="81520"/>
                  </a:lnTo>
                  <a:lnTo>
                    <a:pt x="13232" y="64641"/>
                  </a:lnTo>
                  <a:lnTo>
                    <a:pt x="46313" y="40594"/>
                  </a:lnTo>
                  <a:lnTo>
                    <a:pt x="52819" y="38056"/>
                  </a:lnTo>
                  <a:lnTo>
                    <a:pt x="57782" y="33975"/>
                  </a:lnTo>
                  <a:lnTo>
                    <a:pt x="60538" y="25812"/>
                  </a:lnTo>
                  <a:lnTo>
                    <a:pt x="66273" y="25812"/>
                  </a:lnTo>
                  <a:lnTo>
                    <a:pt x="118517" y="54758"/>
                  </a:lnTo>
                  <a:lnTo>
                    <a:pt x="159672" y="90343"/>
                  </a:lnTo>
                  <a:lnTo>
                    <a:pt x="166509" y="87917"/>
                  </a:lnTo>
                  <a:lnTo>
                    <a:pt x="205077" y="68033"/>
                  </a:lnTo>
                  <a:lnTo>
                    <a:pt x="221755" y="51183"/>
                  </a:lnTo>
                  <a:lnTo>
                    <a:pt x="230246" y="44675"/>
                  </a:lnTo>
                  <a:lnTo>
                    <a:pt x="197022" y="8909"/>
                  </a:lnTo>
                  <a:lnTo>
                    <a:pt x="192754" y="5736"/>
                  </a:lnTo>
                  <a:lnTo>
                    <a:pt x="185409" y="7709"/>
                  </a:lnTo>
                  <a:lnTo>
                    <a:pt x="170548" y="11430"/>
                  </a:lnTo>
                  <a:lnTo>
                    <a:pt x="155212" y="15586"/>
                  </a:lnTo>
                  <a:lnTo>
                    <a:pt x="146440" y="18863"/>
                  </a:lnTo>
                  <a:lnTo>
                    <a:pt x="139934" y="23826"/>
                  </a:lnTo>
                  <a:lnTo>
                    <a:pt x="138280" y="32320"/>
                  </a:lnTo>
                  <a:lnTo>
                    <a:pt x="133318" y="38056"/>
                  </a:lnTo>
                  <a:lnTo>
                    <a:pt x="115030" y="62599"/>
                  </a:lnTo>
                  <a:lnTo>
                    <a:pt x="112972" y="64958"/>
                  </a:lnTo>
                  <a:lnTo>
                    <a:pt x="112817" y="65312"/>
                  </a:lnTo>
                  <a:lnTo>
                    <a:pt x="100236" y="83835"/>
                  </a:lnTo>
                  <a:lnTo>
                    <a:pt x="108382" y="85535"/>
                  </a:lnTo>
                  <a:lnTo>
                    <a:pt x="116694" y="87089"/>
                  </a:lnTo>
                  <a:lnTo>
                    <a:pt x="125047" y="88644"/>
                  </a:lnTo>
                  <a:lnTo>
                    <a:pt x="133318" y="90343"/>
                  </a:lnTo>
                  <a:lnTo>
                    <a:pt x="140320" y="92882"/>
                  </a:lnTo>
                  <a:lnTo>
                    <a:pt x="147405" y="96424"/>
                  </a:lnTo>
                  <a:lnTo>
                    <a:pt x="154035" y="98581"/>
                  </a:lnTo>
                  <a:lnTo>
                    <a:pt x="159672" y="96962"/>
                  </a:lnTo>
                  <a:lnTo>
                    <a:pt x="160939" y="92105"/>
                  </a:lnTo>
                  <a:lnTo>
                    <a:pt x="157481" y="86648"/>
                  </a:lnTo>
                  <a:lnTo>
                    <a:pt x="110905" y="50453"/>
                  </a:lnTo>
                  <a:lnTo>
                    <a:pt x="72889" y="25812"/>
                  </a:lnTo>
                  <a:lnTo>
                    <a:pt x="79550" y="22080"/>
                  </a:lnTo>
                  <a:lnTo>
                    <a:pt x="86149" y="18049"/>
                  </a:lnTo>
                  <a:lnTo>
                    <a:pt x="92955" y="14535"/>
                  </a:lnTo>
                  <a:lnTo>
                    <a:pt x="100236" y="12354"/>
                  </a:lnTo>
                  <a:lnTo>
                    <a:pt x="106852" y="11472"/>
                  </a:lnTo>
                  <a:lnTo>
                    <a:pt x="113358" y="17318"/>
                  </a:lnTo>
                  <a:lnTo>
                    <a:pt x="119975" y="18863"/>
                  </a:lnTo>
                  <a:lnTo>
                    <a:pt x="126436" y="20631"/>
                  </a:lnTo>
                  <a:lnTo>
                    <a:pt x="133042" y="22255"/>
                  </a:lnTo>
                  <a:lnTo>
                    <a:pt x="139730" y="23920"/>
                  </a:lnTo>
                  <a:lnTo>
                    <a:pt x="146440" y="25812"/>
                  </a:lnTo>
                  <a:lnTo>
                    <a:pt x="153056" y="29894"/>
                  </a:lnTo>
                  <a:lnTo>
                    <a:pt x="159672" y="34747"/>
                  </a:lnTo>
                  <a:lnTo>
                    <a:pt x="166509" y="38056"/>
                  </a:lnTo>
                  <a:lnTo>
                    <a:pt x="173015" y="41366"/>
                  </a:lnTo>
                  <a:lnTo>
                    <a:pt x="180403" y="41366"/>
                  </a:lnTo>
                  <a:lnTo>
                    <a:pt x="186137" y="44675"/>
                  </a:lnTo>
                  <a:lnTo>
                    <a:pt x="191982" y="47984"/>
                  </a:lnTo>
                  <a:lnTo>
                    <a:pt x="195180" y="53721"/>
                  </a:lnTo>
                  <a:lnTo>
                    <a:pt x="199591" y="58023"/>
                  </a:lnTo>
                  <a:lnTo>
                    <a:pt x="204553" y="53721"/>
                  </a:lnTo>
                  <a:lnTo>
                    <a:pt x="206979" y="43793"/>
                  </a:lnTo>
                  <a:lnTo>
                    <a:pt x="213595" y="44675"/>
                  </a:lnTo>
                  <a:lnTo>
                    <a:pt x="219675" y="47454"/>
                  </a:lnTo>
                  <a:lnTo>
                    <a:pt x="224691" y="52507"/>
                  </a:lnTo>
                  <a:lnTo>
                    <a:pt x="229148" y="58636"/>
                  </a:lnTo>
                  <a:lnTo>
                    <a:pt x="233554" y="64641"/>
                  </a:lnTo>
                  <a:lnTo>
                    <a:pt x="257373" y="95742"/>
                  </a:lnTo>
                  <a:lnTo>
                    <a:pt x="260764" y="102808"/>
                  </a:lnTo>
                  <a:lnTo>
                    <a:pt x="260474" y="103670"/>
                  </a:lnTo>
                  <a:lnTo>
                    <a:pt x="273252" y="116156"/>
                  </a:lnTo>
                  <a:lnTo>
                    <a:pt x="280833" y="107678"/>
                  </a:lnTo>
                  <a:lnTo>
                    <a:pt x="284031" y="103760"/>
                  </a:lnTo>
                  <a:lnTo>
                    <a:pt x="286774" y="102676"/>
                  </a:lnTo>
                  <a:lnTo>
                    <a:pt x="292990" y="102698"/>
                  </a:lnTo>
                </a:path>
              </a:pathLst>
            </a:custGeom>
            <a:ln w="10678">
              <a:solidFill>
                <a:srgbClr val="8FAA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6574296" y="2495995"/>
              <a:ext cx="430687" cy="43125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6618499" y="2540154"/>
              <a:ext cx="342182" cy="34256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6624564" y="2545901"/>
              <a:ext cx="331470" cy="332105"/>
            </a:xfrm>
            <a:custGeom>
              <a:avLst/>
              <a:gdLst/>
              <a:ahLst/>
              <a:cxnLst/>
              <a:rect l="l" t="t" r="r" b="b"/>
              <a:pathLst>
                <a:path w="331470" h="332105">
                  <a:moveTo>
                    <a:pt x="0" y="165950"/>
                  </a:moveTo>
                  <a:lnTo>
                    <a:pt x="5882" y="121710"/>
                  </a:lnTo>
                  <a:lnTo>
                    <a:pt x="22503" y="82033"/>
                  </a:lnTo>
                  <a:lnTo>
                    <a:pt x="48326" y="48471"/>
                  </a:lnTo>
                  <a:lnTo>
                    <a:pt x="81813" y="22577"/>
                  </a:lnTo>
                  <a:lnTo>
                    <a:pt x="121426" y="5903"/>
                  </a:lnTo>
                  <a:lnTo>
                    <a:pt x="165627" y="0"/>
                  </a:lnTo>
                  <a:lnTo>
                    <a:pt x="209421" y="5903"/>
                  </a:lnTo>
                  <a:lnTo>
                    <a:pt x="248866" y="22577"/>
                  </a:lnTo>
                  <a:lnTo>
                    <a:pt x="282349" y="48471"/>
                  </a:lnTo>
                  <a:lnTo>
                    <a:pt x="308261" y="82033"/>
                  </a:lnTo>
                  <a:lnTo>
                    <a:pt x="324989" y="121710"/>
                  </a:lnTo>
                  <a:lnTo>
                    <a:pt x="330924" y="165950"/>
                  </a:lnTo>
                  <a:lnTo>
                    <a:pt x="324989" y="209883"/>
                  </a:lnTo>
                  <a:lnTo>
                    <a:pt x="308261" y="249428"/>
                  </a:lnTo>
                  <a:lnTo>
                    <a:pt x="282349" y="282981"/>
                  </a:lnTo>
                  <a:lnTo>
                    <a:pt x="248866" y="308935"/>
                  </a:lnTo>
                  <a:lnTo>
                    <a:pt x="209421" y="325685"/>
                  </a:lnTo>
                  <a:lnTo>
                    <a:pt x="165627" y="331625"/>
                  </a:lnTo>
                  <a:lnTo>
                    <a:pt x="121426" y="325685"/>
                  </a:lnTo>
                  <a:lnTo>
                    <a:pt x="81813" y="308935"/>
                  </a:lnTo>
                  <a:lnTo>
                    <a:pt x="48326" y="282981"/>
                  </a:lnTo>
                  <a:lnTo>
                    <a:pt x="22503" y="249428"/>
                  </a:lnTo>
                  <a:lnTo>
                    <a:pt x="5882" y="209883"/>
                  </a:lnTo>
                  <a:lnTo>
                    <a:pt x="0" y="165950"/>
                  </a:lnTo>
                  <a:close/>
                </a:path>
              </a:pathLst>
            </a:custGeom>
            <a:ln w="1067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6657645" y="2579038"/>
              <a:ext cx="276225" cy="231775"/>
            </a:xfrm>
            <a:custGeom>
              <a:avLst/>
              <a:gdLst/>
              <a:ahLst/>
              <a:cxnLst/>
              <a:rect l="l" t="t" r="r" b="b"/>
              <a:pathLst>
                <a:path w="276225" h="231775">
                  <a:moveTo>
                    <a:pt x="80277" y="0"/>
                  </a:moveTo>
                  <a:lnTo>
                    <a:pt x="91869" y="1116"/>
                  </a:lnTo>
                  <a:lnTo>
                    <a:pt x="103379" y="2155"/>
                  </a:lnTo>
                  <a:lnTo>
                    <a:pt x="114888" y="3349"/>
                  </a:lnTo>
                  <a:lnTo>
                    <a:pt x="126481" y="4930"/>
                  </a:lnTo>
                  <a:lnTo>
                    <a:pt x="132546" y="6574"/>
                  </a:lnTo>
                  <a:lnTo>
                    <a:pt x="137508" y="9310"/>
                  </a:lnTo>
                  <a:lnTo>
                    <a:pt x="143242" y="10953"/>
                  </a:lnTo>
                  <a:lnTo>
                    <a:pt x="189446" y="22459"/>
                  </a:lnTo>
                  <a:lnTo>
                    <a:pt x="200479" y="33314"/>
                  </a:lnTo>
                  <a:lnTo>
                    <a:pt x="199190" y="30660"/>
                  </a:lnTo>
                  <a:lnTo>
                    <a:pt x="198108" y="24247"/>
                  </a:lnTo>
                  <a:lnTo>
                    <a:pt x="209760" y="23830"/>
                  </a:lnTo>
                  <a:lnTo>
                    <a:pt x="246676" y="39160"/>
                  </a:lnTo>
                  <a:lnTo>
                    <a:pt x="251639" y="41619"/>
                  </a:lnTo>
                  <a:lnTo>
                    <a:pt x="240942" y="49838"/>
                  </a:lnTo>
                  <a:lnTo>
                    <a:pt x="235980" y="50665"/>
                  </a:lnTo>
                  <a:lnTo>
                    <a:pt x="204196" y="53291"/>
                  </a:lnTo>
                  <a:lnTo>
                    <a:pt x="172505" y="54457"/>
                  </a:lnTo>
                  <a:lnTo>
                    <a:pt x="140876" y="55163"/>
                  </a:lnTo>
                  <a:lnTo>
                    <a:pt x="109278" y="56412"/>
                  </a:lnTo>
                  <a:lnTo>
                    <a:pt x="57010" y="73113"/>
                  </a:lnTo>
                  <a:lnTo>
                    <a:pt x="24020" y="104857"/>
                  </a:lnTo>
                  <a:lnTo>
                    <a:pt x="23046" y="112825"/>
                  </a:lnTo>
                  <a:lnTo>
                    <a:pt x="32690" y="121327"/>
                  </a:lnTo>
                  <a:lnTo>
                    <a:pt x="48753" y="126209"/>
                  </a:lnTo>
                  <a:lnTo>
                    <a:pt x="64837" y="128574"/>
                  </a:lnTo>
                  <a:lnTo>
                    <a:pt x="74543" y="129526"/>
                  </a:lnTo>
                  <a:lnTo>
                    <a:pt x="87496" y="128636"/>
                  </a:lnTo>
                  <a:lnTo>
                    <a:pt x="100512" y="127952"/>
                  </a:lnTo>
                  <a:lnTo>
                    <a:pt x="113527" y="126754"/>
                  </a:lnTo>
                  <a:lnTo>
                    <a:pt x="126481" y="124319"/>
                  </a:lnTo>
                  <a:lnTo>
                    <a:pt x="131443" y="122675"/>
                  </a:lnTo>
                  <a:lnTo>
                    <a:pt x="137508" y="117755"/>
                  </a:lnTo>
                  <a:lnTo>
                    <a:pt x="137508" y="112825"/>
                  </a:lnTo>
                  <a:lnTo>
                    <a:pt x="137958" y="100324"/>
                  </a:lnTo>
                  <a:lnTo>
                    <a:pt x="132546" y="62159"/>
                  </a:lnTo>
                  <a:lnTo>
                    <a:pt x="124055" y="50665"/>
                  </a:lnTo>
                  <a:lnTo>
                    <a:pt x="120747" y="44907"/>
                  </a:lnTo>
                  <a:lnTo>
                    <a:pt x="82620" y="47374"/>
                  </a:lnTo>
                  <a:lnTo>
                    <a:pt x="46313" y="66274"/>
                  </a:lnTo>
                  <a:lnTo>
                    <a:pt x="43887" y="73113"/>
                  </a:lnTo>
                  <a:lnTo>
                    <a:pt x="39697" y="78871"/>
                  </a:lnTo>
                  <a:lnTo>
                    <a:pt x="42233" y="86262"/>
                  </a:lnTo>
                  <a:lnTo>
                    <a:pt x="43887" y="93653"/>
                  </a:lnTo>
                  <a:lnTo>
                    <a:pt x="45431" y="101319"/>
                  </a:lnTo>
                  <a:lnTo>
                    <a:pt x="49008" y="111478"/>
                  </a:lnTo>
                  <a:lnTo>
                    <a:pt x="52792" y="122611"/>
                  </a:lnTo>
                  <a:lnTo>
                    <a:pt x="55790" y="131585"/>
                  </a:lnTo>
                  <a:lnTo>
                    <a:pt x="57010" y="135273"/>
                  </a:lnTo>
                  <a:lnTo>
                    <a:pt x="53874" y="146614"/>
                  </a:lnTo>
                  <a:lnTo>
                    <a:pt x="12887" y="171081"/>
                  </a:lnTo>
                  <a:lnTo>
                    <a:pt x="0" y="174984"/>
                  </a:lnTo>
                  <a:lnTo>
                    <a:pt x="4085" y="180802"/>
                  </a:lnTo>
                  <a:lnTo>
                    <a:pt x="33191" y="204007"/>
                  </a:lnTo>
                  <a:lnTo>
                    <a:pt x="39697" y="208938"/>
                  </a:lnTo>
                  <a:lnTo>
                    <a:pt x="44659" y="212501"/>
                  </a:lnTo>
                  <a:lnTo>
                    <a:pt x="47968" y="216604"/>
                  </a:lnTo>
                  <a:lnTo>
                    <a:pt x="51276" y="220719"/>
                  </a:lnTo>
                  <a:lnTo>
                    <a:pt x="55356" y="216604"/>
                  </a:lnTo>
                  <a:lnTo>
                    <a:pt x="60208" y="213317"/>
                  </a:lnTo>
                  <a:lnTo>
                    <a:pt x="62744" y="208938"/>
                  </a:lnTo>
                  <a:lnTo>
                    <a:pt x="70182" y="196677"/>
                  </a:lnTo>
                  <a:lnTo>
                    <a:pt x="74033" y="187238"/>
                  </a:lnTo>
                  <a:lnTo>
                    <a:pt x="76623" y="177285"/>
                  </a:lnTo>
                  <a:lnTo>
                    <a:pt x="80277" y="163479"/>
                  </a:lnTo>
                  <a:lnTo>
                    <a:pt x="81931" y="158548"/>
                  </a:lnTo>
                  <a:lnTo>
                    <a:pt x="84357" y="152525"/>
                  </a:lnTo>
                  <a:lnTo>
                    <a:pt x="86011" y="146778"/>
                  </a:lnTo>
                  <a:lnTo>
                    <a:pt x="88437" y="139387"/>
                  </a:lnTo>
                  <a:lnTo>
                    <a:pt x="88437" y="131169"/>
                  </a:lnTo>
                  <a:lnTo>
                    <a:pt x="91745" y="124319"/>
                  </a:lnTo>
                  <a:lnTo>
                    <a:pt x="97424" y="117004"/>
                  </a:lnTo>
                  <a:lnTo>
                    <a:pt x="104178" y="112615"/>
                  </a:lnTo>
                  <a:lnTo>
                    <a:pt x="111966" y="109765"/>
                  </a:lnTo>
                  <a:lnTo>
                    <a:pt x="120747" y="107066"/>
                  </a:lnTo>
                  <a:lnTo>
                    <a:pt x="128398" y="107504"/>
                  </a:lnTo>
                  <a:lnTo>
                    <a:pt x="136722" y="107480"/>
                  </a:lnTo>
                  <a:lnTo>
                    <a:pt x="144115" y="108689"/>
                  </a:lnTo>
                  <a:lnTo>
                    <a:pt x="148976" y="112825"/>
                  </a:lnTo>
                  <a:lnTo>
                    <a:pt x="149045" y="117975"/>
                  </a:lnTo>
                  <a:lnTo>
                    <a:pt x="144731" y="122408"/>
                  </a:lnTo>
                  <a:lnTo>
                    <a:pt x="138431" y="126224"/>
                  </a:lnTo>
                  <a:lnTo>
                    <a:pt x="132546" y="129526"/>
                  </a:lnTo>
                  <a:lnTo>
                    <a:pt x="117766" y="138805"/>
                  </a:lnTo>
                  <a:lnTo>
                    <a:pt x="110905" y="140923"/>
                  </a:lnTo>
                  <a:lnTo>
                    <a:pt x="104664" y="141656"/>
                  </a:lnTo>
                  <a:lnTo>
                    <a:pt x="91745" y="146778"/>
                  </a:lnTo>
                  <a:lnTo>
                    <a:pt x="82515" y="152135"/>
                  </a:lnTo>
                  <a:lnTo>
                    <a:pt x="75797" y="157184"/>
                  </a:lnTo>
                  <a:lnTo>
                    <a:pt x="69803" y="162646"/>
                  </a:lnTo>
                  <a:lnTo>
                    <a:pt x="62744" y="169237"/>
                  </a:lnTo>
                  <a:lnTo>
                    <a:pt x="64108" y="180731"/>
                  </a:lnTo>
                  <a:lnTo>
                    <a:pt x="64811" y="192405"/>
                  </a:lnTo>
                  <a:lnTo>
                    <a:pt x="80282" y="230563"/>
                  </a:lnTo>
                  <a:lnTo>
                    <a:pt x="86011" y="231397"/>
                  </a:lnTo>
                  <a:lnTo>
                    <a:pt x="91712" y="228272"/>
                  </a:lnTo>
                  <a:lnTo>
                    <a:pt x="95894" y="222426"/>
                  </a:lnTo>
                  <a:lnTo>
                    <a:pt x="99518" y="215450"/>
                  </a:lnTo>
                  <a:lnTo>
                    <a:pt x="103544" y="208938"/>
                  </a:lnTo>
                  <a:lnTo>
                    <a:pt x="109778" y="190558"/>
                  </a:lnTo>
                  <a:lnTo>
                    <a:pt x="109085" y="185115"/>
                  </a:lnTo>
                  <a:lnTo>
                    <a:pt x="105622" y="170428"/>
                  </a:lnTo>
                  <a:lnTo>
                    <a:pt x="103544" y="124319"/>
                  </a:lnTo>
                  <a:lnTo>
                    <a:pt x="103544" y="117755"/>
                  </a:lnTo>
                  <a:lnTo>
                    <a:pt x="105198" y="111181"/>
                  </a:lnTo>
                  <a:lnTo>
                    <a:pt x="109278" y="107066"/>
                  </a:lnTo>
                  <a:lnTo>
                    <a:pt x="113358" y="102963"/>
                  </a:lnTo>
                  <a:lnTo>
                    <a:pt x="120747" y="103790"/>
                  </a:lnTo>
                  <a:lnTo>
                    <a:pt x="126481" y="101319"/>
                  </a:lnTo>
                  <a:lnTo>
                    <a:pt x="133574" y="102914"/>
                  </a:lnTo>
                  <a:lnTo>
                    <a:pt x="140719" y="104197"/>
                  </a:lnTo>
                  <a:lnTo>
                    <a:pt x="147803" y="105478"/>
                  </a:lnTo>
                  <a:lnTo>
                    <a:pt x="154710" y="107066"/>
                  </a:lnTo>
                  <a:lnTo>
                    <a:pt x="160444" y="108710"/>
                  </a:lnTo>
                  <a:lnTo>
                    <a:pt x="169707" y="107066"/>
                  </a:lnTo>
                  <a:lnTo>
                    <a:pt x="172243" y="112825"/>
                  </a:lnTo>
                  <a:lnTo>
                    <a:pt x="173425" y="118642"/>
                  </a:lnTo>
                  <a:lnTo>
                    <a:pt x="172436" y="124665"/>
                  </a:lnTo>
                  <a:lnTo>
                    <a:pt x="131324" y="150179"/>
                  </a:lnTo>
                  <a:lnTo>
                    <a:pt x="120747" y="152525"/>
                  </a:lnTo>
                  <a:lnTo>
                    <a:pt x="116667" y="156088"/>
                  </a:lnTo>
                  <a:lnTo>
                    <a:pt x="109278" y="158548"/>
                  </a:lnTo>
                  <a:lnTo>
                    <a:pt x="109278" y="163479"/>
                  </a:lnTo>
                  <a:lnTo>
                    <a:pt x="109278" y="170881"/>
                  </a:lnTo>
                  <a:lnTo>
                    <a:pt x="116667" y="174984"/>
                  </a:lnTo>
                  <a:lnTo>
                    <a:pt x="120747" y="180732"/>
                  </a:lnTo>
                  <a:lnTo>
                    <a:pt x="136446" y="201923"/>
                  </a:lnTo>
                  <a:lnTo>
                    <a:pt x="138252" y="203807"/>
                  </a:lnTo>
                  <a:lnTo>
                    <a:pt x="138362" y="204151"/>
                  </a:lnTo>
                  <a:lnTo>
                    <a:pt x="148976" y="220719"/>
                  </a:lnTo>
                  <a:lnTo>
                    <a:pt x="140444" y="223603"/>
                  </a:lnTo>
                  <a:lnTo>
                    <a:pt x="131994" y="225952"/>
                  </a:lnTo>
                  <a:lnTo>
                    <a:pt x="123545" y="225684"/>
                  </a:lnTo>
                  <a:lnTo>
                    <a:pt x="115012" y="220719"/>
                  </a:lnTo>
                  <a:lnTo>
                    <a:pt x="110932" y="216604"/>
                  </a:lnTo>
                  <a:lnTo>
                    <a:pt x="110932" y="208938"/>
                  </a:lnTo>
                  <a:lnTo>
                    <a:pt x="109278" y="203191"/>
                  </a:lnTo>
                  <a:lnTo>
                    <a:pt x="120747" y="158548"/>
                  </a:lnTo>
                  <a:lnTo>
                    <a:pt x="125269" y="148507"/>
                  </a:lnTo>
                  <a:lnTo>
                    <a:pt x="129720" y="138360"/>
                  </a:lnTo>
                  <a:lnTo>
                    <a:pt x="135308" y="129749"/>
                  </a:lnTo>
                  <a:lnTo>
                    <a:pt x="143242" y="124319"/>
                  </a:lnTo>
                  <a:lnTo>
                    <a:pt x="160444" y="118572"/>
                  </a:lnTo>
                  <a:lnTo>
                    <a:pt x="169564" y="110187"/>
                  </a:lnTo>
                  <a:lnTo>
                    <a:pt x="172781" y="105703"/>
                  </a:lnTo>
                  <a:lnTo>
                    <a:pt x="171346" y="99164"/>
                  </a:lnTo>
                  <a:lnTo>
                    <a:pt x="166509" y="84618"/>
                  </a:lnTo>
                  <a:lnTo>
                    <a:pt x="164524" y="78871"/>
                  </a:lnTo>
                  <a:lnTo>
                    <a:pt x="154710" y="69009"/>
                  </a:lnTo>
                  <a:lnTo>
                    <a:pt x="160444" y="67366"/>
                  </a:lnTo>
                  <a:lnTo>
                    <a:pt x="171856" y="66185"/>
                  </a:lnTo>
                  <a:lnTo>
                    <a:pt x="183422" y="67981"/>
                  </a:lnTo>
                  <a:lnTo>
                    <a:pt x="195133" y="70906"/>
                  </a:lnTo>
                  <a:lnTo>
                    <a:pt x="206979" y="73113"/>
                  </a:lnTo>
                  <a:lnTo>
                    <a:pt x="212713" y="77228"/>
                  </a:lnTo>
                  <a:lnTo>
                    <a:pt x="221755" y="78044"/>
                  </a:lnTo>
                  <a:lnTo>
                    <a:pt x="224181" y="84618"/>
                  </a:lnTo>
                  <a:lnTo>
                    <a:pt x="206979" y="124319"/>
                  </a:lnTo>
                  <a:lnTo>
                    <a:pt x="195180" y="135273"/>
                  </a:lnTo>
                  <a:lnTo>
                    <a:pt x="187792" y="139387"/>
                  </a:lnTo>
                  <a:lnTo>
                    <a:pt x="179631" y="139387"/>
                  </a:lnTo>
                  <a:lnTo>
                    <a:pt x="172243" y="141031"/>
                  </a:lnTo>
                  <a:lnTo>
                    <a:pt x="164524" y="139387"/>
                  </a:lnTo>
                  <a:lnTo>
                    <a:pt x="155482" y="140204"/>
                  </a:lnTo>
                  <a:lnTo>
                    <a:pt x="148976" y="135273"/>
                  </a:lnTo>
                  <a:lnTo>
                    <a:pt x="140668" y="126216"/>
                  </a:lnTo>
                  <a:lnTo>
                    <a:pt x="136846" y="114155"/>
                  </a:lnTo>
                  <a:lnTo>
                    <a:pt x="137656" y="101426"/>
                  </a:lnTo>
                  <a:lnTo>
                    <a:pt x="143242" y="90366"/>
                  </a:lnTo>
                  <a:lnTo>
                    <a:pt x="148976" y="84618"/>
                  </a:lnTo>
                  <a:lnTo>
                    <a:pt x="158790" y="86262"/>
                  </a:lnTo>
                  <a:lnTo>
                    <a:pt x="166509" y="84618"/>
                  </a:lnTo>
                  <a:lnTo>
                    <a:pt x="188541" y="89425"/>
                  </a:lnTo>
                  <a:lnTo>
                    <a:pt x="200101" y="92253"/>
                  </a:lnTo>
                  <a:lnTo>
                    <a:pt x="204982" y="94207"/>
                  </a:lnTo>
                  <a:lnTo>
                    <a:pt x="206979" y="96388"/>
                  </a:lnTo>
                  <a:lnTo>
                    <a:pt x="211059" y="100503"/>
                  </a:lnTo>
                  <a:lnTo>
                    <a:pt x="210287" y="107066"/>
                  </a:lnTo>
                  <a:lnTo>
                    <a:pt x="212713" y="112825"/>
                  </a:lnTo>
                  <a:lnTo>
                    <a:pt x="210287" y="120215"/>
                  </a:lnTo>
                  <a:lnTo>
                    <a:pt x="210287" y="128709"/>
                  </a:lnTo>
                  <a:lnTo>
                    <a:pt x="206979" y="135273"/>
                  </a:lnTo>
                  <a:lnTo>
                    <a:pt x="204553" y="140204"/>
                  </a:lnTo>
                  <a:lnTo>
                    <a:pt x="177977" y="180732"/>
                  </a:lnTo>
                  <a:lnTo>
                    <a:pt x="179631" y="186754"/>
                  </a:lnTo>
                  <a:lnTo>
                    <a:pt x="186137" y="192513"/>
                  </a:lnTo>
                  <a:lnTo>
                    <a:pt x="183712" y="197443"/>
                  </a:lnTo>
                  <a:lnTo>
                    <a:pt x="173992" y="209447"/>
                  </a:lnTo>
                  <a:lnTo>
                    <a:pt x="166578" y="208873"/>
                  </a:lnTo>
                  <a:lnTo>
                    <a:pt x="166297" y="209839"/>
                  </a:lnTo>
                  <a:lnTo>
                    <a:pt x="177977" y="226466"/>
                  </a:lnTo>
                  <a:lnTo>
                    <a:pt x="186863" y="225449"/>
                  </a:lnTo>
                  <a:lnTo>
                    <a:pt x="195965" y="225127"/>
                  </a:lnTo>
                  <a:lnTo>
                    <a:pt x="217458" y="203505"/>
                  </a:lnTo>
                  <a:lnTo>
                    <a:pt x="218447" y="197443"/>
                  </a:lnTo>
                  <a:lnTo>
                    <a:pt x="221062" y="190605"/>
                  </a:lnTo>
                  <a:lnTo>
                    <a:pt x="223905" y="183642"/>
                  </a:lnTo>
                  <a:lnTo>
                    <a:pt x="226914" y="176528"/>
                  </a:lnTo>
                  <a:lnTo>
                    <a:pt x="230025" y="169237"/>
                  </a:lnTo>
                  <a:lnTo>
                    <a:pt x="231607" y="153669"/>
                  </a:lnTo>
                  <a:lnTo>
                    <a:pt x="233582" y="138152"/>
                  </a:lnTo>
                  <a:lnTo>
                    <a:pt x="235267" y="122635"/>
                  </a:lnTo>
                  <a:lnTo>
                    <a:pt x="235980" y="107066"/>
                  </a:lnTo>
                  <a:lnTo>
                    <a:pt x="234460" y="101365"/>
                  </a:lnTo>
                  <a:lnTo>
                    <a:pt x="231431" y="95536"/>
                  </a:lnTo>
                  <a:lnTo>
                    <a:pt x="229188" y="89860"/>
                  </a:lnTo>
                  <a:lnTo>
                    <a:pt x="230025" y="84618"/>
                  </a:lnTo>
                  <a:lnTo>
                    <a:pt x="232451" y="79687"/>
                  </a:lnTo>
                  <a:lnTo>
                    <a:pt x="237634" y="92009"/>
                  </a:lnTo>
                  <a:lnTo>
                    <a:pt x="240942" y="96388"/>
                  </a:lnTo>
                  <a:lnTo>
                    <a:pt x="243368" y="101319"/>
                  </a:lnTo>
                  <a:lnTo>
                    <a:pt x="246676" y="107066"/>
                  </a:lnTo>
                  <a:lnTo>
                    <a:pt x="246676" y="112825"/>
                  </a:lnTo>
                  <a:lnTo>
                    <a:pt x="246676" y="120215"/>
                  </a:lnTo>
                  <a:lnTo>
                    <a:pt x="238516" y="127882"/>
                  </a:lnTo>
                  <a:lnTo>
                    <a:pt x="240942" y="135273"/>
                  </a:lnTo>
                  <a:lnTo>
                    <a:pt x="243368" y="141847"/>
                  </a:lnTo>
                  <a:lnTo>
                    <a:pt x="252411" y="142675"/>
                  </a:lnTo>
                  <a:lnTo>
                    <a:pt x="258145" y="146778"/>
                  </a:lnTo>
                  <a:lnTo>
                    <a:pt x="257209" y="163743"/>
                  </a:lnTo>
                  <a:lnTo>
                    <a:pt x="256284" y="178374"/>
                  </a:lnTo>
                  <a:lnTo>
                    <a:pt x="250748" y="188640"/>
                  </a:lnTo>
                  <a:lnTo>
                    <a:pt x="235980" y="192513"/>
                  </a:lnTo>
                  <a:lnTo>
                    <a:pt x="229143" y="192513"/>
                  </a:lnTo>
                  <a:lnTo>
                    <a:pt x="224181" y="188398"/>
                  </a:lnTo>
                  <a:lnTo>
                    <a:pt x="218447" y="186754"/>
                  </a:lnTo>
                  <a:lnTo>
                    <a:pt x="220613" y="179116"/>
                  </a:lnTo>
                  <a:lnTo>
                    <a:pt x="222706" y="171630"/>
                  </a:lnTo>
                  <a:lnTo>
                    <a:pt x="225565" y="164654"/>
                  </a:lnTo>
                  <a:lnTo>
                    <a:pt x="260528" y="144193"/>
                  </a:lnTo>
                  <a:lnTo>
                    <a:pt x="269944" y="141031"/>
                  </a:lnTo>
                  <a:lnTo>
                    <a:pt x="268069" y="135273"/>
                  </a:lnTo>
                  <a:lnTo>
                    <a:pt x="263879" y="130353"/>
                  </a:lnTo>
                  <a:lnTo>
                    <a:pt x="263879" y="124319"/>
                  </a:lnTo>
                  <a:lnTo>
                    <a:pt x="265381" y="116153"/>
                  </a:lnTo>
                  <a:lnTo>
                    <a:pt x="268869" y="104779"/>
                  </a:lnTo>
                  <a:lnTo>
                    <a:pt x="272811" y="93249"/>
                  </a:lnTo>
                  <a:lnTo>
                    <a:pt x="275678" y="84618"/>
                  </a:lnTo>
                  <a:lnTo>
                    <a:pt x="236643" y="62009"/>
                  </a:lnTo>
                  <a:lnTo>
                    <a:pt x="226704" y="63426"/>
                  </a:lnTo>
                  <a:lnTo>
                    <a:pt x="216826" y="65511"/>
                  </a:lnTo>
                  <a:lnTo>
                    <a:pt x="206979" y="67366"/>
                  </a:lnTo>
                  <a:lnTo>
                    <a:pt x="195209" y="84707"/>
                  </a:lnTo>
                  <a:lnTo>
                    <a:pt x="187419" y="88827"/>
                  </a:lnTo>
                  <a:lnTo>
                    <a:pt x="170801" y="87966"/>
                  </a:lnTo>
                  <a:lnTo>
                    <a:pt x="132546" y="90366"/>
                  </a:lnTo>
                  <a:lnTo>
                    <a:pt x="125006" y="91156"/>
                  </a:lnTo>
                  <a:lnTo>
                    <a:pt x="117631" y="92355"/>
                  </a:lnTo>
                  <a:lnTo>
                    <a:pt x="110464" y="94065"/>
                  </a:lnTo>
                  <a:lnTo>
                    <a:pt x="103544" y="96388"/>
                  </a:lnTo>
                  <a:lnTo>
                    <a:pt x="93122" y="99099"/>
                  </a:lnTo>
                  <a:lnTo>
                    <a:pt x="81697" y="102654"/>
                  </a:lnTo>
                  <a:lnTo>
                    <a:pt x="72484" y="105745"/>
                  </a:lnTo>
                  <a:lnTo>
                    <a:pt x="68699" y="107066"/>
                  </a:lnTo>
                  <a:lnTo>
                    <a:pt x="62155" y="111768"/>
                  </a:lnTo>
                  <a:lnTo>
                    <a:pt x="52819" y="117955"/>
                  </a:lnTo>
                  <a:lnTo>
                    <a:pt x="42740" y="123012"/>
                  </a:lnTo>
                  <a:lnTo>
                    <a:pt x="33963" y="124319"/>
                  </a:lnTo>
                  <a:lnTo>
                    <a:pt x="27126" y="122675"/>
                  </a:lnTo>
                  <a:lnTo>
                    <a:pt x="23046" y="116928"/>
                  </a:lnTo>
                  <a:lnTo>
                    <a:pt x="17312" y="112825"/>
                  </a:lnTo>
                  <a:lnTo>
                    <a:pt x="11066" y="97577"/>
                  </a:lnTo>
                  <a:lnTo>
                    <a:pt x="6381" y="84308"/>
                  </a:lnTo>
                  <a:lnTo>
                    <a:pt x="5728" y="71194"/>
                  </a:lnTo>
                  <a:lnTo>
                    <a:pt x="11578" y="56412"/>
                  </a:lnTo>
                  <a:lnTo>
                    <a:pt x="15658" y="49021"/>
                  </a:lnTo>
                  <a:lnTo>
                    <a:pt x="21392" y="44090"/>
                  </a:lnTo>
                  <a:lnTo>
                    <a:pt x="28780" y="39160"/>
                  </a:lnTo>
                  <a:lnTo>
                    <a:pt x="33963" y="35597"/>
                  </a:lnTo>
                  <a:lnTo>
                    <a:pt x="39697" y="35597"/>
                  </a:lnTo>
                  <a:lnTo>
                    <a:pt x="45431" y="33137"/>
                  </a:lnTo>
                  <a:lnTo>
                    <a:pt x="49622" y="29849"/>
                  </a:lnTo>
                  <a:lnTo>
                    <a:pt x="52048" y="22459"/>
                  </a:lnTo>
                  <a:lnTo>
                    <a:pt x="57010" y="22459"/>
                  </a:lnTo>
                  <a:lnTo>
                    <a:pt x="63514" y="23548"/>
                  </a:lnTo>
                  <a:lnTo>
                    <a:pt x="69346" y="26255"/>
                  </a:lnTo>
                  <a:lnTo>
                    <a:pt x="74827" y="29732"/>
                  </a:lnTo>
                  <a:lnTo>
                    <a:pt x="80277" y="33137"/>
                  </a:lnTo>
                  <a:lnTo>
                    <a:pt x="102338" y="47868"/>
                  </a:lnTo>
                  <a:lnTo>
                    <a:pt x="115343" y="57543"/>
                  </a:lnTo>
                  <a:lnTo>
                    <a:pt x="125123" y="66448"/>
                  </a:lnTo>
                  <a:lnTo>
                    <a:pt x="137508" y="78871"/>
                  </a:lnTo>
                  <a:lnTo>
                    <a:pt x="143242" y="77228"/>
                  </a:lnTo>
                  <a:lnTo>
                    <a:pt x="149748" y="76400"/>
                  </a:lnTo>
                  <a:lnTo>
                    <a:pt x="154710" y="73113"/>
                  </a:lnTo>
                  <a:lnTo>
                    <a:pt x="165441" y="66720"/>
                  </a:lnTo>
                  <a:lnTo>
                    <a:pt x="176792" y="59324"/>
                  </a:lnTo>
                  <a:lnTo>
                    <a:pt x="185786" y="53211"/>
                  </a:lnTo>
                  <a:lnTo>
                    <a:pt x="189446" y="50665"/>
                  </a:lnTo>
                  <a:lnTo>
                    <a:pt x="191100" y="44907"/>
                  </a:lnTo>
                  <a:lnTo>
                    <a:pt x="197716" y="39160"/>
                  </a:lnTo>
                  <a:lnTo>
                    <a:pt x="170183" y="7720"/>
                  </a:lnTo>
                  <a:lnTo>
                    <a:pt x="166509" y="4930"/>
                  </a:lnTo>
                  <a:lnTo>
                    <a:pt x="159883" y="6652"/>
                  </a:lnTo>
                  <a:lnTo>
                    <a:pt x="146991" y="9889"/>
                  </a:lnTo>
                  <a:lnTo>
                    <a:pt x="133852" y="13589"/>
                  </a:lnTo>
                  <a:lnTo>
                    <a:pt x="126481" y="16700"/>
                  </a:lnTo>
                  <a:lnTo>
                    <a:pt x="120747" y="20815"/>
                  </a:lnTo>
                  <a:lnTo>
                    <a:pt x="119093" y="28206"/>
                  </a:lnTo>
                  <a:lnTo>
                    <a:pt x="115012" y="33137"/>
                  </a:lnTo>
                  <a:lnTo>
                    <a:pt x="99301" y="54787"/>
                  </a:lnTo>
                  <a:lnTo>
                    <a:pt x="97410" y="56823"/>
                  </a:lnTo>
                  <a:lnTo>
                    <a:pt x="97071" y="57010"/>
                  </a:lnTo>
                  <a:lnTo>
                    <a:pt x="86011" y="73113"/>
                  </a:lnTo>
                  <a:lnTo>
                    <a:pt x="93303" y="74824"/>
                  </a:lnTo>
                  <a:lnTo>
                    <a:pt x="100512" y="76302"/>
                  </a:lnTo>
                  <a:lnTo>
                    <a:pt x="107721" y="77626"/>
                  </a:lnTo>
                  <a:lnTo>
                    <a:pt x="115012" y="78871"/>
                  </a:lnTo>
                  <a:lnTo>
                    <a:pt x="120946" y="81266"/>
                  </a:lnTo>
                  <a:lnTo>
                    <a:pt x="127170" y="84512"/>
                  </a:lnTo>
                  <a:lnTo>
                    <a:pt x="132938" y="86375"/>
                  </a:lnTo>
                  <a:lnTo>
                    <a:pt x="137508" y="84618"/>
                  </a:lnTo>
                  <a:lnTo>
                    <a:pt x="138530" y="80536"/>
                  </a:lnTo>
                  <a:lnTo>
                    <a:pt x="135675" y="75992"/>
                  </a:lnTo>
                  <a:lnTo>
                    <a:pt x="95646" y="44192"/>
                  </a:lnTo>
                  <a:lnTo>
                    <a:pt x="62744" y="22459"/>
                  </a:lnTo>
                  <a:lnTo>
                    <a:pt x="68426" y="19156"/>
                  </a:lnTo>
                  <a:lnTo>
                    <a:pt x="74129" y="15779"/>
                  </a:lnTo>
                  <a:lnTo>
                    <a:pt x="79957" y="12866"/>
                  </a:lnTo>
                  <a:lnTo>
                    <a:pt x="86011" y="10953"/>
                  </a:lnTo>
                  <a:lnTo>
                    <a:pt x="91745" y="10137"/>
                  </a:lnTo>
                  <a:lnTo>
                    <a:pt x="97479" y="15057"/>
                  </a:lnTo>
                  <a:lnTo>
                    <a:pt x="103544" y="16700"/>
                  </a:lnTo>
                  <a:lnTo>
                    <a:pt x="110932" y="19171"/>
                  </a:lnTo>
                  <a:lnTo>
                    <a:pt x="118321" y="20815"/>
                  </a:lnTo>
                  <a:lnTo>
                    <a:pt x="126481" y="22459"/>
                  </a:lnTo>
                  <a:lnTo>
                    <a:pt x="132546" y="25746"/>
                  </a:lnTo>
                  <a:lnTo>
                    <a:pt x="137508" y="30666"/>
                  </a:lnTo>
                  <a:lnTo>
                    <a:pt x="143242" y="33137"/>
                  </a:lnTo>
                  <a:lnTo>
                    <a:pt x="148976" y="36424"/>
                  </a:lnTo>
                  <a:lnTo>
                    <a:pt x="172243" y="50665"/>
                  </a:lnTo>
                  <a:lnTo>
                    <a:pt x="176323" y="46550"/>
                  </a:lnTo>
                  <a:lnTo>
                    <a:pt x="178749" y="38332"/>
                  </a:lnTo>
                  <a:lnTo>
                    <a:pt x="183712" y="39160"/>
                  </a:lnTo>
                  <a:lnTo>
                    <a:pt x="191982" y="40803"/>
                  </a:lnTo>
                  <a:lnTo>
                    <a:pt x="196062" y="49838"/>
                  </a:lnTo>
                  <a:lnTo>
                    <a:pt x="201245" y="56412"/>
                  </a:lnTo>
                  <a:lnTo>
                    <a:pt x="221760" y="83606"/>
                  </a:lnTo>
                  <a:lnTo>
                    <a:pt x="224774" y="89749"/>
                  </a:lnTo>
                  <a:lnTo>
                    <a:pt x="224707" y="90451"/>
                  </a:lnTo>
                  <a:lnTo>
                    <a:pt x="235980" y="101319"/>
                  </a:lnTo>
                  <a:lnTo>
                    <a:pt x="242254" y="94293"/>
                  </a:lnTo>
                  <a:lnTo>
                    <a:pt x="244816" y="91118"/>
                  </a:lnTo>
                  <a:lnTo>
                    <a:pt x="247068" y="90306"/>
                  </a:lnTo>
                  <a:lnTo>
                    <a:pt x="252411" y="90366"/>
                  </a:lnTo>
                </a:path>
              </a:pathLst>
            </a:custGeom>
            <a:ln w="10678">
              <a:solidFill>
                <a:srgbClr val="8FAAD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/>
          <p:cNvSpPr txBox="1"/>
          <p:nvPr/>
        </p:nvSpPr>
        <p:spPr>
          <a:xfrm>
            <a:off x="7129257" y="1610391"/>
            <a:ext cx="421005" cy="2108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Carlito"/>
                <a:cs typeface="Carlito"/>
              </a:rPr>
              <a:t>m</a:t>
            </a:r>
            <a:r>
              <a:rPr dirty="0" sz="1200" spc="10">
                <a:latin typeface="Carlito"/>
                <a:cs typeface="Carlito"/>
              </a:rPr>
              <a:t>R</a:t>
            </a:r>
            <a:r>
              <a:rPr dirty="0" sz="1200">
                <a:latin typeface="Carlito"/>
                <a:cs typeface="Carlito"/>
              </a:rPr>
              <a:t>N</a:t>
            </a:r>
            <a:r>
              <a:rPr dirty="0" sz="1200" spc="5">
                <a:latin typeface="Carlito"/>
                <a:cs typeface="Carlito"/>
              </a:rPr>
              <a:t>A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7096948" y="1997580"/>
            <a:ext cx="1438275" cy="39878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70"/>
              </a:spcBef>
            </a:pPr>
            <a:r>
              <a:rPr dirty="0" sz="1200">
                <a:latin typeface="Carlito"/>
                <a:cs typeface="Carlito"/>
              </a:rPr>
              <a:t>Antibody-Derived </a:t>
            </a:r>
            <a:r>
              <a:rPr dirty="0" sz="1200" spc="-15">
                <a:latin typeface="Carlito"/>
                <a:cs typeface="Carlito"/>
              </a:rPr>
              <a:t>Tags  </a:t>
            </a:r>
            <a:r>
              <a:rPr dirty="0" sz="1200">
                <a:latin typeface="Carlito"/>
                <a:cs typeface="Carlito"/>
              </a:rPr>
              <a:t>(ADT)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582863" y="1952694"/>
            <a:ext cx="163830" cy="34417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2050" spc="20" b="1">
                <a:solidFill>
                  <a:srgbClr val="6F2F9F"/>
                </a:solidFill>
                <a:latin typeface="Carlito"/>
                <a:cs typeface="Carlito"/>
              </a:rPr>
              <a:t>Y</a:t>
            </a:r>
            <a:endParaRPr sz="2050">
              <a:latin typeface="Carlito"/>
              <a:cs typeface="Carlito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6662608" y="2208573"/>
            <a:ext cx="342900" cy="66675"/>
          </a:xfrm>
          <a:custGeom>
            <a:avLst/>
            <a:gdLst/>
            <a:ahLst/>
            <a:cxnLst/>
            <a:rect l="l" t="t" r="r" b="b"/>
            <a:pathLst>
              <a:path w="342900" h="66675">
                <a:moveTo>
                  <a:pt x="342723" y="63759"/>
                </a:moveTo>
                <a:lnTo>
                  <a:pt x="329745" y="40006"/>
                </a:lnTo>
                <a:lnTo>
                  <a:pt x="316974" y="19345"/>
                </a:lnTo>
                <a:lnTo>
                  <a:pt x="304204" y="4951"/>
                </a:lnTo>
                <a:lnTo>
                  <a:pt x="291226" y="0"/>
                </a:lnTo>
                <a:lnTo>
                  <a:pt x="278164" y="10341"/>
                </a:lnTo>
                <a:lnTo>
                  <a:pt x="264968" y="33093"/>
                </a:lnTo>
                <a:lnTo>
                  <a:pt x="251916" y="55844"/>
                </a:lnTo>
                <a:lnTo>
                  <a:pt x="239288" y="66186"/>
                </a:lnTo>
                <a:lnTo>
                  <a:pt x="226445" y="55844"/>
                </a:lnTo>
                <a:lnTo>
                  <a:pt x="214036" y="33093"/>
                </a:lnTo>
                <a:lnTo>
                  <a:pt x="201793" y="10341"/>
                </a:lnTo>
                <a:lnTo>
                  <a:pt x="189446" y="0"/>
                </a:lnTo>
                <a:lnTo>
                  <a:pt x="176320" y="10341"/>
                </a:lnTo>
                <a:lnTo>
                  <a:pt x="163091" y="33093"/>
                </a:lnTo>
                <a:lnTo>
                  <a:pt x="150027" y="55844"/>
                </a:lnTo>
                <a:lnTo>
                  <a:pt x="137398" y="66186"/>
                </a:lnTo>
                <a:lnTo>
                  <a:pt x="124420" y="56089"/>
                </a:lnTo>
                <a:lnTo>
                  <a:pt x="111649" y="33810"/>
                </a:lnTo>
                <a:lnTo>
                  <a:pt x="98878" y="11365"/>
                </a:lnTo>
                <a:lnTo>
                  <a:pt x="85901" y="772"/>
                </a:lnTo>
                <a:lnTo>
                  <a:pt x="71776" y="10162"/>
                </a:lnTo>
                <a:lnTo>
                  <a:pt x="57175" y="31135"/>
                </a:lnTo>
                <a:lnTo>
                  <a:pt x="43319" y="52893"/>
                </a:lnTo>
                <a:lnTo>
                  <a:pt x="31427" y="64641"/>
                </a:lnTo>
                <a:lnTo>
                  <a:pt x="21787" y="63285"/>
                </a:lnTo>
                <a:lnTo>
                  <a:pt x="13770" y="54699"/>
                </a:lnTo>
                <a:lnTo>
                  <a:pt x="6724" y="41295"/>
                </a:lnTo>
                <a:lnTo>
                  <a:pt x="0" y="25481"/>
                </a:lnTo>
              </a:path>
            </a:pathLst>
          </a:custGeom>
          <a:ln w="21632">
            <a:solidFill>
              <a:srgbClr val="6F2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 txBox="1"/>
          <p:nvPr/>
        </p:nvSpPr>
        <p:spPr>
          <a:xfrm>
            <a:off x="7092867" y="2505822"/>
            <a:ext cx="1273175" cy="399415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3000"/>
              </a:lnSpc>
              <a:spcBef>
                <a:spcPts val="70"/>
              </a:spcBef>
            </a:pPr>
            <a:r>
              <a:rPr dirty="0" sz="1200" spc="5">
                <a:latin typeface="Carlito"/>
                <a:cs typeface="Carlito"/>
              </a:rPr>
              <a:t>Gel Bead w/ Cell-  </a:t>
            </a:r>
            <a:r>
              <a:rPr dirty="0" sz="1200">
                <a:latin typeface="Carlito"/>
                <a:cs typeface="Carlito"/>
              </a:rPr>
              <a:t>Barcoded RT</a:t>
            </a:r>
            <a:r>
              <a:rPr dirty="0" sz="1200" spc="-70">
                <a:latin typeface="Carlito"/>
                <a:cs typeface="Carlito"/>
              </a:rPr>
              <a:t> </a:t>
            </a:r>
            <a:r>
              <a:rPr dirty="0" sz="1200" spc="5">
                <a:latin typeface="Carlito"/>
                <a:cs typeface="Carlito"/>
              </a:rPr>
              <a:t>primer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935961" y="3036800"/>
            <a:ext cx="1615440" cy="2108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Carlito"/>
                <a:cs typeface="Carlito"/>
              </a:rPr>
              <a:t>Single-cell RT </a:t>
            </a:r>
            <a:r>
              <a:rPr dirty="0" sz="1200" spc="5">
                <a:latin typeface="Carlito"/>
                <a:cs typeface="Carlito"/>
              </a:rPr>
              <a:t>in</a:t>
            </a:r>
            <a:r>
              <a:rPr dirty="0" sz="1200" spc="-20">
                <a:latin typeface="Carlito"/>
                <a:cs typeface="Carlito"/>
              </a:rPr>
              <a:t> </a:t>
            </a:r>
            <a:r>
              <a:rPr dirty="0" sz="1200" spc="5">
                <a:latin typeface="Carlito"/>
                <a:cs typeface="Carlito"/>
              </a:rPr>
              <a:t>Emulsion</a:t>
            </a:r>
            <a:endParaRPr sz="1200">
              <a:latin typeface="Carlito"/>
              <a:cs typeface="Carlito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2059526" y="1600523"/>
            <a:ext cx="850265" cy="265430"/>
            <a:chOff x="2059526" y="1600523"/>
            <a:chExt cx="850265" cy="265430"/>
          </a:xfrm>
        </p:grpSpPr>
        <p:sp>
          <p:nvSpPr>
            <p:cNvPr id="68" name="object 68"/>
            <p:cNvSpPr/>
            <p:nvPr/>
          </p:nvSpPr>
          <p:spPr>
            <a:xfrm>
              <a:off x="2076093" y="1727400"/>
              <a:ext cx="817244" cy="121920"/>
            </a:xfrm>
            <a:custGeom>
              <a:avLst/>
              <a:gdLst/>
              <a:ahLst/>
              <a:cxnLst/>
              <a:rect l="l" t="t" r="r" b="b"/>
              <a:pathLst>
                <a:path w="817244" h="121919">
                  <a:moveTo>
                    <a:pt x="0" y="60560"/>
                  </a:moveTo>
                  <a:lnTo>
                    <a:pt x="6579" y="49738"/>
                  </a:lnTo>
                  <a:lnTo>
                    <a:pt x="25553" y="39526"/>
                  </a:lnTo>
                  <a:lnTo>
                    <a:pt x="96087" y="21642"/>
                  </a:lnTo>
                  <a:lnTo>
                    <a:pt x="145349" y="14323"/>
                  </a:lnTo>
                  <a:lnTo>
                    <a:pt x="202409" y="8322"/>
                  </a:lnTo>
                  <a:lnTo>
                    <a:pt x="266117" y="3816"/>
                  </a:lnTo>
                  <a:lnTo>
                    <a:pt x="335326" y="983"/>
                  </a:lnTo>
                  <a:lnTo>
                    <a:pt x="408886" y="0"/>
                  </a:lnTo>
                  <a:lnTo>
                    <a:pt x="482219" y="983"/>
                  </a:lnTo>
                  <a:lnTo>
                    <a:pt x="551259" y="3816"/>
                  </a:lnTo>
                  <a:lnTo>
                    <a:pt x="614848" y="8322"/>
                  </a:lnTo>
                  <a:lnTo>
                    <a:pt x="671829" y="14323"/>
                  </a:lnTo>
                  <a:lnTo>
                    <a:pt x="721044" y="21642"/>
                  </a:lnTo>
                  <a:lnTo>
                    <a:pt x="761337" y="30102"/>
                  </a:lnTo>
                  <a:lnTo>
                    <a:pt x="810527" y="49738"/>
                  </a:lnTo>
                  <a:lnTo>
                    <a:pt x="817110" y="60560"/>
                  </a:lnTo>
                  <a:lnTo>
                    <a:pt x="810527" y="71582"/>
                  </a:lnTo>
                  <a:lnTo>
                    <a:pt x="761337" y="91512"/>
                  </a:lnTo>
                  <a:lnTo>
                    <a:pt x="721044" y="100072"/>
                  </a:lnTo>
                  <a:lnTo>
                    <a:pt x="671829" y="107465"/>
                  </a:lnTo>
                  <a:lnTo>
                    <a:pt x="614848" y="113517"/>
                  </a:lnTo>
                  <a:lnTo>
                    <a:pt x="551259" y="118054"/>
                  </a:lnTo>
                  <a:lnTo>
                    <a:pt x="482219" y="120904"/>
                  </a:lnTo>
                  <a:lnTo>
                    <a:pt x="408886" y="121892"/>
                  </a:lnTo>
                  <a:lnTo>
                    <a:pt x="335326" y="120904"/>
                  </a:lnTo>
                  <a:lnTo>
                    <a:pt x="266117" y="118054"/>
                  </a:lnTo>
                  <a:lnTo>
                    <a:pt x="202409" y="113517"/>
                  </a:lnTo>
                  <a:lnTo>
                    <a:pt x="145349" y="107465"/>
                  </a:lnTo>
                  <a:lnTo>
                    <a:pt x="96087" y="100072"/>
                  </a:lnTo>
                  <a:lnTo>
                    <a:pt x="55772" y="91512"/>
                  </a:lnTo>
                  <a:lnTo>
                    <a:pt x="6579" y="71582"/>
                  </a:lnTo>
                  <a:lnTo>
                    <a:pt x="0" y="60560"/>
                  </a:lnTo>
                  <a:close/>
                </a:path>
              </a:pathLst>
            </a:custGeom>
            <a:ln w="33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2071131" y="1666840"/>
              <a:ext cx="816610" cy="132715"/>
            </a:xfrm>
            <a:custGeom>
              <a:avLst/>
              <a:gdLst/>
              <a:ahLst/>
              <a:cxnLst/>
              <a:rect l="l" t="t" r="r" b="b"/>
              <a:pathLst>
                <a:path w="816610" h="132714">
                  <a:moveTo>
                    <a:pt x="0" y="66296"/>
                  </a:moveTo>
                  <a:lnTo>
                    <a:pt x="6578" y="54231"/>
                  </a:lnTo>
                  <a:lnTo>
                    <a:pt x="25545" y="42937"/>
                  </a:lnTo>
                  <a:lnTo>
                    <a:pt x="96019" y="23351"/>
                  </a:lnTo>
                  <a:lnTo>
                    <a:pt x="145217" y="15407"/>
                  </a:lnTo>
                  <a:lnTo>
                    <a:pt x="202180" y="8926"/>
                  </a:lnTo>
                  <a:lnTo>
                    <a:pt x="265754" y="4083"/>
                  </a:lnTo>
                  <a:lnTo>
                    <a:pt x="334784" y="1049"/>
                  </a:lnTo>
                  <a:lnTo>
                    <a:pt x="408114" y="0"/>
                  </a:lnTo>
                  <a:lnTo>
                    <a:pt x="481680" y="1049"/>
                  </a:lnTo>
                  <a:lnTo>
                    <a:pt x="550843" y="4083"/>
                  </a:lnTo>
                  <a:lnTo>
                    <a:pt x="614468" y="8926"/>
                  </a:lnTo>
                  <a:lnTo>
                    <a:pt x="671420" y="15407"/>
                  </a:lnTo>
                  <a:lnTo>
                    <a:pt x="720563" y="23352"/>
                  </a:lnTo>
                  <a:lnTo>
                    <a:pt x="760761" y="32586"/>
                  </a:lnTo>
                  <a:lnTo>
                    <a:pt x="809784" y="54232"/>
                  </a:lnTo>
                  <a:lnTo>
                    <a:pt x="816338" y="66296"/>
                  </a:lnTo>
                  <a:lnTo>
                    <a:pt x="809784" y="78157"/>
                  </a:lnTo>
                  <a:lnTo>
                    <a:pt x="760761" y="99663"/>
                  </a:lnTo>
                  <a:lnTo>
                    <a:pt x="720563" y="108922"/>
                  </a:lnTo>
                  <a:lnTo>
                    <a:pt x="671420" y="116930"/>
                  </a:lnTo>
                  <a:lnTo>
                    <a:pt x="614468" y="123494"/>
                  </a:lnTo>
                  <a:lnTo>
                    <a:pt x="550843" y="128420"/>
                  </a:lnTo>
                  <a:lnTo>
                    <a:pt x="481680" y="131517"/>
                  </a:lnTo>
                  <a:lnTo>
                    <a:pt x="408114" y="132592"/>
                  </a:lnTo>
                  <a:lnTo>
                    <a:pt x="334784" y="131517"/>
                  </a:lnTo>
                  <a:lnTo>
                    <a:pt x="265754" y="128420"/>
                  </a:lnTo>
                  <a:lnTo>
                    <a:pt x="202180" y="123494"/>
                  </a:lnTo>
                  <a:lnTo>
                    <a:pt x="145217" y="116930"/>
                  </a:lnTo>
                  <a:lnTo>
                    <a:pt x="96019" y="108922"/>
                  </a:lnTo>
                  <a:lnTo>
                    <a:pt x="55744" y="99663"/>
                  </a:lnTo>
                  <a:lnTo>
                    <a:pt x="6578" y="78157"/>
                  </a:lnTo>
                  <a:lnTo>
                    <a:pt x="0" y="66296"/>
                  </a:lnTo>
                  <a:close/>
                </a:path>
              </a:pathLst>
            </a:custGeom>
            <a:ln w="21632">
              <a:solidFill>
                <a:srgbClr val="FF7D7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2076093" y="1617090"/>
              <a:ext cx="817244" cy="166370"/>
            </a:xfrm>
            <a:custGeom>
              <a:avLst/>
              <a:gdLst/>
              <a:ahLst/>
              <a:cxnLst/>
              <a:rect l="l" t="t" r="r" b="b"/>
              <a:pathLst>
                <a:path w="817244" h="166369">
                  <a:moveTo>
                    <a:pt x="0" y="60449"/>
                  </a:moveTo>
                  <a:lnTo>
                    <a:pt x="6579" y="49428"/>
                  </a:lnTo>
                  <a:lnTo>
                    <a:pt x="25553" y="39119"/>
                  </a:lnTo>
                  <a:lnTo>
                    <a:pt x="96087" y="21260"/>
                  </a:lnTo>
                  <a:lnTo>
                    <a:pt x="145349" y="14022"/>
                  </a:lnTo>
                  <a:lnTo>
                    <a:pt x="202409" y="8122"/>
                  </a:lnTo>
                  <a:lnTo>
                    <a:pt x="266117" y="3713"/>
                  </a:lnTo>
                  <a:lnTo>
                    <a:pt x="335326" y="954"/>
                  </a:lnTo>
                  <a:lnTo>
                    <a:pt x="408886" y="0"/>
                  </a:lnTo>
                  <a:lnTo>
                    <a:pt x="482219" y="954"/>
                  </a:lnTo>
                  <a:lnTo>
                    <a:pt x="551259" y="3713"/>
                  </a:lnTo>
                  <a:lnTo>
                    <a:pt x="614848" y="8122"/>
                  </a:lnTo>
                  <a:lnTo>
                    <a:pt x="671829" y="14022"/>
                  </a:lnTo>
                  <a:lnTo>
                    <a:pt x="721044" y="21260"/>
                  </a:lnTo>
                  <a:lnTo>
                    <a:pt x="761337" y="29677"/>
                  </a:lnTo>
                  <a:lnTo>
                    <a:pt x="810527" y="49428"/>
                  </a:lnTo>
                  <a:lnTo>
                    <a:pt x="817110" y="60449"/>
                  </a:lnTo>
                  <a:lnTo>
                    <a:pt x="810527" y="71271"/>
                  </a:lnTo>
                  <a:lnTo>
                    <a:pt x="761337" y="90907"/>
                  </a:lnTo>
                  <a:lnTo>
                    <a:pt x="721044" y="99368"/>
                  </a:lnTo>
                  <a:lnTo>
                    <a:pt x="671829" y="106687"/>
                  </a:lnTo>
                  <a:lnTo>
                    <a:pt x="614848" y="112687"/>
                  </a:lnTo>
                  <a:lnTo>
                    <a:pt x="551259" y="117193"/>
                  </a:lnTo>
                  <a:lnTo>
                    <a:pt x="482219" y="120026"/>
                  </a:lnTo>
                  <a:lnTo>
                    <a:pt x="408886" y="121010"/>
                  </a:lnTo>
                  <a:lnTo>
                    <a:pt x="335326" y="120026"/>
                  </a:lnTo>
                  <a:lnTo>
                    <a:pt x="266117" y="117193"/>
                  </a:lnTo>
                  <a:lnTo>
                    <a:pt x="202409" y="112687"/>
                  </a:lnTo>
                  <a:lnTo>
                    <a:pt x="145349" y="106687"/>
                  </a:lnTo>
                  <a:lnTo>
                    <a:pt x="96087" y="99368"/>
                  </a:lnTo>
                  <a:lnTo>
                    <a:pt x="55772" y="90907"/>
                  </a:lnTo>
                  <a:lnTo>
                    <a:pt x="6579" y="71271"/>
                  </a:lnTo>
                  <a:lnTo>
                    <a:pt x="0" y="60449"/>
                  </a:lnTo>
                  <a:close/>
                </a:path>
                <a:path w="817244" h="166369">
                  <a:moveTo>
                    <a:pt x="817110" y="54713"/>
                  </a:moveTo>
                  <a:lnTo>
                    <a:pt x="817110" y="54713"/>
                  </a:lnTo>
                  <a:lnTo>
                    <a:pt x="817110" y="165906"/>
                  </a:lnTo>
                </a:path>
              </a:pathLst>
            </a:custGeom>
            <a:ln w="331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2076093" y="1683276"/>
              <a:ext cx="1270" cy="111760"/>
            </a:xfrm>
            <a:custGeom>
              <a:avLst/>
              <a:gdLst/>
              <a:ahLst/>
              <a:cxnLst/>
              <a:rect l="l" t="t" r="r" b="b"/>
              <a:pathLst>
                <a:path w="1269" h="111760">
                  <a:moveTo>
                    <a:pt x="385" y="-16561"/>
                  </a:moveTo>
                  <a:lnTo>
                    <a:pt x="385" y="127754"/>
                  </a:lnTo>
                </a:path>
              </a:pathLst>
            </a:custGeom>
            <a:ln w="338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2" name="object 72"/>
          <p:cNvSpPr/>
          <p:nvPr/>
        </p:nvSpPr>
        <p:spPr>
          <a:xfrm>
            <a:off x="3048135" y="2799758"/>
            <a:ext cx="375285" cy="66675"/>
          </a:xfrm>
          <a:custGeom>
            <a:avLst/>
            <a:gdLst/>
            <a:ahLst/>
            <a:cxnLst/>
            <a:rect l="l" t="t" r="r" b="b"/>
            <a:pathLst>
              <a:path w="375285" h="66675">
                <a:moveTo>
                  <a:pt x="375032" y="63803"/>
                </a:moveTo>
                <a:lnTo>
                  <a:pt x="361140" y="40547"/>
                </a:lnTo>
                <a:lnTo>
                  <a:pt x="347092" y="20091"/>
                </a:lnTo>
                <a:lnTo>
                  <a:pt x="332900" y="5540"/>
                </a:lnTo>
                <a:lnTo>
                  <a:pt x="318573" y="0"/>
                </a:lnTo>
                <a:lnTo>
                  <a:pt x="304173" y="10698"/>
                </a:lnTo>
                <a:lnTo>
                  <a:pt x="289710" y="33437"/>
                </a:lnTo>
                <a:lnTo>
                  <a:pt x="275371" y="56024"/>
                </a:lnTo>
                <a:lnTo>
                  <a:pt x="261343" y="66263"/>
                </a:lnTo>
                <a:lnTo>
                  <a:pt x="247543" y="55909"/>
                </a:lnTo>
                <a:lnTo>
                  <a:pt x="234147" y="33131"/>
                </a:lnTo>
                <a:lnTo>
                  <a:pt x="220730" y="10353"/>
                </a:lnTo>
                <a:lnTo>
                  <a:pt x="206868" y="0"/>
                </a:lnTo>
                <a:lnTo>
                  <a:pt x="192904" y="10353"/>
                </a:lnTo>
                <a:lnTo>
                  <a:pt x="178598" y="33131"/>
                </a:lnTo>
                <a:lnTo>
                  <a:pt x="164147" y="55909"/>
                </a:lnTo>
                <a:lnTo>
                  <a:pt x="149748" y="66263"/>
                </a:lnTo>
                <a:lnTo>
                  <a:pt x="135530" y="56166"/>
                </a:lnTo>
                <a:lnTo>
                  <a:pt x="121518" y="33953"/>
                </a:lnTo>
                <a:lnTo>
                  <a:pt x="107507" y="11740"/>
                </a:lnTo>
                <a:lnTo>
                  <a:pt x="93289" y="1643"/>
                </a:lnTo>
                <a:lnTo>
                  <a:pt x="78251" y="10685"/>
                </a:lnTo>
                <a:lnTo>
                  <a:pt x="62385" y="31692"/>
                </a:lnTo>
                <a:lnTo>
                  <a:pt x="47140" y="53625"/>
                </a:lnTo>
                <a:lnTo>
                  <a:pt x="33963" y="65446"/>
                </a:lnTo>
                <a:lnTo>
                  <a:pt x="23229" y="64105"/>
                </a:lnTo>
                <a:lnTo>
                  <a:pt x="14417" y="55552"/>
                </a:lnTo>
                <a:lnTo>
                  <a:pt x="6888" y="42224"/>
                </a:lnTo>
                <a:lnTo>
                  <a:pt x="0" y="26562"/>
                </a:lnTo>
              </a:path>
            </a:pathLst>
          </a:custGeom>
          <a:ln w="33134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73" name="object 73"/>
          <p:cNvGrpSpPr/>
          <p:nvPr/>
        </p:nvGrpSpPr>
        <p:grpSpPr>
          <a:xfrm>
            <a:off x="1133135" y="2166876"/>
            <a:ext cx="770255" cy="398780"/>
            <a:chOff x="1133135" y="2166876"/>
            <a:chExt cx="770255" cy="398780"/>
          </a:xfrm>
        </p:grpSpPr>
        <p:sp>
          <p:nvSpPr>
            <p:cNvPr id="74" name="object 74"/>
            <p:cNvSpPr/>
            <p:nvPr/>
          </p:nvSpPr>
          <p:spPr>
            <a:xfrm>
              <a:off x="1143948" y="2175149"/>
              <a:ext cx="753745" cy="110489"/>
            </a:xfrm>
            <a:custGeom>
              <a:avLst/>
              <a:gdLst/>
              <a:ahLst/>
              <a:cxnLst/>
              <a:rect l="l" t="t" r="r" b="b"/>
              <a:pathLst>
                <a:path w="753744" h="110489">
                  <a:moveTo>
                    <a:pt x="687122" y="0"/>
                  </a:moveTo>
                  <a:lnTo>
                    <a:pt x="687122" y="110310"/>
                  </a:lnTo>
                  <a:lnTo>
                    <a:pt x="740167" y="66516"/>
                  </a:lnTo>
                  <a:lnTo>
                    <a:pt x="698590" y="66516"/>
                  </a:lnTo>
                  <a:lnTo>
                    <a:pt x="698590" y="44013"/>
                  </a:lnTo>
                  <a:lnTo>
                    <a:pt x="739588" y="44013"/>
                  </a:lnTo>
                  <a:lnTo>
                    <a:pt x="687122" y="0"/>
                  </a:lnTo>
                  <a:close/>
                </a:path>
                <a:path w="753744" h="110489">
                  <a:moveTo>
                    <a:pt x="687122" y="44013"/>
                  </a:moveTo>
                  <a:lnTo>
                    <a:pt x="0" y="44013"/>
                  </a:lnTo>
                  <a:lnTo>
                    <a:pt x="0" y="66516"/>
                  </a:lnTo>
                  <a:lnTo>
                    <a:pt x="687122" y="66516"/>
                  </a:lnTo>
                  <a:lnTo>
                    <a:pt x="687122" y="44013"/>
                  </a:lnTo>
                  <a:close/>
                </a:path>
                <a:path w="753744" h="110489">
                  <a:moveTo>
                    <a:pt x="739588" y="44013"/>
                  </a:moveTo>
                  <a:lnTo>
                    <a:pt x="698590" y="44013"/>
                  </a:lnTo>
                  <a:lnTo>
                    <a:pt x="698590" y="66516"/>
                  </a:lnTo>
                  <a:lnTo>
                    <a:pt x="740167" y="66516"/>
                  </a:lnTo>
                  <a:lnTo>
                    <a:pt x="753395" y="55596"/>
                  </a:lnTo>
                  <a:lnTo>
                    <a:pt x="739588" y="44013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1143948" y="2166876"/>
              <a:ext cx="0" cy="243840"/>
            </a:xfrm>
            <a:custGeom>
              <a:avLst/>
              <a:gdLst/>
              <a:ahLst/>
              <a:cxnLst/>
              <a:rect l="l" t="t" r="r" b="b"/>
              <a:pathLst>
                <a:path w="0" h="243839">
                  <a:moveTo>
                    <a:pt x="0" y="243752"/>
                  </a:moveTo>
                  <a:lnTo>
                    <a:pt x="0" y="243752"/>
                  </a:lnTo>
                  <a:lnTo>
                    <a:pt x="0" y="155029"/>
                  </a:lnTo>
                </a:path>
                <a:path w="0" h="243839">
                  <a:moveTo>
                    <a:pt x="0" y="88799"/>
                  </a:moveTo>
                  <a:lnTo>
                    <a:pt x="0" y="88799"/>
                  </a:lnTo>
                  <a:lnTo>
                    <a:pt x="0" y="0"/>
                  </a:lnTo>
                </a:path>
              </a:pathLst>
            </a:custGeom>
            <a:ln w="21629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1375539" y="2418294"/>
              <a:ext cx="527685" cy="111760"/>
            </a:xfrm>
            <a:custGeom>
              <a:avLst/>
              <a:gdLst/>
              <a:ahLst/>
              <a:cxnLst/>
              <a:rect l="l" t="t" r="r" b="b"/>
              <a:pathLst>
                <a:path w="527685" h="111760">
                  <a:moveTo>
                    <a:pt x="461264" y="0"/>
                  </a:moveTo>
                  <a:lnTo>
                    <a:pt x="461264" y="111181"/>
                  </a:lnTo>
                  <a:lnTo>
                    <a:pt x="514796" y="66274"/>
                  </a:lnTo>
                  <a:lnTo>
                    <a:pt x="472733" y="66274"/>
                  </a:lnTo>
                  <a:lnTo>
                    <a:pt x="472733" y="44631"/>
                  </a:lnTo>
                  <a:lnTo>
                    <a:pt x="514477" y="44631"/>
                  </a:lnTo>
                  <a:lnTo>
                    <a:pt x="461264" y="0"/>
                  </a:lnTo>
                  <a:close/>
                </a:path>
                <a:path w="527685" h="111760">
                  <a:moveTo>
                    <a:pt x="461264" y="44631"/>
                  </a:moveTo>
                  <a:lnTo>
                    <a:pt x="0" y="44631"/>
                  </a:lnTo>
                  <a:lnTo>
                    <a:pt x="0" y="66274"/>
                  </a:lnTo>
                  <a:lnTo>
                    <a:pt x="461264" y="66274"/>
                  </a:lnTo>
                  <a:lnTo>
                    <a:pt x="461264" y="44631"/>
                  </a:lnTo>
                  <a:close/>
                </a:path>
                <a:path w="527685" h="111760">
                  <a:moveTo>
                    <a:pt x="514477" y="44631"/>
                  </a:moveTo>
                  <a:lnTo>
                    <a:pt x="472733" y="44631"/>
                  </a:lnTo>
                  <a:lnTo>
                    <a:pt x="472733" y="66274"/>
                  </a:lnTo>
                  <a:lnTo>
                    <a:pt x="514796" y="66274"/>
                  </a:lnTo>
                  <a:lnTo>
                    <a:pt x="527537" y="55585"/>
                  </a:lnTo>
                  <a:lnTo>
                    <a:pt x="514477" y="4463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1375539" y="2166876"/>
              <a:ext cx="0" cy="398780"/>
            </a:xfrm>
            <a:custGeom>
              <a:avLst/>
              <a:gdLst/>
              <a:ahLst/>
              <a:cxnLst/>
              <a:rect l="l" t="t" r="r" b="b"/>
              <a:pathLst>
                <a:path w="0" h="398780">
                  <a:moveTo>
                    <a:pt x="0" y="398197"/>
                  </a:moveTo>
                  <a:lnTo>
                    <a:pt x="0" y="398197"/>
                  </a:lnTo>
                  <a:lnTo>
                    <a:pt x="0" y="310291"/>
                  </a:lnTo>
                </a:path>
                <a:path w="0" h="398780">
                  <a:moveTo>
                    <a:pt x="0" y="243752"/>
                  </a:moveTo>
                  <a:lnTo>
                    <a:pt x="0" y="243752"/>
                  </a:lnTo>
                  <a:lnTo>
                    <a:pt x="0" y="155029"/>
                  </a:lnTo>
                </a:path>
                <a:path w="0" h="398780">
                  <a:moveTo>
                    <a:pt x="0" y="88799"/>
                  </a:moveTo>
                  <a:lnTo>
                    <a:pt x="0" y="88799"/>
                  </a:lnTo>
                  <a:lnTo>
                    <a:pt x="0" y="0"/>
                  </a:lnTo>
                </a:path>
              </a:pathLst>
            </a:custGeom>
            <a:ln w="21629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8" name="object 78"/>
          <p:cNvGrpSpPr/>
          <p:nvPr/>
        </p:nvGrpSpPr>
        <p:grpSpPr>
          <a:xfrm>
            <a:off x="1364727" y="1857456"/>
            <a:ext cx="538480" cy="243840"/>
            <a:chOff x="1364727" y="1857456"/>
            <a:chExt cx="538480" cy="243840"/>
          </a:xfrm>
        </p:grpSpPr>
        <p:sp>
          <p:nvSpPr>
            <p:cNvPr id="79" name="object 79"/>
            <p:cNvSpPr/>
            <p:nvPr/>
          </p:nvSpPr>
          <p:spPr>
            <a:xfrm>
              <a:off x="1375539" y="1932246"/>
              <a:ext cx="527685" cy="110489"/>
            </a:xfrm>
            <a:custGeom>
              <a:avLst/>
              <a:gdLst/>
              <a:ahLst/>
              <a:cxnLst/>
              <a:rect l="l" t="t" r="r" b="b"/>
              <a:pathLst>
                <a:path w="527685" h="110489">
                  <a:moveTo>
                    <a:pt x="461264" y="0"/>
                  </a:moveTo>
                  <a:lnTo>
                    <a:pt x="461264" y="110310"/>
                  </a:lnTo>
                  <a:lnTo>
                    <a:pt x="513731" y="66296"/>
                  </a:lnTo>
                  <a:lnTo>
                    <a:pt x="472733" y="66296"/>
                  </a:lnTo>
                  <a:lnTo>
                    <a:pt x="472733" y="44124"/>
                  </a:lnTo>
                  <a:lnTo>
                    <a:pt x="514710" y="44124"/>
                  </a:lnTo>
                  <a:lnTo>
                    <a:pt x="461264" y="0"/>
                  </a:lnTo>
                  <a:close/>
                </a:path>
                <a:path w="527685" h="110489">
                  <a:moveTo>
                    <a:pt x="461264" y="44124"/>
                  </a:moveTo>
                  <a:lnTo>
                    <a:pt x="0" y="44124"/>
                  </a:lnTo>
                  <a:lnTo>
                    <a:pt x="0" y="66296"/>
                  </a:lnTo>
                  <a:lnTo>
                    <a:pt x="461264" y="66296"/>
                  </a:lnTo>
                  <a:lnTo>
                    <a:pt x="461264" y="44124"/>
                  </a:lnTo>
                  <a:close/>
                </a:path>
                <a:path w="527685" h="110489">
                  <a:moveTo>
                    <a:pt x="514710" y="44124"/>
                  </a:moveTo>
                  <a:lnTo>
                    <a:pt x="472733" y="44124"/>
                  </a:lnTo>
                  <a:lnTo>
                    <a:pt x="472733" y="66296"/>
                  </a:lnTo>
                  <a:lnTo>
                    <a:pt x="513731" y="66296"/>
                  </a:lnTo>
                  <a:lnTo>
                    <a:pt x="527537" y="54713"/>
                  </a:lnTo>
                  <a:lnTo>
                    <a:pt x="514710" y="44124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1375539" y="1857456"/>
              <a:ext cx="0" cy="243840"/>
            </a:xfrm>
            <a:custGeom>
              <a:avLst/>
              <a:gdLst/>
              <a:ahLst/>
              <a:cxnLst/>
              <a:rect l="l" t="t" r="r" b="b"/>
              <a:pathLst>
                <a:path w="0" h="243839">
                  <a:moveTo>
                    <a:pt x="0" y="243233"/>
                  </a:moveTo>
                  <a:lnTo>
                    <a:pt x="0" y="243233"/>
                  </a:lnTo>
                  <a:lnTo>
                    <a:pt x="0" y="155316"/>
                  </a:lnTo>
                </a:path>
                <a:path w="0" h="243839">
                  <a:moveTo>
                    <a:pt x="0" y="89020"/>
                  </a:moveTo>
                  <a:lnTo>
                    <a:pt x="0" y="89020"/>
                  </a:lnTo>
                  <a:lnTo>
                    <a:pt x="0" y="0"/>
                  </a:lnTo>
                </a:path>
              </a:pathLst>
            </a:custGeom>
            <a:ln w="21629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1" name="object 81"/>
          <p:cNvGrpSpPr/>
          <p:nvPr/>
        </p:nvGrpSpPr>
        <p:grpSpPr>
          <a:xfrm>
            <a:off x="1133135" y="2631347"/>
            <a:ext cx="764540" cy="141605"/>
            <a:chOff x="1133135" y="2631347"/>
            <a:chExt cx="764540" cy="141605"/>
          </a:xfrm>
        </p:grpSpPr>
        <p:sp>
          <p:nvSpPr>
            <p:cNvPr id="82" name="object 82"/>
            <p:cNvSpPr/>
            <p:nvPr/>
          </p:nvSpPr>
          <p:spPr>
            <a:xfrm>
              <a:off x="1143948" y="2662013"/>
              <a:ext cx="753745" cy="110489"/>
            </a:xfrm>
            <a:custGeom>
              <a:avLst/>
              <a:gdLst/>
              <a:ahLst/>
              <a:cxnLst/>
              <a:rect l="l" t="t" r="r" b="b"/>
              <a:pathLst>
                <a:path w="753744" h="110489">
                  <a:moveTo>
                    <a:pt x="687122" y="0"/>
                  </a:moveTo>
                  <a:lnTo>
                    <a:pt x="687122" y="110354"/>
                  </a:lnTo>
                  <a:lnTo>
                    <a:pt x="739691" y="66263"/>
                  </a:lnTo>
                  <a:lnTo>
                    <a:pt x="698590" y="66263"/>
                  </a:lnTo>
                  <a:lnTo>
                    <a:pt x="698590" y="44090"/>
                  </a:lnTo>
                  <a:lnTo>
                    <a:pt x="740474" y="44090"/>
                  </a:lnTo>
                  <a:lnTo>
                    <a:pt x="687122" y="0"/>
                  </a:lnTo>
                  <a:close/>
                </a:path>
                <a:path w="753744" h="110489">
                  <a:moveTo>
                    <a:pt x="687122" y="44090"/>
                  </a:moveTo>
                  <a:lnTo>
                    <a:pt x="0" y="44090"/>
                  </a:lnTo>
                  <a:lnTo>
                    <a:pt x="0" y="66263"/>
                  </a:lnTo>
                  <a:lnTo>
                    <a:pt x="687122" y="66263"/>
                  </a:lnTo>
                  <a:lnTo>
                    <a:pt x="687122" y="44090"/>
                  </a:lnTo>
                  <a:close/>
                </a:path>
                <a:path w="753744" h="110489">
                  <a:moveTo>
                    <a:pt x="740474" y="44090"/>
                  </a:moveTo>
                  <a:lnTo>
                    <a:pt x="698590" y="44090"/>
                  </a:lnTo>
                  <a:lnTo>
                    <a:pt x="698590" y="66263"/>
                  </a:lnTo>
                  <a:lnTo>
                    <a:pt x="739691" y="66263"/>
                  </a:lnTo>
                  <a:lnTo>
                    <a:pt x="753395" y="54768"/>
                  </a:lnTo>
                  <a:lnTo>
                    <a:pt x="740474" y="4409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1143948" y="2631347"/>
              <a:ext cx="231775" cy="88900"/>
            </a:xfrm>
            <a:custGeom>
              <a:avLst/>
              <a:gdLst/>
              <a:ahLst/>
              <a:cxnLst/>
              <a:rect l="l" t="t" r="r" b="b"/>
              <a:pathLst>
                <a:path w="231775" h="88900">
                  <a:moveTo>
                    <a:pt x="0" y="88722"/>
                  </a:moveTo>
                  <a:lnTo>
                    <a:pt x="0" y="88722"/>
                  </a:lnTo>
                  <a:lnTo>
                    <a:pt x="0" y="0"/>
                  </a:lnTo>
                </a:path>
                <a:path w="231775" h="88900">
                  <a:moveTo>
                    <a:pt x="231591" y="88722"/>
                  </a:moveTo>
                  <a:lnTo>
                    <a:pt x="231591" y="88722"/>
                  </a:lnTo>
                  <a:lnTo>
                    <a:pt x="231591" y="0"/>
                  </a:lnTo>
                </a:path>
              </a:pathLst>
            </a:custGeom>
            <a:ln w="21629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4" name="object 84"/>
          <p:cNvGrpSpPr/>
          <p:nvPr/>
        </p:nvGrpSpPr>
        <p:grpSpPr>
          <a:xfrm>
            <a:off x="1133135" y="1688461"/>
            <a:ext cx="764540" cy="111125"/>
            <a:chOff x="1133135" y="1688461"/>
            <a:chExt cx="764540" cy="111125"/>
          </a:xfrm>
        </p:grpSpPr>
        <p:sp>
          <p:nvSpPr>
            <p:cNvPr id="85" name="object 85"/>
            <p:cNvSpPr/>
            <p:nvPr/>
          </p:nvSpPr>
          <p:spPr>
            <a:xfrm>
              <a:off x="1143948" y="1688461"/>
              <a:ext cx="753745" cy="111125"/>
            </a:xfrm>
            <a:custGeom>
              <a:avLst/>
              <a:gdLst/>
              <a:ahLst/>
              <a:cxnLst/>
              <a:rect l="l" t="t" r="r" b="b"/>
              <a:pathLst>
                <a:path w="753744" h="111125">
                  <a:moveTo>
                    <a:pt x="687122" y="0"/>
                  </a:moveTo>
                  <a:lnTo>
                    <a:pt x="687122" y="110971"/>
                  </a:lnTo>
                  <a:lnTo>
                    <a:pt x="740589" y="66296"/>
                  </a:lnTo>
                  <a:lnTo>
                    <a:pt x="698590" y="66296"/>
                  </a:lnTo>
                  <a:lnTo>
                    <a:pt x="698590" y="44675"/>
                  </a:lnTo>
                  <a:lnTo>
                    <a:pt x="740377" y="44675"/>
                  </a:lnTo>
                  <a:lnTo>
                    <a:pt x="687122" y="0"/>
                  </a:lnTo>
                  <a:close/>
                </a:path>
                <a:path w="753744" h="111125">
                  <a:moveTo>
                    <a:pt x="687122" y="44675"/>
                  </a:moveTo>
                  <a:lnTo>
                    <a:pt x="0" y="44675"/>
                  </a:lnTo>
                  <a:lnTo>
                    <a:pt x="0" y="66296"/>
                  </a:lnTo>
                  <a:lnTo>
                    <a:pt x="687122" y="66296"/>
                  </a:lnTo>
                  <a:lnTo>
                    <a:pt x="687122" y="44675"/>
                  </a:lnTo>
                  <a:close/>
                </a:path>
                <a:path w="753744" h="111125">
                  <a:moveTo>
                    <a:pt x="740377" y="44675"/>
                  </a:moveTo>
                  <a:lnTo>
                    <a:pt x="698590" y="44675"/>
                  </a:lnTo>
                  <a:lnTo>
                    <a:pt x="698590" y="66296"/>
                  </a:lnTo>
                  <a:lnTo>
                    <a:pt x="740589" y="66296"/>
                  </a:lnTo>
                  <a:lnTo>
                    <a:pt x="753395" y="55596"/>
                  </a:lnTo>
                  <a:lnTo>
                    <a:pt x="740377" y="44675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1143948" y="1702470"/>
              <a:ext cx="231775" cy="88900"/>
            </a:xfrm>
            <a:custGeom>
              <a:avLst/>
              <a:gdLst/>
              <a:ahLst/>
              <a:cxnLst/>
              <a:rect l="l" t="t" r="r" b="b"/>
              <a:pathLst>
                <a:path w="231775" h="88900">
                  <a:moveTo>
                    <a:pt x="0" y="88689"/>
                  </a:moveTo>
                  <a:lnTo>
                    <a:pt x="0" y="88689"/>
                  </a:lnTo>
                  <a:lnTo>
                    <a:pt x="0" y="0"/>
                  </a:lnTo>
                </a:path>
                <a:path w="231775" h="88900">
                  <a:moveTo>
                    <a:pt x="231591" y="88689"/>
                  </a:moveTo>
                  <a:lnTo>
                    <a:pt x="231591" y="88689"/>
                  </a:lnTo>
                  <a:lnTo>
                    <a:pt x="231591" y="0"/>
                  </a:lnTo>
                </a:path>
              </a:pathLst>
            </a:custGeom>
            <a:ln w="21629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7" name="object 87"/>
          <p:cNvSpPr txBox="1"/>
          <p:nvPr/>
        </p:nvSpPr>
        <p:spPr>
          <a:xfrm>
            <a:off x="524369" y="1653919"/>
            <a:ext cx="560070" cy="1847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50" spc="-10">
                <a:latin typeface="Carlito"/>
                <a:cs typeface="Carlito"/>
              </a:rPr>
              <a:t>No</a:t>
            </a:r>
            <a:r>
              <a:rPr dirty="0" sz="1050" spc="-45">
                <a:latin typeface="Carlito"/>
                <a:cs typeface="Carlito"/>
              </a:rPr>
              <a:t> </a:t>
            </a:r>
            <a:r>
              <a:rPr dirty="0" sz="1050" spc="-10">
                <a:latin typeface="Carlito"/>
                <a:cs typeface="Carlito"/>
              </a:rPr>
              <a:t>sgRNA</a:t>
            </a:r>
            <a:endParaRPr sz="1050">
              <a:latin typeface="Carlito"/>
              <a:cs typeface="Carlito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489601" y="1985842"/>
            <a:ext cx="594995" cy="1847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50" spc="-10">
                <a:solidFill>
                  <a:srgbClr val="629F30"/>
                </a:solidFill>
                <a:latin typeface="Carlito"/>
                <a:cs typeface="Carlito"/>
              </a:rPr>
              <a:t>Ctrl</a:t>
            </a:r>
            <a:r>
              <a:rPr dirty="0" sz="1050" spc="-60">
                <a:solidFill>
                  <a:srgbClr val="629F30"/>
                </a:solidFill>
                <a:latin typeface="Carlito"/>
                <a:cs typeface="Carlito"/>
              </a:rPr>
              <a:t> </a:t>
            </a:r>
            <a:r>
              <a:rPr dirty="0" sz="1050" spc="-5">
                <a:solidFill>
                  <a:srgbClr val="629F30"/>
                </a:solidFill>
                <a:latin typeface="Carlito"/>
                <a:cs typeface="Carlito"/>
              </a:rPr>
              <a:t>sgRNA</a:t>
            </a:r>
            <a:endParaRPr sz="1050">
              <a:latin typeface="Carlito"/>
              <a:cs typeface="Carlito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405834" y="2460915"/>
            <a:ext cx="678180" cy="1847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50" spc="-25">
                <a:solidFill>
                  <a:srgbClr val="F60004"/>
                </a:solidFill>
                <a:latin typeface="Carlito"/>
                <a:cs typeface="Carlito"/>
              </a:rPr>
              <a:t>PAX3</a:t>
            </a:r>
            <a:r>
              <a:rPr dirty="0" sz="1050" spc="-60">
                <a:solidFill>
                  <a:srgbClr val="F60004"/>
                </a:solidFill>
                <a:latin typeface="Carlito"/>
                <a:cs typeface="Carlito"/>
              </a:rPr>
              <a:t> </a:t>
            </a:r>
            <a:r>
              <a:rPr dirty="0" sz="1050" spc="-5">
                <a:solidFill>
                  <a:srgbClr val="F60004"/>
                </a:solidFill>
                <a:latin typeface="Carlito"/>
                <a:cs typeface="Carlito"/>
              </a:rPr>
              <a:t>sgRNA</a:t>
            </a:r>
            <a:endParaRPr sz="1050">
              <a:latin typeface="Carlito"/>
              <a:cs typeface="Carlito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734602" y="1134138"/>
            <a:ext cx="723265" cy="1847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42620" algn="l"/>
              </a:tabLst>
            </a:pPr>
            <a:r>
              <a:rPr dirty="0" sz="1050" spc="-15">
                <a:latin typeface="Carlito"/>
                <a:cs typeface="Carlito"/>
              </a:rPr>
              <a:t>D</a:t>
            </a:r>
            <a:r>
              <a:rPr dirty="0" sz="1050" spc="-25">
                <a:latin typeface="Carlito"/>
                <a:cs typeface="Carlito"/>
              </a:rPr>
              <a:t>ay</a:t>
            </a:r>
            <a:r>
              <a:rPr dirty="0" sz="1050">
                <a:latin typeface="Carlito"/>
                <a:cs typeface="Carlito"/>
              </a:rPr>
              <a:t>s</a:t>
            </a:r>
            <a:r>
              <a:rPr dirty="0" sz="1050" spc="-5">
                <a:latin typeface="Carlito"/>
                <a:cs typeface="Carlito"/>
              </a:rPr>
              <a:t>:</a:t>
            </a:r>
            <a:r>
              <a:rPr dirty="0" sz="1050">
                <a:latin typeface="Carlito"/>
                <a:cs typeface="Carlito"/>
              </a:rPr>
              <a:t>  </a:t>
            </a:r>
            <a:r>
              <a:rPr dirty="0" sz="1050" spc="5">
                <a:latin typeface="Carlito"/>
                <a:cs typeface="Carlito"/>
              </a:rPr>
              <a:t> </a:t>
            </a:r>
            <a:r>
              <a:rPr dirty="0" sz="1050" spc="-5">
                <a:latin typeface="Carlito"/>
                <a:cs typeface="Carlito"/>
              </a:rPr>
              <a:t>7</a:t>
            </a:r>
            <a:r>
              <a:rPr dirty="0" sz="1050">
                <a:latin typeface="Carlito"/>
                <a:cs typeface="Carlito"/>
              </a:rPr>
              <a:t>	</a:t>
            </a:r>
            <a:r>
              <a:rPr dirty="0" sz="1050" spc="-5">
                <a:latin typeface="Carlito"/>
                <a:cs typeface="Carlito"/>
              </a:rPr>
              <a:t>5</a:t>
            </a:r>
            <a:endParaRPr sz="1050">
              <a:latin typeface="Carlito"/>
              <a:cs typeface="Carlito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1143948" y="2477167"/>
            <a:ext cx="0" cy="88265"/>
          </a:xfrm>
          <a:custGeom>
            <a:avLst/>
            <a:gdLst/>
            <a:ahLst/>
            <a:cxnLst/>
            <a:rect l="l" t="t" r="r" b="b"/>
            <a:pathLst>
              <a:path w="0" h="88264">
                <a:moveTo>
                  <a:pt x="0" y="87906"/>
                </a:moveTo>
                <a:lnTo>
                  <a:pt x="0" y="87906"/>
                </a:lnTo>
                <a:lnTo>
                  <a:pt x="0" y="0"/>
                </a:lnTo>
              </a:path>
            </a:pathLst>
          </a:custGeom>
          <a:ln w="2162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143948" y="2012772"/>
            <a:ext cx="0" cy="88265"/>
          </a:xfrm>
          <a:custGeom>
            <a:avLst/>
            <a:gdLst/>
            <a:ahLst/>
            <a:cxnLst/>
            <a:rect l="l" t="t" r="r" b="b"/>
            <a:pathLst>
              <a:path w="0" h="88264">
                <a:moveTo>
                  <a:pt x="0" y="87917"/>
                </a:moveTo>
                <a:lnTo>
                  <a:pt x="0" y="87917"/>
                </a:lnTo>
                <a:lnTo>
                  <a:pt x="0" y="0"/>
                </a:lnTo>
              </a:path>
            </a:pathLst>
          </a:custGeom>
          <a:ln w="2162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143948" y="1857456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89020"/>
                </a:moveTo>
                <a:lnTo>
                  <a:pt x="0" y="89020"/>
                </a:lnTo>
                <a:lnTo>
                  <a:pt x="0" y="0"/>
                </a:lnTo>
              </a:path>
            </a:pathLst>
          </a:custGeom>
          <a:ln w="2162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143948" y="1548257"/>
            <a:ext cx="0" cy="88265"/>
          </a:xfrm>
          <a:custGeom>
            <a:avLst/>
            <a:gdLst/>
            <a:ahLst/>
            <a:cxnLst/>
            <a:rect l="l" t="t" r="r" b="b"/>
            <a:pathLst>
              <a:path w="0" h="88264">
                <a:moveTo>
                  <a:pt x="0" y="87917"/>
                </a:moveTo>
                <a:lnTo>
                  <a:pt x="0" y="87917"/>
                </a:lnTo>
                <a:lnTo>
                  <a:pt x="0" y="0"/>
                </a:lnTo>
              </a:path>
            </a:pathLst>
          </a:custGeom>
          <a:ln w="2162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143948" y="1393271"/>
            <a:ext cx="0" cy="88900"/>
          </a:xfrm>
          <a:custGeom>
            <a:avLst/>
            <a:gdLst/>
            <a:ahLst/>
            <a:cxnLst/>
            <a:rect l="l" t="t" r="r" b="b"/>
            <a:pathLst>
              <a:path w="0" h="88900">
                <a:moveTo>
                  <a:pt x="0" y="88799"/>
                </a:moveTo>
                <a:lnTo>
                  <a:pt x="0" y="88799"/>
                </a:lnTo>
                <a:lnTo>
                  <a:pt x="0" y="0"/>
                </a:lnTo>
              </a:path>
            </a:pathLst>
          </a:custGeom>
          <a:ln w="2162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375539" y="1548257"/>
            <a:ext cx="0" cy="88265"/>
          </a:xfrm>
          <a:custGeom>
            <a:avLst/>
            <a:gdLst/>
            <a:ahLst/>
            <a:cxnLst/>
            <a:rect l="l" t="t" r="r" b="b"/>
            <a:pathLst>
              <a:path w="0" h="88264">
                <a:moveTo>
                  <a:pt x="0" y="87917"/>
                </a:moveTo>
                <a:lnTo>
                  <a:pt x="0" y="87917"/>
                </a:lnTo>
                <a:lnTo>
                  <a:pt x="0" y="0"/>
                </a:lnTo>
              </a:path>
            </a:pathLst>
          </a:custGeom>
          <a:ln w="2162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375539" y="1393271"/>
            <a:ext cx="0" cy="88900"/>
          </a:xfrm>
          <a:custGeom>
            <a:avLst/>
            <a:gdLst/>
            <a:ahLst/>
            <a:cxnLst/>
            <a:rect l="l" t="t" r="r" b="b"/>
            <a:pathLst>
              <a:path w="0" h="88900">
                <a:moveTo>
                  <a:pt x="0" y="88799"/>
                </a:moveTo>
                <a:lnTo>
                  <a:pt x="0" y="88799"/>
                </a:lnTo>
                <a:lnTo>
                  <a:pt x="0" y="0"/>
                </a:lnTo>
              </a:path>
            </a:pathLst>
          </a:custGeom>
          <a:ln w="2162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 txBox="1"/>
          <p:nvPr/>
        </p:nvSpPr>
        <p:spPr>
          <a:xfrm>
            <a:off x="2015425" y="990713"/>
            <a:ext cx="1021080" cy="2374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10">
                <a:latin typeface="Carlito"/>
                <a:cs typeface="Carlito"/>
              </a:rPr>
              <a:t>aRMS cell</a:t>
            </a:r>
            <a:r>
              <a:rPr dirty="0" sz="1400" spc="-60">
                <a:latin typeface="Carlito"/>
                <a:cs typeface="Carlito"/>
              </a:rPr>
              <a:t> </a:t>
            </a:r>
            <a:r>
              <a:rPr dirty="0" sz="1400" spc="-10">
                <a:latin typeface="Carlito"/>
                <a:cs typeface="Carlito"/>
              </a:rPr>
              <a:t>line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1795875" y="1201295"/>
            <a:ext cx="1460500" cy="2374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25">
                <a:latin typeface="Carlito"/>
                <a:cs typeface="Carlito"/>
              </a:rPr>
              <a:t>(PAX3-FOXO1</a:t>
            </a:r>
            <a:r>
              <a:rPr dirty="0" sz="1400" spc="-60">
                <a:latin typeface="Carlito"/>
                <a:cs typeface="Carlito"/>
              </a:rPr>
              <a:t> </a:t>
            </a:r>
            <a:r>
              <a:rPr dirty="0" sz="1400" spc="-10">
                <a:latin typeface="Carlito"/>
                <a:cs typeface="Carlito"/>
              </a:rPr>
              <a:t>fusion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4069338" y="1985765"/>
            <a:ext cx="379095" cy="2647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550" spc="-30">
                <a:latin typeface="Carlito"/>
                <a:cs typeface="Carlito"/>
              </a:rPr>
              <a:t>P</a:t>
            </a:r>
            <a:r>
              <a:rPr dirty="0" sz="1550" spc="-5">
                <a:latin typeface="Carlito"/>
                <a:cs typeface="Carlito"/>
              </a:rPr>
              <a:t>o</a:t>
            </a:r>
            <a:r>
              <a:rPr dirty="0" sz="1550" spc="5">
                <a:latin typeface="Carlito"/>
                <a:cs typeface="Carlito"/>
              </a:rPr>
              <a:t>ol</a:t>
            </a:r>
            <a:endParaRPr sz="1550">
              <a:latin typeface="Carlito"/>
              <a:cs typeface="Carlito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4611623" y="3973067"/>
            <a:ext cx="3198399" cy="26393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 txBox="1"/>
          <p:nvPr/>
        </p:nvSpPr>
        <p:spPr>
          <a:xfrm>
            <a:off x="5036565" y="3679063"/>
            <a:ext cx="200977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latin typeface="Carlito"/>
                <a:cs typeface="Carlito"/>
              </a:rPr>
              <a:t>Hash tag</a:t>
            </a:r>
            <a:r>
              <a:rPr dirty="0" sz="2000" spc="-55">
                <a:latin typeface="Carlito"/>
                <a:cs typeface="Carlito"/>
              </a:rPr>
              <a:t> </a:t>
            </a:r>
            <a:r>
              <a:rPr dirty="0" sz="2000" spc="-10">
                <a:latin typeface="Carlito"/>
                <a:cs typeface="Carlito"/>
              </a:rPr>
              <a:t>Clustering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1183335" y="3525139"/>
            <a:ext cx="179387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Carlito"/>
                <a:cs typeface="Carlito"/>
              </a:rPr>
              <a:t>tSNE </a:t>
            </a:r>
            <a:r>
              <a:rPr dirty="0" sz="2000" spc="-5">
                <a:latin typeface="Carlito"/>
                <a:cs typeface="Carlito"/>
              </a:rPr>
              <a:t>by Hash</a:t>
            </a:r>
            <a:r>
              <a:rPr dirty="0" sz="2000" spc="-80">
                <a:latin typeface="Carlito"/>
                <a:cs typeface="Carlito"/>
              </a:rPr>
              <a:t> </a:t>
            </a:r>
            <a:r>
              <a:rPr dirty="0" sz="2000" spc="-55">
                <a:latin typeface="Carlito"/>
                <a:cs typeface="Carlito"/>
              </a:rPr>
              <a:t>Tag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04" name="object 104"/>
          <p:cNvSpPr txBox="1">
            <a:spLocks noGrp="1"/>
          </p:cNvSpPr>
          <p:nvPr>
            <p:ph type="title"/>
          </p:nvPr>
        </p:nvSpPr>
        <p:spPr>
          <a:xfrm>
            <a:off x="814832" y="348741"/>
            <a:ext cx="657098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44010" algn="l"/>
              </a:tabLst>
            </a:pPr>
            <a:r>
              <a:rPr dirty="0" sz="3300" spc="-85"/>
              <a:t>Multiplexing</a:t>
            </a:r>
            <a:r>
              <a:rPr dirty="0" sz="3300" spc="-204"/>
              <a:t> </a:t>
            </a:r>
            <a:r>
              <a:rPr dirty="0" sz="3300" spc="-10"/>
              <a:t>with</a:t>
            </a:r>
            <a:r>
              <a:rPr dirty="0" sz="3300" spc="-165"/>
              <a:t> </a:t>
            </a:r>
            <a:r>
              <a:rPr dirty="0" sz="3300" spc="-375"/>
              <a:t>ADTs:	</a:t>
            </a:r>
            <a:r>
              <a:rPr dirty="0" sz="3300" spc="-120"/>
              <a:t>“Cell</a:t>
            </a:r>
            <a:r>
              <a:rPr dirty="0" sz="3300" spc="-265"/>
              <a:t> </a:t>
            </a:r>
            <a:r>
              <a:rPr dirty="0" sz="3300" spc="-145"/>
              <a:t>Hashing”</a:t>
            </a:r>
            <a:endParaRPr sz="33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6444" y="573023"/>
            <a:ext cx="6825996" cy="28148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93088" y="1149662"/>
            <a:ext cx="330200" cy="183007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400" spc="-5">
                <a:latin typeface="Carlito"/>
                <a:cs typeface="Carlito"/>
              </a:rPr>
              <a:t>Hashed </a:t>
            </a:r>
            <a:r>
              <a:rPr dirty="0" sz="2400">
                <a:latin typeface="Carlito"/>
                <a:cs typeface="Carlito"/>
              </a:rPr>
              <a:t>1</a:t>
            </a:r>
            <a:r>
              <a:rPr dirty="0" sz="2400" spc="-90">
                <a:latin typeface="Carlito"/>
                <a:cs typeface="Carlito"/>
              </a:rPr>
              <a:t> </a:t>
            </a:r>
            <a:r>
              <a:rPr dirty="0" sz="2400" spc="-5">
                <a:latin typeface="Carlito"/>
                <a:cs typeface="Carlito"/>
              </a:rPr>
              <a:t>Lane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96111" y="559308"/>
            <a:ext cx="7196455" cy="2859405"/>
          </a:xfrm>
          <a:custGeom>
            <a:avLst/>
            <a:gdLst/>
            <a:ahLst/>
            <a:cxnLst/>
            <a:rect l="l" t="t" r="r" b="b"/>
            <a:pathLst>
              <a:path w="7196455" h="2859404">
                <a:moveTo>
                  <a:pt x="0" y="343534"/>
                </a:moveTo>
                <a:lnTo>
                  <a:pt x="3136" y="296917"/>
                </a:lnTo>
                <a:lnTo>
                  <a:pt x="12272" y="252206"/>
                </a:lnTo>
                <a:lnTo>
                  <a:pt x="26999" y="209811"/>
                </a:lnTo>
                <a:lnTo>
                  <a:pt x="46907" y="170142"/>
                </a:lnTo>
                <a:lnTo>
                  <a:pt x="71586" y="133607"/>
                </a:lnTo>
                <a:lnTo>
                  <a:pt x="100628" y="100615"/>
                </a:lnTo>
                <a:lnTo>
                  <a:pt x="133623" y="71577"/>
                </a:lnTo>
                <a:lnTo>
                  <a:pt x="170161" y="46900"/>
                </a:lnTo>
                <a:lnTo>
                  <a:pt x="209833" y="26995"/>
                </a:lnTo>
                <a:lnTo>
                  <a:pt x="252230" y="12270"/>
                </a:lnTo>
                <a:lnTo>
                  <a:pt x="296942" y="3135"/>
                </a:lnTo>
                <a:lnTo>
                  <a:pt x="343560" y="0"/>
                </a:lnTo>
                <a:lnTo>
                  <a:pt x="6852792" y="0"/>
                </a:lnTo>
                <a:lnTo>
                  <a:pt x="6899410" y="3135"/>
                </a:lnTo>
                <a:lnTo>
                  <a:pt x="6944121" y="12270"/>
                </a:lnTo>
                <a:lnTo>
                  <a:pt x="6986516" y="26995"/>
                </a:lnTo>
                <a:lnTo>
                  <a:pt x="7026185" y="46900"/>
                </a:lnTo>
                <a:lnTo>
                  <a:pt x="7062720" y="71577"/>
                </a:lnTo>
                <a:lnTo>
                  <a:pt x="7095712" y="100615"/>
                </a:lnTo>
                <a:lnTo>
                  <a:pt x="7124750" y="133607"/>
                </a:lnTo>
                <a:lnTo>
                  <a:pt x="7149427" y="170142"/>
                </a:lnTo>
                <a:lnTo>
                  <a:pt x="7169332" y="209811"/>
                </a:lnTo>
                <a:lnTo>
                  <a:pt x="7184057" y="252206"/>
                </a:lnTo>
                <a:lnTo>
                  <a:pt x="7193192" y="296917"/>
                </a:lnTo>
                <a:lnTo>
                  <a:pt x="7196328" y="343534"/>
                </a:lnTo>
                <a:lnTo>
                  <a:pt x="7196328" y="2515489"/>
                </a:lnTo>
                <a:lnTo>
                  <a:pt x="7193192" y="2562106"/>
                </a:lnTo>
                <a:lnTo>
                  <a:pt x="7184057" y="2606817"/>
                </a:lnTo>
                <a:lnTo>
                  <a:pt x="7169332" y="2649212"/>
                </a:lnTo>
                <a:lnTo>
                  <a:pt x="7149427" y="2688881"/>
                </a:lnTo>
                <a:lnTo>
                  <a:pt x="7124750" y="2725416"/>
                </a:lnTo>
                <a:lnTo>
                  <a:pt x="7095712" y="2758408"/>
                </a:lnTo>
                <a:lnTo>
                  <a:pt x="7062720" y="2787446"/>
                </a:lnTo>
                <a:lnTo>
                  <a:pt x="7026185" y="2812123"/>
                </a:lnTo>
                <a:lnTo>
                  <a:pt x="6986516" y="2832028"/>
                </a:lnTo>
                <a:lnTo>
                  <a:pt x="6944121" y="2846753"/>
                </a:lnTo>
                <a:lnTo>
                  <a:pt x="6899410" y="2855888"/>
                </a:lnTo>
                <a:lnTo>
                  <a:pt x="6852792" y="2859024"/>
                </a:lnTo>
                <a:lnTo>
                  <a:pt x="343560" y="2859024"/>
                </a:lnTo>
                <a:lnTo>
                  <a:pt x="296942" y="2855888"/>
                </a:lnTo>
                <a:lnTo>
                  <a:pt x="252230" y="2846753"/>
                </a:lnTo>
                <a:lnTo>
                  <a:pt x="209833" y="2832028"/>
                </a:lnTo>
                <a:lnTo>
                  <a:pt x="170161" y="2812123"/>
                </a:lnTo>
                <a:lnTo>
                  <a:pt x="133623" y="2787446"/>
                </a:lnTo>
                <a:lnTo>
                  <a:pt x="100628" y="2758408"/>
                </a:lnTo>
                <a:lnTo>
                  <a:pt x="71586" y="2725416"/>
                </a:lnTo>
                <a:lnTo>
                  <a:pt x="46907" y="2688881"/>
                </a:lnTo>
                <a:lnTo>
                  <a:pt x="26999" y="2649212"/>
                </a:lnTo>
                <a:lnTo>
                  <a:pt x="12272" y="2606817"/>
                </a:lnTo>
                <a:lnTo>
                  <a:pt x="3136" y="2562106"/>
                </a:lnTo>
                <a:lnTo>
                  <a:pt x="0" y="2515489"/>
                </a:lnTo>
                <a:lnTo>
                  <a:pt x="0" y="343534"/>
                </a:lnTo>
                <a:close/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1592652" y="3691167"/>
            <a:ext cx="6304915" cy="2479675"/>
            <a:chOff x="1592652" y="3691167"/>
            <a:chExt cx="6304915" cy="2479675"/>
          </a:xfrm>
        </p:grpSpPr>
        <p:sp>
          <p:nvSpPr>
            <p:cNvPr id="6" name="object 6"/>
            <p:cNvSpPr/>
            <p:nvPr/>
          </p:nvSpPr>
          <p:spPr>
            <a:xfrm>
              <a:off x="1592652" y="3691167"/>
              <a:ext cx="3056951" cy="24794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073474" y="3691167"/>
              <a:ext cx="2823764" cy="24794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093088" y="4546369"/>
            <a:ext cx="330200" cy="95250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400">
                <a:latin typeface="Carlito"/>
                <a:cs typeface="Carlito"/>
              </a:rPr>
              <a:t>4</a:t>
            </a:r>
            <a:r>
              <a:rPr dirty="0" sz="2400" spc="-95">
                <a:latin typeface="Carlito"/>
                <a:cs typeface="Carlito"/>
              </a:rPr>
              <a:t> </a:t>
            </a:r>
            <a:r>
              <a:rPr dirty="0" sz="2400" spc="-5">
                <a:latin typeface="Carlito"/>
                <a:cs typeface="Carlito"/>
              </a:rPr>
              <a:t>Lanes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00683" y="3553967"/>
            <a:ext cx="7195184" cy="2859405"/>
          </a:xfrm>
          <a:custGeom>
            <a:avLst/>
            <a:gdLst/>
            <a:ahLst/>
            <a:cxnLst/>
            <a:rect l="l" t="t" r="r" b="b"/>
            <a:pathLst>
              <a:path w="7195184" h="2859404">
                <a:moveTo>
                  <a:pt x="0" y="418338"/>
                </a:moveTo>
                <a:lnTo>
                  <a:pt x="2814" y="369556"/>
                </a:lnTo>
                <a:lnTo>
                  <a:pt x="11048" y="322425"/>
                </a:lnTo>
                <a:lnTo>
                  <a:pt x="24388" y="277261"/>
                </a:lnTo>
                <a:lnTo>
                  <a:pt x="42520" y="234376"/>
                </a:lnTo>
                <a:lnTo>
                  <a:pt x="65131" y="194084"/>
                </a:lnTo>
                <a:lnTo>
                  <a:pt x="91905" y="156700"/>
                </a:lnTo>
                <a:lnTo>
                  <a:pt x="122529" y="122539"/>
                </a:lnTo>
                <a:lnTo>
                  <a:pt x="156690" y="91913"/>
                </a:lnTo>
                <a:lnTo>
                  <a:pt x="194073" y="65137"/>
                </a:lnTo>
                <a:lnTo>
                  <a:pt x="234364" y="42525"/>
                </a:lnTo>
                <a:lnTo>
                  <a:pt x="277251" y="24391"/>
                </a:lnTo>
                <a:lnTo>
                  <a:pt x="322417" y="11050"/>
                </a:lnTo>
                <a:lnTo>
                  <a:pt x="369551" y="2814"/>
                </a:lnTo>
                <a:lnTo>
                  <a:pt x="418338" y="0"/>
                </a:lnTo>
                <a:lnTo>
                  <a:pt x="6776466" y="0"/>
                </a:lnTo>
                <a:lnTo>
                  <a:pt x="6825247" y="2814"/>
                </a:lnTo>
                <a:lnTo>
                  <a:pt x="6872378" y="11050"/>
                </a:lnTo>
                <a:lnTo>
                  <a:pt x="6917542" y="24391"/>
                </a:lnTo>
                <a:lnTo>
                  <a:pt x="6960427" y="42525"/>
                </a:lnTo>
                <a:lnTo>
                  <a:pt x="7000719" y="65137"/>
                </a:lnTo>
                <a:lnTo>
                  <a:pt x="7038103" y="91913"/>
                </a:lnTo>
                <a:lnTo>
                  <a:pt x="7072264" y="122539"/>
                </a:lnTo>
                <a:lnTo>
                  <a:pt x="7102890" y="156700"/>
                </a:lnTo>
                <a:lnTo>
                  <a:pt x="7129666" y="194084"/>
                </a:lnTo>
                <a:lnTo>
                  <a:pt x="7152278" y="234376"/>
                </a:lnTo>
                <a:lnTo>
                  <a:pt x="7170412" y="277261"/>
                </a:lnTo>
                <a:lnTo>
                  <a:pt x="7183753" y="322425"/>
                </a:lnTo>
                <a:lnTo>
                  <a:pt x="7191989" y="369556"/>
                </a:lnTo>
                <a:lnTo>
                  <a:pt x="7194804" y="418338"/>
                </a:lnTo>
                <a:lnTo>
                  <a:pt x="7194804" y="2440686"/>
                </a:lnTo>
                <a:lnTo>
                  <a:pt x="7191989" y="2489472"/>
                </a:lnTo>
                <a:lnTo>
                  <a:pt x="7183753" y="2536606"/>
                </a:lnTo>
                <a:lnTo>
                  <a:pt x="7170412" y="2581772"/>
                </a:lnTo>
                <a:lnTo>
                  <a:pt x="7152278" y="2624659"/>
                </a:lnTo>
                <a:lnTo>
                  <a:pt x="7129666" y="2664950"/>
                </a:lnTo>
                <a:lnTo>
                  <a:pt x="7102890" y="2702333"/>
                </a:lnTo>
                <a:lnTo>
                  <a:pt x="7072264" y="2736494"/>
                </a:lnTo>
                <a:lnTo>
                  <a:pt x="7038103" y="2767118"/>
                </a:lnTo>
                <a:lnTo>
                  <a:pt x="7000719" y="2793892"/>
                </a:lnTo>
                <a:lnTo>
                  <a:pt x="6960427" y="2816503"/>
                </a:lnTo>
                <a:lnTo>
                  <a:pt x="6917542" y="2834635"/>
                </a:lnTo>
                <a:lnTo>
                  <a:pt x="6872378" y="2847975"/>
                </a:lnTo>
                <a:lnTo>
                  <a:pt x="6825247" y="2856209"/>
                </a:lnTo>
                <a:lnTo>
                  <a:pt x="6776466" y="2859024"/>
                </a:lnTo>
                <a:lnTo>
                  <a:pt x="418338" y="2859024"/>
                </a:lnTo>
                <a:lnTo>
                  <a:pt x="369551" y="2856209"/>
                </a:lnTo>
                <a:lnTo>
                  <a:pt x="322417" y="2847975"/>
                </a:lnTo>
                <a:lnTo>
                  <a:pt x="277251" y="2834635"/>
                </a:lnTo>
                <a:lnTo>
                  <a:pt x="234364" y="2816503"/>
                </a:lnTo>
                <a:lnTo>
                  <a:pt x="194073" y="2793892"/>
                </a:lnTo>
                <a:lnTo>
                  <a:pt x="156690" y="2767118"/>
                </a:lnTo>
                <a:lnTo>
                  <a:pt x="122529" y="2736494"/>
                </a:lnTo>
                <a:lnTo>
                  <a:pt x="91905" y="2702333"/>
                </a:lnTo>
                <a:lnTo>
                  <a:pt x="65131" y="2664950"/>
                </a:lnTo>
                <a:lnTo>
                  <a:pt x="42520" y="2624659"/>
                </a:lnTo>
                <a:lnTo>
                  <a:pt x="24388" y="2581772"/>
                </a:lnTo>
                <a:lnTo>
                  <a:pt x="11048" y="2536606"/>
                </a:lnTo>
                <a:lnTo>
                  <a:pt x="2814" y="2489472"/>
                </a:lnTo>
                <a:lnTo>
                  <a:pt x="0" y="2440686"/>
                </a:lnTo>
                <a:lnTo>
                  <a:pt x="0" y="418338"/>
                </a:lnTo>
                <a:close/>
              </a:path>
            </a:pathLst>
          </a:custGeom>
          <a:ln w="12699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857880" y="4103370"/>
            <a:ext cx="3549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rlito"/>
                <a:cs typeface="Carlito"/>
              </a:rPr>
              <a:t>Ct</a:t>
            </a:r>
            <a:r>
              <a:rPr dirty="0" sz="1800" spc="-10">
                <a:latin typeface="Carlito"/>
                <a:cs typeface="Carlito"/>
              </a:rPr>
              <a:t>r</a:t>
            </a:r>
            <a:r>
              <a:rPr dirty="0" sz="1800">
                <a:latin typeface="Carlito"/>
                <a:cs typeface="Carlito"/>
              </a:rPr>
              <a:t>l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60982" y="5410606"/>
            <a:ext cx="4616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45">
                <a:latin typeface="Carlito"/>
                <a:cs typeface="Carlito"/>
              </a:rPr>
              <a:t>P</a:t>
            </a:r>
            <a:r>
              <a:rPr dirty="0" sz="1800" spc="-15">
                <a:latin typeface="Carlito"/>
                <a:cs typeface="Carlito"/>
              </a:rPr>
              <a:t>a</a:t>
            </a:r>
            <a:r>
              <a:rPr dirty="0" sz="1800" spc="-5">
                <a:latin typeface="Carlito"/>
                <a:cs typeface="Carlito"/>
              </a:rPr>
              <a:t>x3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18780" y="3641961"/>
            <a:ext cx="2463165" cy="2409825"/>
          </a:xfrm>
          <a:custGeom>
            <a:avLst/>
            <a:gdLst/>
            <a:ahLst/>
            <a:cxnLst/>
            <a:rect l="l" t="t" r="r" b="b"/>
            <a:pathLst>
              <a:path w="2463165" h="2409825">
                <a:moveTo>
                  <a:pt x="249135" y="154703"/>
                </a:moveTo>
                <a:lnTo>
                  <a:pt x="285636" y="108738"/>
                </a:lnTo>
                <a:lnTo>
                  <a:pt x="332096" y="70979"/>
                </a:lnTo>
                <a:lnTo>
                  <a:pt x="387816" y="41329"/>
                </a:lnTo>
                <a:lnTo>
                  <a:pt x="452099" y="19690"/>
                </a:lnTo>
                <a:lnTo>
                  <a:pt x="524246" y="5965"/>
                </a:lnTo>
                <a:lnTo>
                  <a:pt x="563051" y="2039"/>
                </a:lnTo>
                <a:lnTo>
                  <a:pt x="603561" y="54"/>
                </a:lnTo>
                <a:lnTo>
                  <a:pt x="645687" y="0"/>
                </a:lnTo>
                <a:lnTo>
                  <a:pt x="689344" y="1862"/>
                </a:lnTo>
                <a:lnTo>
                  <a:pt x="734444" y="5629"/>
                </a:lnTo>
                <a:lnTo>
                  <a:pt x="780900" y="11289"/>
                </a:lnTo>
                <a:lnTo>
                  <a:pt x="828623" y="18829"/>
                </a:lnTo>
                <a:lnTo>
                  <a:pt x="877528" y="28237"/>
                </a:lnTo>
                <a:lnTo>
                  <a:pt x="927527" y="39502"/>
                </a:lnTo>
                <a:lnTo>
                  <a:pt x="978533" y="52610"/>
                </a:lnTo>
                <a:lnTo>
                  <a:pt x="1030458" y="67549"/>
                </a:lnTo>
                <a:lnTo>
                  <a:pt x="1083215" y="84308"/>
                </a:lnTo>
                <a:lnTo>
                  <a:pt x="1136717" y="102874"/>
                </a:lnTo>
                <a:lnTo>
                  <a:pt x="1190877" y="123235"/>
                </a:lnTo>
                <a:lnTo>
                  <a:pt x="1245608" y="145378"/>
                </a:lnTo>
                <a:lnTo>
                  <a:pt x="1300822" y="169292"/>
                </a:lnTo>
                <a:lnTo>
                  <a:pt x="1356432" y="194964"/>
                </a:lnTo>
                <a:lnTo>
                  <a:pt x="1412351" y="222382"/>
                </a:lnTo>
                <a:lnTo>
                  <a:pt x="1468492" y="251533"/>
                </a:lnTo>
                <a:lnTo>
                  <a:pt x="1524767" y="282406"/>
                </a:lnTo>
                <a:lnTo>
                  <a:pt x="1581089" y="314988"/>
                </a:lnTo>
                <a:lnTo>
                  <a:pt x="1637372" y="349267"/>
                </a:lnTo>
                <a:lnTo>
                  <a:pt x="1692880" y="384793"/>
                </a:lnTo>
                <a:lnTo>
                  <a:pt x="1746881" y="421100"/>
                </a:lnTo>
                <a:lnTo>
                  <a:pt x="1799325" y="458114"/>
                </a:lnTo>
                <a:lnTo>
                  <a:pt x="1850164" y="495763"/>
                </a:lnTo>
                <a:lnTo>
                  <a:pt x="1899349" y="533973"/>
                </a:lnTo>
                <a:lnTo>
                  <a:pt x="1946829" y="572672"/>
                </a:lnTo>
                <a:lnTo>
                  <a:pt x="1992555" y="611787"/>
                </a:lnTo>
                <a:lnTo>
                  <a:pt x="2036479" y="651243"/>
                </a:lnTo>
                <a:lnTo>
                  <a:pt x="2078551" y="690970"/>
                </a:lnTo>
                <a:lnTo>
                  <a:pt x="2118722" y="730893"/>
                </a:lnTo>
                <a:lnTo>
                  <a:pt x="2156942" y="770940"/>
                </a:lnTo>
                <a:lnTo>
                  <a:pt x="2193162" y="811037"/>
                </a:lnTo>
                <a:lnTo>
                  <a:pt x="2227333" y="851112"/>
                </a:lnTo>
                <a:lnTo>
                  <a:pt x="2259406" y="891091"/>
                </a:lnTo>
                <a:lnTo>
                  <a:pt x="2289331" y="930902"/>
                </a:lnTo>
                <a:lnTo>
                  <a:pt x="2317060" y="970472"/>
                </a:lnTo>
                <a:lnTo>
                  <a:pt x="2342542" y="1009727"/>
                </a:lnTo>
                <a:lnTo>
                  <a:pt x="2365729" y="1048595"/>
                </a:lnTo>
                <a:lnTo>
                  <a:pt x="2386571" y="1087002"/>
                </a:lnTo>
                <a:lnTo>
                  <a:pt x="2405018" y="1124876"/>
                </a:lnTo>
                <a:lnTo>
                  <a:pt x="2421023" y="1162144"/>
                </a:lnTo>
                <a:lnTo>
                  <a:pt x="2434535" y="1198732"/>
                </a:lnTo>
                <a:lnTo>
                  <a:pt x="2453884" y="1269579"/>
                </a:lnTo>
                <a:lnTo>
                  <a:pt x="2462672" y="1336832"/>
                </a:lnTo>
                <a:lnTo>
                  <a:pt x="2462982" y="1368928"/>
                </a:lnTo>
                <a:lnTo>
                  <a:pt x="2460504" y="1399907"/>
                </a:lnTo>
                <a:lnTo>
                  <a:pt x="2446986" y="1458221"/>
                </a:lnTo>
                <a:lnTo>
                  <a:pt x="2421724" y="1511190"/>
                </a:lnTo>
                <a:lnTo>
                  <a:pt x="2385222" y="1557133"/>
                </a:lnTo>
                <a:lnTo>
                  <a:pt x="2338762" y="1594873"/>
                </a:lnTo>
                <a:lnTo>
                  <a:pt x="2283042" y="1624506"/>
                </a:lnTo>
                <a:lnTo>
                  <a:pt x="2218758" y="1646132"/>
                </a:lnTo>
                <a:lnTo>
                  <a:pt x="2146608" y="1659847"/>
                </a:lnTo>
                <a:lnTo>
                  <a:pt x="2107802" y="1663769"/>
                </a:lnTo>
                <a:lnTo>
                  <a:pt x="2067291" y="1665750"/>
                </a:lnTo>
                <a:lnTo>
                  <a:pt x="2025162" y="1665802"/>
                </a:lnTo>
                <a:lnTo>
                  <a:pt x="1981503" y="1663938"/>
                </a:lnTo>
                <a:lnTo>
                  <a:pt x="1936401" y="1660170"/>
                </a:lnTo>
                <a:lnTo>
                  <a:pt x="1889943" y="1654510"/>
                </a:lnTo>
                <a:lnTo>
                  <a:pt x="1842216" y="1646970"/>
                </a:lnTo>
                <a:lnTo>
                  <a:pt x="1793308" y="1637563"/>
                </a:lnTo>
                <a:lnTo>
                  <a:pt x="1743305" y="1626300"/>
                </a:lnTo>
                <a:lnTo>
                  <a:pt x="1692295" y="1613195"/>
                </a:lnTo>
                <a:lnTo>
                  <a:pt x="1640365" y="1598258"/>
                </a:lnTo>
                <a:lnTo>
                  <a:pt x="1587602" y="1581503"/>
                </a:lnTo>
                <a:lnTo>
                  <a:pt x="1534094" y="1562942"/>
                </a:lnTo>
                <a:lnTo>
                  <a:pt x="1479927" y="1542587"/>
                </a:lnTo>
                <a:lnTo>
                  <a:pt x="1425190" y="1520450"/>
                </a:lnTo>
                <a:lnTo>
                  <a:pt x="1369968" y="1496543"/>
                </a:lnTo>
                <a:lnTo>
                  <a:pt x="1314350" y="1470879"/>
                </a:lnTo>
                <a:lnTo>
                  <a:pt x="1258422" y="1443470"/>
                </a:lnTo>
                <a:lnTo>
                  <a:pt x="1202272" y="1414328"/>
                </a:lnTo>
                <a:lnTo>
                  <a:pt x="1145987" y="1383465"/>
                </a:lnTo>
                <a:lnTo>
                  <a:pt x="1089653" y="1350894"/>
                </a:lnTo>
                <a:lnTo>
                  <a:pt x="1033360" y="1316626"/>
                </a:lnTo>
                <a:lnTo>
                  <a:pt x="977863" y="1281089"/>
                </a:lnTo>
                <a:lnTo>
                  <a:pt x="923873" y="1244771"/>
                </a:lnTo>
                <a:lnTo>
                  <a:pt x="871438" y="1207747"/>
                </a:lnTo>
                <a:lnTo>
                  <a:pt x="820609" y="1170089"/>
                </a:lnTo>
                <a:lnTo>
                  <a:pt x="771433" y="1131870"/>
                </a:lnTo>
                <a:lnTo>
                  <a:pt x="723962" y="1093163"/>
                </a:lnTo>
                <a:lnTo>
                  <a:pt x="678243" y="1054042"/>
                </a:lnTo>
                <a:lnTo>
                  <a:pt x="634326" y="1014579"/>
                </a:lnTo>
                <a:lnTo>
                  <a:pt x="592260" y="974846"/>
                </a:lnTo>
                <a:lnTo>
                  <a:pt x="552095" y="934919"/>
                </a:lnTo>
                <a:lnTo>
                  <a:pt x="513881" y="894868"/>
                </a:lnTo>
                <a:lnTo>
                  <a:pt x="477665" y="854767"/>
                </a:lnTo>
                <a:lnTo>
                  <a:pt x="443498" y="814690"/>
                </a:lnTo>
                <a:lnTo>
                  <a:pt x="411429" y="774708"/>
                </a:lnTo>
                <a:lnTo>
                  <a:pt x="381508" y="734896"/>
                </a:lnTo>
                <a:lnTo>
                  <a:pt x="353783" y="695326"/>
                </a:lnTo>
                <a:lnTo>
                  <a:pt x="328303" y="656072"/>
                </a:lnTo>
                <a:lnTo>
                  <a:pt x="305119" y="617205"/>
                </a:lnTo>
                <a:lnTo>
                  <a:pt x="284279" y="578799"/>
                </a:lnTo>
                <a:lnTo>
                  <a:pt x="265833" y="540928"/>
                </a:lnTo>
                <a:lnTo>
                  <a:pt x="249830" y="503664"/>
                </a:lnTo>
                <a:lnTo>
                  <a:pt x="236319" y="467079"/>
                </a:lnTo>
                <a:lnTo>
                  <a:pt x="216972" y="396243"/>
                </a:lnTo>
                <a:lnTo>
                  <a:pt x="208185" y="329004"/>
                </a:lnTo>
                <a:lnTo>
                  <a:pt x="207876" y="296915"/>
                </a:lnTo>
                <a:lnTo>
                  <a:pt x="210354" y="265945"/>
                </a:lnTo>
                <a:lnTo>
                  <a:pt x="215670" y="236165"/>
                </a:lnTo>
                <a:lnTo>
                  <a:pt x="223872" y="207650"/>
                </a:lnTo>
                <a:lnTo>
                  <a:pt x="235011" y="180471"/>
                </a:lnTo>
                <a:lnTo>
                  <a:pt x="249135" y="154703"/>
                </a:lnTo>
                <a:close/>
              </a:path>
              <a:path w="2463165" h="2409825">
                <a:moveTo>
                  <a:pt x="58254" y="1260492"/>
                </a:moveTo>
                <a:lnTo>
                  <a:pt x="103991" y="1201430"/>
                </a:lnTo>
                <a:lnTo>
                  <a:pt x="160419" y="1152450"/>
                </a:lnTo>
                <a:lnTo>
                  <a:pt x="226422" y="1113563"/>
                </a:lnTo>
                <a:lnTo>
                  <a:pt x="262665" y="1097907"/>
                </a:lnTo>
                <a:lnTo>
                  <a:pt x="300882" y="1084780"/>
                </a:lnTo>
                <a:lnTo>
                  <a:pt x="340936" y="1074181"/>
                </a:lnTo>
                <a:lnTo>
                  <a:pt x="382685" y="1066113"/>
                </a:lnTo>
                <a:lnTo>
                  <a:pt x="425990" y="1060577"/>
                </a:lnTo>
                <a:lnTo>
                  <a:pt x="470713" y="1057574"/>
                </a:lnTo>
                <a:lnTo>
                  <a:pt x="516713" y="1057105"/>
                </a:lnTo>
                <a:lnTo>
                  <a:pt x="563851" y="1059172"/>
                </a:lnTo>
                <a:lnTo>
                  <a:pt x="611987" y="1063777"/>
                </a:lnTo>
                <a:lnTo>
                  <a:pt x="660982" y="1070921"/>
                </a:lnTo>
                <a:lnTo>
                  <a:pt x="710696" y="1080605"/>
                </a:lnTo>
                <a:lnTo>
                  <a:pt x="760990" y="1092831"/>
                </a:lnTo>
                <a:lnTo>
                  <a:pt x="811724" y="1107600"/>
                </a:lnTo>
                <a:lnTo>
                  <a:pt x="862759" y="1124913"/>
                </a:lnTo>
                <a:lnTo>
                  <a:pt x="913955" y="1144772"/>
                </a:lnTo>
                <a:lnTo>
                  <a:pt x="965173" y="1167179"/>
                </a:lnTo>
                <a:lnTo>
                  <a:pt x="1016273" y="1192135"/>
                </a:lnTo>
                <a:lnTo>
                  <a:pt x="1067115" y="1219640"/>
                </a:lnTo>
                <a:lnTo>
                  <a:pt x="1117561" y="1249697"/>
                </a:lnTo>
                <a:lnTo>
                  <a:pt x="1166707" y="1281812"/>
                </a:lnTo>
                <a:lnTo>
                  <a:pt x="1213735" y="1315405"/>
                </a:lnTo>
                <a:lnTo>
                  <a:pt x="1258585" y="1350351"/>
                </a:lnTo>
                <a:lnTo>
                  <a:pt x="1301198" y="1386522"/>
                </a:lnTo>
                <a:lnTo>
                  <a:pt x="1341511" y="1423795"/>
                </a:lnTo>
                <a:lnTo>
                  <a:pt x="1379467" y="1462041"/>
                </a:lnTo>
                <a:lnTo>
                  <a:pt x="1415005" y="1501136"/>
                </a:lnTo>
                <a:lnTo>
                  <a:pt x="1448064" y="1540953"/>
                </a:lnTo>
                <a:lnTo>
                  <a:pt x="1478585" y="1581367"/>
                </a:lnTo>
                <a:lnTo>
                  <a:pt x="1506508" y="1622251"/>
                </a:lnTo>
                <a:lnTo>
                  <a:pt x="1531772" y="1663479"/>
                </a:lnTo>
                <a:lnTo>
                  <a:pt x="1554318" y="1704925"/>
                </a:lnTo>
                <a:lnTo>
                  <a:pt x="1574086" y="1746463"/>
                </a:lnTo>
                <a:lnTo>
                  <a:pt x="1591015" y="1787967"/>
                </a:lnTo>
                <a:lnTo>
                  <a:pt x="1605046" y="1829312"/>
                </a:lnTo>
                <a:lnTo>
                  <a:pt x="1616118" y="1870370"/>
                </a:lnTo>
                <a:lnTo>
                  <a:pt x="1624171" y="1911017"/>
                </a:lnTo>
                <a:lnTo>
                  <a:pt x="1629146" y="1951125"/>
                </a:lnTo>
                <a:lnTo>
                  <a:pt x="1630983" y="1990570"/>
                </a:lnTo>
                <a:lnTo>
                  <a:pt x="1629621" y="2029224"/>
                </a:lnTo>
                <a:lnTo>
                  <a:pt x="1617060" y="2103659"/>
                </a:lnTo>
                <a:lnTo>
                  <a:pt x="1590985" y="2173422"/>
                </a:lnTo>
                <a:lnTo>
                  <a:pt x="1551266" y="2237032"/>
                </a:lnTo>
                <a:lnTo>
                  <a:pt x="1500044" y="2291066"/>
                </a:lnTo>
                <a:lnTo>
                  <a:pt x="1438689" y="2335012"/>
                </a:lnTo>
                <a:lnTo>
                  <a:pt x="1404561" y="2353197"/>
                </a:lnTo>
                <a:lnTo>
                  <a:pt x="1368318" y="2368857"/>
                </a:lnTo>
                <a:lnTo>
                  <a:pt x="1330100" y="2381988"/>
                </a:lnTo>
                <a:lnTo>
                  <a:pt x="1290047" y="2392591"/>
                </a:lnTo>
                <a:lnTo>
                  <a:pt x="1248298" y="2400662"/>
                </a:lnTo>
                <a:lnTo>
                  <a:pt x="1204992" y="2406201"/>
                </a:lnTo>
                <a:lnTo>
                  <a:pt x="1160269" y="2409207"/>
                </a:lnTo>
                <a:lnTo>
                  <a:pt x="1114269" y="2409678"/>
                </a:lnTo>
                <a:lnTo>
                  <a:pt x="1067132" y="2407613"/>
                </a:lnTo>
                <a:lnTo>
                  <a:pt x="1018995" y="2403009"/>
                </a:lnTo>
                <a:lnTo>
                  <a:pt x="970001" y="2395867"/>
                </a:lnTo>
                <a:lnTo>
                  <a:pt x="920286" y="2386183"/>
                </a:lnTo>
                <a:lnTo>
                  <a:pt x="869992" y="2373958"/>
                </a:lnTo>
                <a:lnTo>
                  <a:pt x="819258" y="2359189"/>
                </a:lnTo>
                <a:lnTo>
                  <a:pt x="768223" y="2341875"/>
                </a:lnTo>
                <a:lnTo>
                  <a:pt x="717027" y="2322015"/>
                </a:lnTo>
                <a:lnTo>
                  <a:pt x="665809" y="2299607"/>
                </a:lnTo>
                <a:lnTo>
                  <a:pt x="614710" y="2274650"/>
                </a:lnTo>
                <a:lnTo>
                  <a:pt x="563867" y="2247142"/>
                </a:lnTo>
                <a:lnTo>
                  <a:pt x="513422" y="2217082"/>
                </a:lnTo>
                <a:lnTo>
                  <a:pt x="464275" y="2184963"/>
                </a:lnTo>
                <a:lnTo>
                  <a:pt x="417247" y="2151366"/>
                </a:lnTo>
                <a:lnTo>
                  <a:pt x="372397" y="2116417"/>
                </a:lnTo>
                <a:lnTo>
                  <a:pt x="329785" y="2080242"/>
                </a:lnTo>
                <a:lnTo>
                  <a:pt x="289471" y="2042967"/>
                </a:lnTo>
                <a:lnTo>
                  <a:pt x="251515" y="2004718"/>
                </a:lnTo>
                <a:lnTo>
                  <a:pt x="215978" y="1965621"/>
                </a:lnTo>
                <a:lnTo>
                  <a:pt x="182918" y="1925802"/>
                </a:lnTo>
                <a:lnTo>
                  <a:pt x="152397" y="1885386"/>
                </a:lnTo>
                <a:lnTo>
                  <a:pt x="124475" y="1844501"/>
                </a:lnTo>
                <a:lnTo>
                  <a:pt x="99210" y="1803272"/>
                </a:lnTo>
                <a:lnTo>
                  <a:pt x="76664" y="1761825"/>
                </a:lnTo>
                <a:lnTo>
                  <a:pt x="56897" y="1720285"/>
                </a:lnTo>
                <a:lnTo>
                  <a:pt x="39967" y="1678780"/>
                </a:lnTo>
                <a:lnTo>
                  <a:pt x="25937" y="1637434"/>
                </a:lnTo>
                <a:lnTo>
                  <a:pt x="14865" y="1596375"/>
                </a:lnTo>
                <a:lnTo>
                  <a:pt x="6811" y="1555727"/>
                </a:lnTo>
                <a:lnTo>
                  <a:pt x="1836" y="1515617"/>
                </a:lnTo>
                <a:lnTo>
                  <a:pt x="0" y="1476171"/>
                </a:lnTo>
                <a:lnTo>
                  <a:pt x="1362" y="1437515"/>
                </a:lnTo>
                <a:lnTo>
                  <a:pt x="13922" y="1363076"/>
                </a:lnTo>
                <a:lnTo>
                  <a:pt x="39998" y="1293309"/>
                </a:lnTo>
                <a:lnTo>
                  <a:pt x="58254" y="1260492"/>
                </a:lnTo>
                <a:close/>
              </a:path>
            </a:pathLst>
          </a:custGeom>
          <a:ln w="12700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474846" y="794130"/>
            <a:ext cx="3549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rlito"/>
                <a:cs typeface="Carlito"/>
              </a:rPr>
              <a:t>Ct</a:t>
            </a:r>
            <a:r>
              <a:rPr dirty="0" sz="1800" spc="-10">
                <a:latin typeface="Carlito"/>
                <a:cs typeface="Carlito"/>
              </a:rPr>
              <a:t>r</a:t>
            </a:r>
            <a:r>
              <a:rPr dirty="0" sz="1800">
                <a:latin typeface="Carlito"/>
                <a:cs typeface="Carlito"/>
              </a:rPr>
              <a:t>l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02738" y="2786888"/>
            <a:ext cx="4616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45">
                <a:latin typeface="Carlito"/>
                <a:cs typeface="Carlito"/>
              </a:rPr>
              <a:t>P</a:t>
            </a:r>
            <a:r>
              <a:rPr dirty="0" sz="1800" spc="-15">
                <a:latin typeface="Carlito"/>
                <a:cs typeface="Carlito"/>
              </a:rPr>
              <a:t>a</a:t>
            </a:r>
            <a:r>
              <a:rPr dirty="0" sz="1800" spc="-5">
                <a:latin typeface="Carlito"/>
                <a:cs typeface="Carlito"/>
              </a:rPr>
              <a:t>x3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843658" y="534585"/>
            <a:ext cx="2011680" cy="2737485"/>
          </a:xfrm>
          <a:custGeom>
            <a:avLst/>
            <a:gdLst/>
            <a:ahLst/>
            <a:cxnLst/>
            <a:rect l="l" t="t" r="r" b="b"/>
            <a:pathLst>
              <a:path w="2011679" h="2737485">
                <a:moveTo>
                  <a:pt x="263398" y="503766"/>
                </a:moveTo>
                <a:lnTo>
                  <a:pt x="291370" y="461125"/>
                </a:lnTo>
                <a:lnTo>
                  <a:pt x="320905" y="420221"/>
                </a:lnTo>
                <a:lnTo>
                  <a:pt x="351925" y="381076"/>
                </a:lnTo>
                <a:lnTo>
                  <a:pt x="384354" y="343712"/>
                </a:lnTo>
                <a:lnTo>
                  <a:pt x="418117" y="308150"/>
                </a:lnTo>
                <a:lnTo>
                  <a:pt x="453136" y="274412"/>
                </a:lnTo>
                <a:lnTo>
                  <a:pt x="489335" y="242517"/>
                </a:lnTo>
                <a:lnTo>
                  <a:pt x="526639" y="212489"/>
                </a:lnTo>
                <a:lnTo>
                  <a:pt x="564970" y="184349"/>
                </a:lnTo>
                <a:lnTo>
                  <a:pt x="604253" y="158117"/>
                </a:lnTo>
                <a:lnTo>
                  <a:pt x="644412" y="133815"/>
                </a:lnTo>
                <a:lnTo>
                  <a:pt x="685369" y="111465"/>
                </a:lnTo>
                <a:lnTo>
                  <a:pt x="727050" y="91088"/>
                </a:lnTo>
                <a:lnTo>
                  <a:pt x="769376" y="72705"/>
                </a:lnTo>
                <a:lnTo>
                  <a:pt x="812274" y="56337"/>
                </a:lnTo>
                <a:lnTo>
                  <a:pt x="855665" y="42007"/>
                </a:lnTo>
                <a:lnTo>
                  <a:pt x="899474" y="29735"/>
                </a:lnTo>
                <a:lnTo>
                  <a:pt x="943624" y="19543"/>
                </a:lnTo>
                <a:lnTo>
                  <a:pt x="988040" y="11452"/>
                </a:lnTo>
                <a:lnTo>
                  <a:pt x="1032644" y="5483"/>
                </a:lnTo>
                <a:lnTo>
                  <a:pt x="1077361" y="1659"/>
                </a:lnTo>
                <a:lnTo>
                  <a:pt x="1122115" y="0"/>
                </a:lnTo>
                <a:lnTo>
                  <a:pt x="1166829" y="527"/>
                </a:lnTo>
                <a:lnTo>
                  <a:pt x="1211426" y="3262"/>
                </a:lnTo>
                <a:lnTo>
                  <a:pt x="1255831" y="8227"/>
                </a:lnTo>
                <a:lnTo>
                  <a:pt x="1299968" y="15442"/>
                </a:lnTo>
                <a:lnTo>
                  <a:pt x="1343759" y="24930"/>
                </a:lnTo>
                <a:lnTo>
                  <a:pt x="1387129" y="36711"/>
                </a:lnTo>
                <a:lnTo>
                  <a:pt x="1430002" y="50807"/>
                </a:lnTo>
                <a:lnTo>
                  <a:pt x="1472301" y="67239"/>
                </a:lnTo>
                <a:lnTo>
                  <a:pt x="1513950" y="86029"/>
                </a:lnTo>
                <a:lnTo>
                  <a:pt x="1554873" y="107198"/>
                </a:lnTo>
                <a:lnTo>
                  <a:pt x="1594993" y="130767"/>
                </a:lnTo>
                <a:lnTo>
                  <a:pt x="1633777" y="156469"/>
                </a:lnTo>
                <a:lnTo>
                  <a:pt x="1670757" y="183945"/>
                </a:lnTo>
                <a:lnTo>
                  <a:pt x="1705919" y="213119"/>
                </a:lnTo>
                <a:lnTo>
                  <a:pt x="1739248" y="243911"/>
                </a:lnTo>
                <a:lnTo>
                  <a:pt x="1770730" y="276245"/>
                </a:lnTo>
                <a:lnTo>
                  <a:pt x="1800350" y="310042"/>
                </a:lnTo>
                <a:lnTo>
                  <a:pt x="1828095" y="345224"/>
                </a:lnTo>
                <a:lnTo>
                  <a:pt x="1853950" y="381714"/>
                </a:lnTo>
                <a:lnTo>
                  <a:pt x="1877901" y="419433"/>
                </a:lnTo>
                <a:lnTo>
                  <a:pt x="1899933" y="458304"/>
                </a:lnTo>
                <a:lnTo>
                  <a:pt x="1920033" y="498249"/>
                </a:lnTo>
                <a:lnTo>
                  <a:pt x="1938185" y="539189"/>
                </a:lnTo>
                <a:lnTo>
                  <a:pt x="1954376" y="581047"/>
                </a:lnTo>
                <a:lnTo>
                  <a:pt x="1968591" y="623745"/>
                </a:lnTo>
                <a:lnTo>
                  <a:pt x="1980816" y="667204"/>
                </a:lnTo>
                <a:lnTo>
                  <a:pt x="1991037" y="711348"/>
                </a:lnTo>
                <a:lnTo>
                  <a:pt x="1999240" y="756098"/>
                </a:lnTo>
                <a:lnTo>
                  <a:pt x="2005409" y="801376"/>
                </a:lnTo>
                <a:lnTo>
                  <a:pt x="2009532" y="847104"/>
                </a:lnTo>
                <a:lnTo>
                  <a:pt x="2011593" y="893205"/>
                </a:lnTo>
                <a:lnTo>
                  <a:pt x="2011578" y="939600"/>
                </a:lnTo>
                <a:lnTo>
                  <a:pt x="2009473" y="986211"/>
                </a:lnTo>
                <a:lnTo>
                  <a:pt x="2005264" y="1032961"/>
                </a:lnTo>
                <a:lnTo>
                  <a:pt x="1998937" y="1079771"/>
                </a:lnTo>
                <a:lnTo>
                  <a:pt x="1990476" y="1126565"/>
                </a:lnTo>
                <a:lnTo>
                  <a:pt x="1979869" y="1173263"/>
                </a:lnTo>
                <a:lnTo>
                  <a:pt x="1967100" y="1219788"/>
                </a:lnTo>
                <a:lnTo>
                  <a:pt x="1952155" y="1266062"/>
                </a:lnTo>
                <a:lnTo>
                  <a:pt x="1935020" y="1312006"/>
                </a:lnTo>
                <a:lnTo>
                  <a:pt x="1915680" y="1357544"/>
                </a:lnTo>
                <a:lnTo>
                  <a:pt x="1894122" y="1402597"/>
                </a:lnTo>
                <a:lnTo>
                  <a:pt x="1870332" y="1447088"/>
                </a:lnTo>
                <a:lnTo>
                  <a:pt x="1844294" y="1490937"/>
                </a:lnTo>
                <a:lnTo>
                  <a:pt x="1816321" y="1533590"/>
                </a:lnTo>
                <a:lnTo>
                  <a:pt x="1786786" y="1574504"/>
                </a:lnTo>
                <a:lnTo>
                  <a:pt x="1755766" y="1613658"/>
                </a:lnTo>
                <a:lnTo>
                  <a:pt x="1723337" y="1651031"/>
                </a:lnTo>
                <a:lnTo>
                  <a:pt x="1689575" y="1686602"/>
                </a:lnTo>
                <a:lnTo>
                  <a:pt x="1654556" y="1720348"/>
                </a:lnTo>
                <a:lnTo>
                  <a:pt x="1618357" y="1752250"/>
                </a:lnTo>
                <a:lnTo>
                  <a:pt x="1581054" y="1782284"/>
                </a:lnTo>
                <a:lnTo>
                  <a:pt x="1542724" y="1810430"/>
                </a:lnTo>
                <a:lnTo>
                  <a:pt x="1503441" y="1836667"/>
                </a:lnTo>
                <a:lnTo>
                  <a:pt x="1463284" y="1860973"/>
                </a:lnTo>
                <a:lnTo>
                  <a:pt x="1422328" y="1883327"/>
                </a:lnTo>
                <a:lnTo>
                  <a:pt x="1380649" y="1903707"/>
                </a:lnTo>
                <a:lnTo>
                  <a:pt x="1338324" y="1922092"/>
                </a:lnTo>
                <a:lnTo>
                  <a:pt x="1295429" y="1938460"/>
                </a:lnTo>
                <a:lnTo>
                  <a:pt x="1252041" y="1952791"/>
                </a:lnTo>
                <a:lnTo>
                  <a:pt x="1208235" y="1965063"/>
                </a:lnTo>
                <a:lnTo>
                  <a:pt x="1164087" y="1975255"/>
                </a:lnTo>
                <a:lnTo>
                  <a:pt x="1119675" y="1983344"/>
                </a:lnTo>
                <a:lnTo>
                  <a:pt x="1075075" y="1989311"/>
                </a:lnTo>
                <a:lnTo>
                  <a:pt x="1030362" y="1993133"/>
                </a:lnTo>
                <a:lnTo>
                  <a:pt x="985614" y="1994789"/>
                </a:lnTo>
                <a:lnTo>
                  <a:pt x="940905" y="1994257"/>
                </a:lnTo>
                <a:lnTo>
                  <a:pt x="896314" y="1991517"/>
                </a:lnTo>
                <a:lnTo>
                  <a:pt x="851915" y="1986546"/>
                </a:lnTo>
                <a:lnTo>
                  <a:pt x="807785" y="1979325"/>
                </a:lnTo>
                <a:lnTo>
                  <a:pt x="764001" y="1969830"/>
                </a:lnTo>
                <a:lnTo>
                  <a:pt x="720639" y="1958041"/>
                </a:lnTo>
                <a:lnTo>
                  <a:pt x="677775" y="1943937"/>
                </a:lnTo>
                <a:lnTo>
                  <a:pt x="635485" y="1927496"/>
                </a:lnTo>
                <a:lnTo>
                  <a:pt x="593846" y="1908696"/>
                </a:lnTo>
                <a:lnTo>
                  <a:pt x="552934" y="1887517"/>
                </a:lnTo>
                <a:lnTo>
                  <a:pt x="512826" y="1863936"/>
                </a:lnTo>
                <a:lnTo>
                  <a:pt x="474030" y="1838246"/>
                </a:lnTo>
                <a:lnTo>
                  <a:pt x="437039" y="1810780"/>
                </a:lnTo>
                <a:lnTo>
                  <a:pt x="401868" y="1781616"/>
                </a:lnTo>
                <a:lnTo>
                  <a:pt x="368529" y="1750833"/>
                </a:lnTo>
                <a:lnTo>
                  <a:pt x="337039" y="1718507"/>
                </a:lnTo>
                <a:lnTo>
                  <a:pt x="307410" y="1684718"/>
                </a:lnTo>
                <a:lnTo>
                  <a:pt x="279658" y="1649543"/>
                </a:lnTo>
                <a:lnTo>
                  <a:pt x="253796" y="1613059"/>
                </a:lnTo>
                <a:lnTo>
                  <a:pt x="229839" y="1575345"/>
                </a:lnTo>
                <a:lnTo>
                  <a:pt x="207801" y="1536480"/>
                </a:lnTo>
                <a:lnTo>
                  <a:pt x="187696" y="1496539"/>
                </a:lnTo>
                <a:lnTo>
                  <a:pt x="169539" y="1455603"/>
                </a:lnTo>
                <a:lnTo>
                  <a:pt x="153343" y="1413748"/>
                </a:lnTo>
                <a:lnTo>
                  <a:pt x="139124" y="1371052"/>
                </a:lnTo>
                <a:lnTo>
                  <a:pt x="126895" y="1327594"/>
                </a:lnTo>
                <a:lnTo>
                  <a:pt x="116671" y="1283450"/>
                </a:lnTo>
                <a:lnTo>
                  <a:pt x="108466" y="1238701"/>
                </a:lnTo>
                <a:lnTo>
                  <a:pt x="102294" y="1193422"/>
                </a:lnTo>
                <a:lnTo>
                  <a:pt x="98169" y="1147692"/>
                </a:lnTo>
                <a:lnTo>
                  <a:pt x="96106" y="1101590"/>
                </a:lnTo>
                <a:lnTo>
                  <a:pt x="96119" y="1055192"/>
                </a:lnTo>
                <a:lnTo>
                  <a:pt x="98222" y="1008577"/>
                </a:lnTo>
                <a:lnTo>
                  <a:pt x="102430" y="961823"/>
                </a:lnTo>
                <a:lnTo>
                  <a:pt x="108757" y="915007"/>
                </a:lnTo>
                <a:lnTo>
                  <a:pt x="117216" y="868209"/>
                </a:lnTo>
                <a:lnTo>
                  <a:pt x="127824" y="821504"/>
                </a:lnTo>
                <a:lnTo>
                  <a:pt x="140592" y="774972"/>
                </a:lnTo>
                <a:lnTo>
                  <a:pt x="155537" y="728691"/>
                </a:lnTo>
                <a:lnTo>
                  <a:pt x="172672" y="682738"/>
                </a:lnTo>
                <a:lnTo>
                  <a:pt x="192011" y="637191"/>
                </a:lnTo>
                <a:lnTo>
                  <a:pt x="213569" y="592128"/>
                </a:lnTo>
                <a:lnTo>
                  <a:pt x="237359" y="547627"/>
                </a:lnTo>
                <a:lnTo>
                  <a:pt x="263398" y="503766"/>
                </a:lnTo>
                <a:close/>
              </a:path>
              <a:path w="2011679" h="2737485">
                <a:moveTo>
                  <a:pt x="0" y="2122889"/>
                </a:moveTo>
                <a:lnTo>
                  <a:pt x="11104" y="2048995"/>
                </a:lnTo>
                <a:lnTo>
                  <a:pt x="36455" y="1978679"/>
                </a:lnTo>
                <a:lnTo>
                  <a:pt x="75085" y="1912499"/>
                </a:lnTo>
                <a:lnTo>
                  <a:pt x="99077" y="1881132"/>
                </a:lnTo>
                <a:lnTo>
                  <a:pt x="126026" y="1851008"/>
                </a:lnTo>
                <a:lnTo>
                  <a:pt x="155810" y="1822196"/>
                </a:lnTo>
                <a:lnTo>
                  <a:pt x="188309" y="1794764"/>
                </a:lnTo>
                <a:lnTo>
                  <a:pt x="223401" y="1768782"/>
                </a:lnTo>
                <a:lnTo>
                  <a:pt x="260966" y="1744321"/>
                </a:lnTo>
                <a:lnTo>
                  <a:pt x="300882" y="1721448"/>
                </a:lnTo>
                <a:lnTo>
                  <a:pt x="343029" y="1700235"/>
                </a:lnTo>
                <a:lnTo>
                  <a:pt x="387284" y="1680749"/>
                </a:lnTo>
                <a:lnTo>
                  <a:pt x="433529" y="1663061"/>
                </a:lnTo>
                <a:lnTo>
                  <a:pt x="481640" y="1647241"/>
                </a:lnTo>
                <a:lnTo>
                  <a:pt x="531497" y="1633356"/>
                </a:lnTo>
                <a:lnTo>
                  <a:pt x="582980" y="1621478"/>
                </a:lnTo>
                <a:lnTo>
                  <a:pt x="635967" y="1611675"/>
                </a:lnTo>
                <a:lnTo>
                  <a:pt x="690337" y="1604016"/>
                </a:lnTo>
                <a:lnTo>
                  <a:pt x="745968" y="1598572"/>
                </a:lnTo>
                <a:lnTo>
                  <a:pt x="802741" y="1595412"/>
                </a:lnTo>
                <a:lnTo>
                  <a:pt x="860534" y="1594605"/>
                </a:lnTo>
                <a:lnTo>
                  <a:pt x="919226" y="1596220"/>
                </a:lnTo>
                <a:lnTo>
                  <a:pt x="977801" y="1600259"/>
                </a:lnTo>
                <a:lnTo>
                  <a:pt x="1035249" y="1606623"/>
                </a:lnTo>
                <a:lnTo>
                  <a:pt x="1091456" y="1615231"/>
                </a:lnTo>
                <a:lnTo>
                  <a:pt x="1146308" y="1626002"/>
                </a:lnTo>
                <a:lnTo>
                  <a:pt x="1199692" y="1638855"/>
                </a:lnTo>
                <a:lnTo>
                  <a:pt x="1251494" y="1653709"/>
                </a:lnTo>
                <a:lnTo>
                  <a:pt x="1301598" y="1670484"/>
                </a:lnTo>
                <a:lnTo>
                  <a:pt x="1349893" y="1689099"/>
                </a:lnTo>
                <a:lnTo>
                  <a:pt x="1396264" y="1709473"/>
                </a:lnTo>
                <a:lnTo>
                  <a:pt x="1440596" y="1731525"/>
                </a:lnTo>
                <a:lnTo>
                  <a:pt x="1482777" y="1755174"/>
                </a:lnTo>
                <a:lnTo>
                  <a:pt x="1522691" y="1780341"/>
                </a:lnTo>
                <a:lnTo>
                  <a:pt x="1560227" y="1806942"/>
                </a:lnTo>
                <a:lnTo>
                  <a:pt x="1595268" y="1834899"/>
                </a:lnTo>
                <a:lnTo>
                  <a:pt x="1627703" y="1864130"/>
                </a:lnTo>
                <a:lnTo>
                  <a:pt x="1657416" y="1894555"/>
                </a:lnTo>
                <a:lnTo>
                  <a:pt x="1684294" y="1926091"/>
                </a:lnTo>
                <a:lnTo>
                  <a:pt x="1708222" y="1958660"/>
                </a:lnTo>
                <a:lnTo>
                  <a:pt x="1729089" y="1992180"/>
                </a:lnTo>
                <a:lnTo>
                  <a:pt x="1746778" y="2026569"/>
                </a:lnTo>
                <a:lnTo>
                  <a:pt x="1772171" y="2097636"/>
                </a:lnTo>
                <a:lnTo>
                  <a:pt x="1783490" y="2171213"/>
                </a:lnTo>
                <a:lnTo>
                  <a:pt x="1783588" y="2208741"/>
                </a:lnTo>
                <a:lnTo>
                  <a:pt x="1779877" y="2246101"/>
                </a:lnTo>
                <a:lnTo>
                  <a:pt x="1761528" y="2318276"/>
                </a:lnTo>
                <a:lnTo>
                  <a:pt x="1729416" y="2386593"/>
                </a:lnTo>
                <a:lnTo>
                  <a:pt x="1708502" y="2419132"/>
                </a:lnTo>
                <a:lnTo>
                  <a:pt x="1684510" y="2450498"/>
                </a:lnTo>
                <a:lnTo>
                  <a:pt x="1657561" y="2480622"/>
                </a:lnTo>
                <a:lnTo>
                  <a:pt x="1627777" y="2509435"/>
                </a:lnTo>
                <a:lnTo>
                  <a:pt x="1595278" y="2536866"/>
                </a:lnTo>
                <a:lnTo>
                  <a:pt x="1560186" y="2562848"/>
                </a:lnTo>
                <a:lnTo>
                  <a:pt x="1522621" y="2587309"/>
                </a:lnTo>
                <a:lnTo>
                  <a:pt x="1482705" y="2610182"/>
                </a:lnTo>
                <a:lnTo>
                  <a:pt x="1440558" y="2631395"/>
                </a:lnTo>
                <a:lnTo>
                  <a:pt x="1396303" y="2650881"/>
                </a:lnTo>
                <a:lnTo>
                  <a:pt x="1350058" y="2668569"/>
                </a:lnTo>
                <a:lnTo>
                  <a:pt x="1301947" y="2684390"/>
                </a:lnTo>
                <a:lnTo>
                  <a:pt x="1252090" y="2698274"/>
                </a:lnTo>
                <a:lnTo>
                  <a:pt x="1200607" y="2710153"/>
                </a:lnTo>
                <a:lnTo>
                  <a:pt x="1147620" y="2719956"/>
                </a:lnTo>
                <a:lnTo>
                  <a:pt x="1093250" y="2727614"/>
                </a:lnTo>
                <a:lnTo>
                  <a:pt x="1037619" y="2733058"/>
                </a:lnTo>
                <a:lnTo>
                  <a:pt x="980846" y="2736218"/>
                </a:lnTo>
                <a:lnTo>
                  <a:pt x="923053" y="2737026"/>
                </a:lnTo>
                <a:lnTo>
                  <a:pt x="864362" y="2735410"/>
                </a:lnTo>
                <a:lnTo>
                  <a:pt x="805786" y="2731371"/>
                </a:lnTo>
                <a:lnTo>
                  <a:pt x="748338" y="2725007"/>
                </a:lnTo>
                <a:lnTo>
                  <a:pt x="692131" y="2716399"/>
                </a:lnTo>
                <a:lnTo>
                  <a:pt x="637279" y="2705629"/>
                </a:lnTo>
                <a:lnTo>
                  <a:pt x="583895" y="2692776"/>
                </a:lnTo>
                <a:lnTo>
                  <a:pt x="532093" y="2677921"/>
                </a:lnTo>
                <a:lnTo>
                  <a:pt x="481989" y="2661146"/>
                </a:lnTo>
                <a:lnTo>
                  <a:pt x="433694" y="2642531"/>
                </a:lnTo>
                <a:lnTo>
                  <a:pt x="387323" y="2622157"/>
                </a:lnTo>
                <a:lnTo>
                  <a:pt x="342991" y="2600105"/>
                </a:lnTo>
                <a:lnTo>
                  <a:pt x="300810" y="2576456"/>
                </a:lnTo>
                <a:lnTo>
                  <a:pt x="260896" y="2551290"/>
                </a:lnTo>
                <a:lnTo>
                  <a:pt x="223360" y="2524688"/>
                </a:lnTo>
                <a:lnTo>
                  <a:pt x="188319" y="2496731"/>
                </a:lnTo>
                <a:lnTo>
                  <a:pt x="155884" y="2467500"/>
                </a:lnTo>
                <a:lnTo>
                  <a:pt x="126171" y="2437076"/>
                </a:lnTo>
                <a:lnTo>
                  <a:pt x="99293" y="2405539"/>
                </a:lnTo>
                <a:lnTo>
                  <a:pt x="75365" y="2372970"/>
                </a:lnTo>
                <a:lnTo>
                  <a:pt x="54498" y="2339451"/>
                </a:lnTo>
                <a:lnTo>
                  <a:pt x="36809" y="2305061"/>
                </a:lnTo>
                <a:lnTo>
                  <a:pt x="11416" y="2233995"/>
                </a:lnTo>
                <a:lnTo>
                  <a:pt x="97" y="2160417"/>
                </a:lnTo>
                <a:lnTo>
                  <a:pt x="0" y="2122889"/>
                </a:lnTo>
                <a:close/>
              </a:path>
            </a:pathLst>
          </a:custGeom>
          <a:ln w="12700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437503" y="4151757"/>
            <a:ext cx="3562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rlito"/>
                <a:cs typeface="Carlito"/>
              </a:rPr>
              <a:t>Ctrl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40858" y="5459069"/>
            <a:ext cx="4616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45">
                <a:latin typeface="Carlito"/>
                <a:cs typeface="Carlito"/>
              </a:rPr>
              <a:t>P</a:t>
            </a:r>
            <a:r>
              <a:rPr dirty="0" sz="1800" spc="-15">
                <a:latin typeface="Carlito"/>
                <a:cs typeface="Carlito"/>
              </a:rPr>
              <a:t>a</a:t>
            </a:r>
            <a:r>
              <a:rPr dirty="0" sz="1800" spc="-5">
                <a:latin typeface="Carlito"/>
                <a:cs typeface="Carlito"/>
              </a:rPr>
              <a:t>x3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191616" y="3684090"/>
            <a:ext cx="2475865" cy="2422525"/>
            <a:chOff x="5191616" y="3684090"/>
            <a:chExt cx="2475865" cy="2422525"/>
          </a:xfrm>
        </p:grpSpPr>
        <p:sp>
          <p:nvSpPr>
            <p:cNvPr id="19" name="object 19"/>
            <p:cNvSpPr/>
            <p:nvPr/>
          </p:nvSpPr>
          <p:spPr>
            <a:xfrm>
              <a:off x="5405847" y="3690440"/>
              <a:ext cx="2255520" cy="1666239"/>
            </a:xfrm>
            <a:custGeom>
              <a:avLst/>
              <a:gdLst/>
              <a:ahLst/>
              <a:cxnLst/>
              <a:rect l="l" t="t" r="r" b="b"/>
              <a:pathLst>
                <a:path w="2255520" h="1666239">
                  <a:moveTo>
                    <a:pt x="41309" y="154611"/>
                  </a:moveTo>
                  <a:lnTo>
                    <a:pt x="77788" y="108668"/>
                  </a:lnTo>
                  <a:lnTo>
                    <a:pt x="124228" y="70929"/>
                  </a:lnTo>
                  <a:lnTo>
                    <a:pt x="179932" y="41295"/>
                  </a:lnTo>
                  <a:lnTo>
                    <a:pt x="244201" y="19670"/>
                  </a:lnTo>
                  <a:lnTo>
                    <a:pt x="316338" y="5955"/>
                  </a:lnTo>
                  <a:lnTo>
                    <a:pt x="355139" y="2033"/>
                  </a:lnTo>
                  <a:lnTo>
                    <a:pt x="395645" y="52"/>
                  </a:lnTo>
                  <a:lnTo>
                    <a:pt x="437770" y="0"/>
                  </a:lnTo>
                  <a:lnTo>
                    <a:pt x="481425" y="1864"/>
                  </a:lnTo>
                  <a:lnTo>
                    <a:pt x="526523" y="5632"/>
                  </a:lnTo>
                  <a:lnTo>
                    <a:pt x="572978" y="11292"/>
                  </a:lnTo>
                  <a:lnTo>
                    <a:pt x="620703" y="18832"/>
                  </a:lnTo>
                  <a:lnTo>
                    <a:pt x="669609" y="28239"/>
                  </a:lnTo>
                  <a:lnTo>
                    <a:pt x="719609" y="39502"/>
                  </a:lnTo>
                  <a:lnTo>
                    <a:pt x="770617" y="52607"/>
                  </a:lnTo>
                  <a:lnTo>
                    <a:pt x="822546" y="67543"/>
                  </a:lnTo>
                  <a:lnTo>
                    <a:pt x="875307" y="84298"/>
                  </a:lnTo>
                  <a:lnTo>
                    <a:pt x="928814" y="102859"/>
                  </a:lnTo>
                  <a:lnTo>
                    <a:pt x="982980" y="123215"/>
                  </a:lnTo>
                  <a:lnTo>
                    <a:pt x="1037717" y="145352"/>
                  </a:lnTo>
                  <a:lnTo>
                    <a:pt x="1092938" y="169258"/>
                  </a:lnTo>
                  <a:lnTo>
                    <a:pt x="1148556" y="194922"/>
                  </a:lnTo>
                  <a:lnTo>
                    <a:pt x="1204484" y="222332"/>
                  </a:lnTo>
                  <a:lnTo>
                    <a:pt x="1260634" y="251474"/>
                  </a:lnTo>
                  <a:lnTo>
                    <a:pt x="1316919" y="282337"/>
                  </a:lnTo>
                  <a:lnTo>
                    <a:pt x="1373252" y="314908"/>
                  </a:lnTo>
                  <a:lnTo>
                    <a:pt x="1429546" y="349175"/>
                  </a:lnTo>
                  <a:lnTo>
                    <a:pt x="1485054" y="384713"/>
                  </a:lnTo>
                  <a:lnTo>
                    <a:pt x="1539055" y="421030"/>
                  </a:lnTo>
                  <a:lnTo>
                    <a:pt x="1591499" y="458055"/>
                  </a:lnTo>
                  <a:lnTo>
                    <a:pt x="1642338" y="495713"/>
                  </a:lnTo>
                  <a:lnTo>
                    <a:pt x="1691522" y="533932"/>
                  </a:lnTo>
                  <a:lnTo>
                    <a:pt x="1739002" y="572638"/>
                  </a:lnTo>
                  <a:lnTo>
                    <a:pt x="1784728" y="611760"/>
                  </a:lnTo>
                  <a:lnTo>
                    <a:pt x="1828651" y="651223"/>
                  </a:lnTo>
                  <a:lnTo>
                    <a:pt x="1870722" y="690955"/>
                  </a:lnTo>
                  <a:lnTo>
                    <a:pt x="1910892" y="730883"/>
                  </a:lnTo>
                  <a:lnTo>
                    <a:pt x="1949111" y="770934"/>
                  </a:lnTo>
                  <a:lnTo>
                    <a:pt x="1985330" y="811034"/>
                  </a:lnTo>
                  <a:lnTo>
                    <a:pt x="2019499" y="851112"/>
                  </a:lnTo>
                  <a:lnTo>
                    <a:pt x="2051570" y="891093"/>
                  </a:lnTo>
                  <a:lnTo>
                    <a:pt x="2081492" y="930905"/>
                  </a:lnTo>
                  <a:lnTo>
                    <a:pt x="2109218" y="970475"/>
                  </a:lnTo>
                  <a:lnTo>
                    <a:pt x="2134697" y="1009730"/>
                  </a:lnTo>
                  <a:lnTo>
                    <a:pt x="2157880" y="1048597"/>
                  </a:lnTo>
                  <a:lnTo>
                    <a:pt x="2178718" y="1087002"/>
                  </a:lnTo>
                  <a:lnTo>
                    <a:pt x="2197162" y="1124874"/>
                  </a:lnTo>
                  <a:lnTo>
                    <a:pt x="2213161" y="1162138"/>
                  </a:lnTo>
                  <a:lnTo>
                    <a:pt x="2226668" y="1198722"/>
                  </a:lnTo>
                  <a:lnTo>
                    <a:pt x="2246005" y="1269558"/>
                  </a:lnTo>
                  <a:lnTo>
                    <a:pt x="2254778" y="1336798"/>
                  </a:lnTo>
                  <a:lnTo>
                    <a:pt x="2255080" y="1368886"/>
                  </a:lnTo>
                  <a:lnTo>
                    <a:pt x="2252593" y="1399857"/>
                  </a:lnTo>
                  <a:lnTo>
                    <a:pt x="2239055" y="1458152"/>
                  </a:lnTo>
                  <a:lnTo>
                    <a:pt x="2213771" y="1511098"/>
                  </a:lnTo>
                  <a:lnTo>
                    <a:pt x="2177292" y="1557064"/>
                  </a:lnTo>
                  <a:lnTo>
                    <a:pt x="2130851" y="1594823"/>
                  </a:lnTo>
                  <a:lnTo>
                    <a:pt x="2075148" y="1624472"/>
                  </a:lnTo>
                  <a:lnTo>
                    <a:pt x="2010878" y="1646111"/>
                  </a:lnTo>
                  <a:lnTo>
                    <a:pt x="1938741" y="1659837"/>
                  </a:lnTo>
                  <a:lnTo>
                    <a:pt x="1899940" y="1663763"/>
                  </a:lnTo>
                  <a:lnTo>
                    <a:pt x="1859434" y="1665747"/>
                  </a:lnTo>
                  <a:lnTo>
                    <a:pt x="1817310" y="1665802"/>
                  </a:lnTo>
                  <a:lnTo>
                    <a:pt x="1773655" y="1663940"/>
                  </a:lnTo>
                  <a:lnTo>
                    <a:pt x="1728556" y="1660173"/>
                  </a:lnTo>
                  <a:lnTo>
                    <a:pt x="1682101" y="1654513"/>
                  </a:lnTo>
                  <a:lnTo>
                    <a:pt x="1634377" y="1646973"/>
                  </a:lnTo>
                  <a:lnTo>
                    <a:pt x="1585471" y="1637564"/>
                  </a:lnTo>
                  <a:lnTo>
                    <a:pt x="1535470" y="1626300"/>
                  </a:lnTo>
                  <a:lnTo>
                    <a:pt x="1484462" y="1613192"/>
                  </a:lnTo>
                  <a:lnTo>
                    <a:pt x="1432534" y="1598252"/>
                  </a:lnTo>
                  <a:lnTo>
                    <a:pt x="1379772" y="1581493"/>
                  </a:lnTo>
                  <a:lnTo>
                    <a:pt x="1326265" y="1562927"/>
                  </a:lnTo>
                  <a:lnTo>
                    <a:pt x="1272099" y="1542567"/>
                  </a:lnTo>
                  <a:lnTo>
                    <a:pt x="1217362" y="1520423"/>
                  </a:lnTo>
                  <a:lnTo>
                    <a:pt x="1162141" y="1496509"/>
                  </a:lnTo>
                  <a:lnTo>
                    <a:pt x="1106523" y="1470838"/>
                  </a:lnTo>
                  <a:lnTo>
                    <a:pt x="1050596" y="1443420"/>
                  </a:lnTo>
                  <a:lnTo>
                    <a:pt x="994446" y="1414268"/>
                  </a:lnTo>
                  <a:lnTo>
                    <a:pt x="938161" y="1383395"/>
                  </a:lnTo>
                  <a:lnTo>
                    <a:pt x="881828" y="1350813"/>
                  </a:lnTo>
                  <a:lnTo>
                    <a:pt x="825534" y="1316534"/>
                  </a:lnTo>
                  <a:lnTo>
                    <a:pt x="770026" y="1281008"/>
                  </a:lnTo>
                  <a:lnTo>
                    <a:pt x="716025" y="1244702"/>
                  </a:lnTo>
                  <a:lnTo>
                    <a:pt x="663580" y="1207687"/>
                  </a:lnTo>
                  <a:lnTo>
                    <a:pt x="612741" y="1170039"/>
                  </a:lnTo>
                  <a:lnTo>
                    <a:pt x="563557" y="1131828"/>
                  </a:lnTo>
                  <a:lnTo>
                    <a:pt x="516078" y="1093129"/>
                  </a:lnTo>
                  <a:lnTo>
                    <a:pt x="470352" y="1054015"/>
                  </a:lnTo>
                  <a:lnTo>
                    <a:pt x="426428" y="1014558"/>
                  </a:lnTo>
                  <a:lnTo>
                    <a:pt x="384357" y="974832"/>
                  </a:lnTo>
                  <a:lnTo>
                    <a:pt x="344188" y="934909"/>
                  </a:lnTo>
                  <a:lnTo>
                    <a:pt x="305969" y="894862"/>
                  </a:lnTo>
                  <a:lnTo>
                    <a:pt x="269750" y="854765"/>
                  </a:lnTo>
                  <a:lnTo>
                    <a:pt x="235581" y="814690"/>
                  </a:lnTo>
                  <a:lnTo>
                    <a:pt x="203510" y="774710"/>
                  </a:lnTo>
                  <a:lnTo>
                    <a:pt x="173587" y="734899"/>
                  </a:lnTo>
                  <a:lnTo>
                    <a:pt x="145862" y="695330"/>
                  </a:lnTo>
                  <a:lnTo>
                    <a:pt x="120383" y="656075"/>
                  </a:lnTo>
                  <a:lnTo>
                    <a:pt x="97199" y="617207"/>
                  </a:lnTo>
                  <a:lnTo>
                    <a:pt x="76361" y="578799"/>
                  </a:lnTo>
                  <a:lnTo>
                    <a:pt x="57918" y="540925"/>
                  </a:lnTo>
                  <a:lnTo>
                    <a:pt x="41918" y="503658"/>
                  </a:lnTo>
                  <a:lnTo>
                    <a:pt x="28412" y="467069"/>
                  </a:lnTo>
                  <a:lnTo>
                    <a:pt x="9075" y="396223"/>
                  </a:lnTo>
                  <a:lnTo>
                    <a:pt x="301" y="328970"/>
                  </a:lnTo>
                  <a:lnTo>
                    <a:pt x="0" y="296873"/>
                  </a:lnTo>
                  <a:lnTo>
                    <a:pt x="2486" y="265894"/>
                  </a:lnTo>
                  <a:lnTo>
                    <a:pt x="7812" y="236106"/>
                  </a:lnTo>
                  <a:lnTo>
                    <a:pt x="16024" y="207580"/>
                  </a:lnTo>
                  <a:lnTo>
                    <a:pt x="27173" y="180391"/>
                  </a:lnTo>
                  <a:lnTo>
                    <a:pt x="41309" y="154611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197966" y="4747531"/>
              <a:ext cx="1631314" cy="1353185"/>
            </a:xfrm>
            <a:custGeom>
              <a:avLst/>
              <a:gdLst/>
              <a:ahLst/>
              <a:cxnLst/>
              <a:rect l="l" t="t" r="r" b="b"/>
              <a:pathLst>
                <a:path w="1631315" h="1353185">
                  <a:moveTo>
                    <a:pt x="58182" y="203436"/>
                  </a:moveTo>
                  <a:lnTo>
                    <a:pt x="103922" y="144372"/>
                  </a:lnTo>
                  <a:lnTo>
                    <a:pt x="160356" y="95385"/>
                  </a:lnTo>
                  <a:lnTo>
                    <a:pt x="226367" y="56490"/>
                  </a:lnTo>
                  <a:lnTo>
                    <a:pt x="262615" y="40830"/>
                  </a:lnTo>
                  <a:lnTo>
                    <a:pt x="300838" y="27697"/>
                  </a:lnTo>
                  <a:lnTo>
                    <a:pt x="340896" y="17094"/>
                  </a:lnTo>
                  <a:lnTo>
                    <a:pt x="382650" y="9021"/>
                  </a:lnTo>
                  <a:lnTo>
                    <a:pt x="425961" y="3479"/>
                  </a:lnTo>
                  <a:lnTo>
                    <a:pt x="470687" y="472"/>
                  </a:lnTo>
                  <a:lnTo>
                    <a:pt x="516691" y="0"/>
                  </a:lnTo>
                  <a:lnTo>
                    <a:pt x="563832" y="2064"/>
                  </a:lnTo>
                  <a:lnTo>
                    <a:pt x="611970" y="6666"/>
                  </a:lnTo>
                  <a:lnTo>
                    <a:pt x="660967" y="13809"/>
                  </a:lnTo>
                  <a:lnTo>
                    <a:pt x="710681" y="23493"/>
                  </a:lnTo>
                  <a:lnTo>
                    <a:pt x="760974" y="35720"/>
                  </a:lnTo>
                  <a:lnTo>
                    <a:pt x="811706" y="50491"/>
                  </a:lnTo>
                  <a:lnTo>
                    <a:pt x="862737" y="67808"/>
                  </a:lnTo>
                  <a:lnTo>
                    <a:pt x="913927" y="87673"/>
                  </a:lnTo>
                  <a:lnTo>
                    <a:pt x="965137" y="110088"/>
                  </a:lnTo>
                  <a:lnTo>
                    <a:pt x="1016227" y="135053"/>
                  </a:lnTo>
                  <a:lnTo>
                    <a:pt x="1067058" y="162570"/>
                  </a:lnTo>
                  <a:lnTo>
                    <a:pt x="1117489" y="192641"/>
                  </a:lnTo>
                  <a:lnTo>
                    <a:pt x="1166636" y="224756"/>
                  </a:lnTo>
                  <a:lnTo>
                    <a:pt x="1213664" y="258349"/>
                  </a:lnTo>
                  <a:lnTo>
                    <a:pt x="1258514" y="293295"/>
                  </a:lnTo>
                  <a:lnTo>
                    <a:pt x="1301127" y="329467"/>
                  </a:lnTo>
                  <a:lnTo>
                    <a:pt x="1341441" y="366740"/>
                  </a:lnTo>
                  <a:lnTo>
                    <a:pt x="1379398" y="404986"/>
                  </a:lnTo>
                  <a:lnTo>
                    <a:pt x="1414936" y="444082"/>
                  </a:lnTo>
                  <a:lnTo>
                    <a:pt x="1447997" y="483899"/>
                  </a:lnTo>
                  <a:lnTo>
                    <a:pt x="1478520" y="524312"/>
                  </a:lnTo>
                  <a:lnTo>
                    <a:pt x="1506445" y="565196"/>
                  </a:lnTo>
                  <a:lnTo>
                    <a:pt x="1531712" y="606423"/>
                  </a:lnTo>
                  <a:lnTo>
                    <a:pt x="1554261" y="647869"/>
                  </a:lnTo>
                  <a:lnTo>
                    <a:pt x="1574032" y="689406"/>
                  </a:lnTo>
                  <a:lnTo>
                    <a:pt x="1590966" y="730910"/>
                  </a:lnTo>
                  <a:lnTo>
                    <a:pt x="1605002" y="772253"/>
                  </a:lnTo>
                  <a:lnTo>
                    <a:pt x="1616080" y="813310"/>
                  </a:lnTo>
                  <a:lnTo>
                    <a:pt x="1624140" y="853954"/>
                  </a:lnTo>
                  <a:lnTo>
                    <a:pt x="1629123" y="894061"/>
                  </a:lnTo>
                  <a:lnTo>
                    <a:pt x="1630967" y="933502"/>
                  </a:lnTo>
                  <a:lnTo>
                    <a:pt x="1629614" y="972154"/>
                  </a:lnTo>
                  <a:lnTo>
                    <a:pt x="1617075" y="1046581"/>
                  </a:lnTo>
                  <a:lnTo>
                    <a:pt x="1591026" y="1116333"/>
                  </a:lnTo>
                  <a:lnTo>
                    <a:pt x="1551321" y="1179938"/>
                  </a:lnTo>
                  <a:lnTo>
                    <a:pt x="1500095" y="1233972"/>
                  </a:lnTo>
                  <a:lnTo>
                    <a:pt x="1438732" y="1277917"/>
                  </a:lnTo>
                  <a:lnTo>
                    <a:pt x="1404600" y="1296103"/>
                  </a:lnTo>
                  <a:lnTo>
                    <a:pt x="1368352" y="1311762"/>
                  </a:lnTo>
                  <a:lnTo>
                    <a:pt x="1330129" y="1324894"/>
                  </a:lnTo>
                  <a:lnTo>
                    <a:pt x="1290071" y="1335496"/>
                  </a:lnTo>
                  <a:lnTo>
                    <a:pt x="1248317" y="1343567"/>
                  </a:lnTo>
                  <a:lnTo>
                    <a:pt x="1205006" y="1349106"/>
                  </a:lnTo>
                  <a:lnTo>
                    <a:pt x="1160279" y="1352112"/>
                  </a:lnTo>
                  <a:lnTo>
                    <a:pt x="1114276" y="1352582"/>
                  </a:lnTo>
                  <a:lnTo>
                    <a:pt x="1067135" y="1350516"/>
                  </a:lnTo>
                  <a:lnTo>
                    <a:pt x="1018996" y="1345912"/>
                  </a:lnTo>
                  <a:lnTo>
                    <a:pt x="970000" y="1338769"/>
                  </a:lnTo>
                  <a:lnTo>
                    <a:pt x="920286" y="1329085"/>
                  </a:lnTo>
                  <a:lnTo>
                    <a:pt x="869993" y="1316859"/>
                  </a:lnTo>
                  <a:lnTo>
                    <a:pt x="819261" y="1302089"/>
                  </a:lnTo>
                  <a:lnTo>
                    <a:pt x="768230" y="1284774"/>
                  </a:lnTo>
                  <a:lnTo>
                    <a:pt x="717040" y="1264913"/>
                  </a:lnTo>
                  <a:lnTo>
                    <a:pt x="665830" y="1242504"/>
                  </a:lnTo>
                  <a:lnTo>
                    <a:pt x="614740" y="1217545"/>
                  </a:lnTo>
                  <a:lnTo>
                    <a:pt x="563909" y="1190036"/>
                  </a:lnTo>
                  <a:lnTo>
                    <a:pt x="513477" y="1159975"/>
                  </a:lnTo>
                  <a:lnTo>
                    <a:pt x="464331" y="1127857"/>
                  </a:lnTo>
                  <a:lnTo>
                    <a:pt x="417303" y="1094260"/>
                  </a:lnTo>
                  <a:lnTo>
                    <a:pt x="372452" y="1059311"/>
                  </a:lnTo>
                  <a:lnTo>
                    <a:pt x="329840" y="1023134"/>
                  </a:lnTo>
                  <a:lnTo>
                    <a:pt x="289526" y="985858"/>
                  </a:lnTo>
                  <a:lnTo>
                    <a:pt x="251569" y="947607"/>
                  </a:lnTo>
                  <a:lnTo>
                    <a:pt x="216031" y="908508"/>
                  </a:lnTo>
                  <a:lnTo>
                    <a:pt x="182970" y="868686"/>
                  </a:lnTo>
                  <a:lnTo>
                    <a:pt x="152447" y="828269"/>
                  </a:lnTo>
                  <a:lnTo>
                    <a:pt x="124522" y="787381"/>
                  </a:lnTo>
                  <a:lnTo>
                    <a:pt x="99255" y="746150"/>
                  </a:lnTo>
                  <a:lnTo>
                    <a:pt x="76706" y="704701"/>
                  </a:lnTo>
                  <a:lnTo>
                    <a:pt x="56934" y="663161"/>
                  </a:lnTo>
                  <a:lnTo>
                    <a:pt x="40001" y="621655"/>
                  </a:lnTo>
                  <a:lnTo>
                    <a:pt x="25965" y="580309"/>
                  </a:lnTo>
                  <a:lnTo>
                    <a:pt x="14887" y="539251"/>
                  </a:lnTo>
                  <a:lnTo>
                    <a:pt x="6827" y="498605"/>
                  </a:lnTo>
                  <a:lnTo>
                    <a:pt x="1844" y="458498"/>
                  </a:lnTo>
                  <a:lnTo>
                    <a:pt x="0" y="419057"/>
                  </a:lnTo>
                  <a:lnTo>
                    <a:pt x="1352" y="380406"/>
                  </a:lnTo>
                  <a:lnTo>
                    <a:pt x="13891" y="305983"/>
                  </a:lnTo>
                  <a:lnTo>
                    <a:pt x="39941" y="236239"/>
                  </a:lnTo>
                  <a:lnTo>
                    <a:pt x="58182" y="203436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7054722" y="842517"/>
            <a:ext cx="3549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rlito"/>
                <a:cs typeface="Carlito"/>
              </a:rPr>
              <a:t>Ct</a:t>
            </a:r>
            <a:r>
              <a:rPr dirty="0" sz="1800" spc="-10">
                <a:latin typeface="Carlito"/>
                <a:cs typeface="Carlito"/>
              </a:rPr>
              <a:t>r</a:t>
            </a:r>
            <a:r>
              <a:rPr dirty="0" sz="1800">
                <a:latin typeface="Carlito"/>
                <a:cs typeface="Carlito"/>
              </a:rPr>
              <a:t>l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182614" y="2835402"/>
            <a:ext cx="4616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45">
                <a:latin typeface="Carlito"/>
                <a:cs typeface="Carlito"/>
              </a:rPr>
              <a:t>P</a:t>
            </a:r>
            <a:r>
              <a:rPr dirty="0" sz="1800" spc="-15">
                <a:latin typeface="Carlito"/>
                <a:cs typeface="Carlito"/>
              </a:rPr>
              <a:t>a</a:t>
            </a:r>
            <a:r>
              <a:rPr dirty="0" sz="1800" spc="-5">
                <a:latin typeface="Carlito"/>
                <a:cs typeface="Carlito"/>
              </a:rPr>
              <a:t>x3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416550" y="576749"/>
            <a:ext cx="2024380" cy="2750185"/>
            <a:chOff x="5416550" y="576749"/>
            <a:chExt cx="2024380" cy="2750185"/>
          </a:xfrm>
        </p:grpSpPr>
        <p:sp>
          <p:nvSpPr>
            <p:cNvPr id="24" name="object 24"/>
            <p:cNvSpPr/>
            <p:nvPr/>
          </p:nvSpPr>
          <p:spPr>
            <a:xfrm>
              <a:off x="5518879" y="583099"/>
              <a:ext cx="1915795" cy="1995170"/>
            </a:xfrm>
            <a:custGeom>
              <a:avLst/>
              <a:gdLst/>
              <a:ahLst/>
              <a:cxnLst/>
              <a:rect l="l" t="t" r="r" b="b"/>
              <a:pathLst>
                <a:path w="1915795" h="1995170">
                  <a:moveTo>
                    <a:pt x="167291" y="503766"/>
                  </a:moveTo>
                  <a:lnTo>
                    <a:pt x="195264" y="461125"/>
                  </a:lnTo>
                  <a:lnTo>
                    <a:pt x="224800" y="420221"/>
                  </a:lnTo>
                  <a:lnTo>
                    <a:pt x="255821" y="381076"/>
                  </a:lnTo>
                  <a:lnTo>
                    <a:pt x="288253" y="343712"/>
                  </a:lnTo>
                  <a:lnTo>
                    <a:pt x="322018" y="308150"/>
                  </a:lnTo>
                  <a:lnTo>
                    <a:pt x="357039" y="274412"/>
                  </a:lnTo>
                  <a:lnTo>
                    <a:pt x="393242" y="242517"/>
                  </a:lnTo>
                  <a:lnTo>
                    <a:pt x="430549" y="212489"/>
                  </a:lnTo>
                  <a:lnTo>
                    <a:pt x="468884" y="184349"/>
                  </a:lnTo>
                  <a:lnTo>
                    <a:pt x="508171" y="158117"/>
                  </a:lnTo>
                  <a:lnTo>
                    <a:pt x="548333" y="133815"/>
                  </a:lnTo>
                  <a:lnTo>
                    <a:pt x="589295" y="111465"/>
                  </a:lnTo>
                  <a:lnTo>
                    <a:pt x="630979" y="91088"/>
                  </a:lnTo>
                  <a:lnTo>
                    <a:pt x="673310" y="72705"/>
                  </a:lnTo>
                  <a:lnTo>
                    <a:pt x="716210" y="56337"/>
                  </a:lnTo>
                  <a:lnTo>
                    <a:pt x="759605" y="42007"/>
                  </a:lnTo>
                  <a:lnTo>
                    <a:pt x="803416" y="29735"/>
                  </a:lnTo>
                  <a:lnTo>
                    <a:pt x="847569" y="19543"/>
                  </a:lnTo>
                  <a:lnTo>
                    <a:pt x="891987" y="11452"/>
                  </a:lnTo>
                  <a:lnTo>
                    <a:pt x="936593" y="5483"/>
                  </a:lnTo>
                  <a:lnTo>
                    <a:pt x="981311" y="1659"/>
                  </a:lnTo>
                  <a:lnTo>
                    <a:pt x="1026065" y="0"/>
                  </a:lnTo>
                  <a:lnTo>
                    <a:pt x="1070778" y="527"/>
                  </a:lnTo>
                  <a:lnTo>
                    <a:pt x="1115375" y="3262"/>
                  </a:lnTo>
                  <a:lnTo>
                    <a:pt x="1159778" y="8227"/>
                  </a:lnTo>
                  <a:lnTo>
                    <a:pt x="1203912" y="15442"/>
                  </a:lnTo>
                  <a:lnTo>
                    <a:pt x="1247699" y="24930"/>
                  </a:lnTo>
                  <a:lnTo>
                    <a:pt x="1291065" y="36711"/>
                  </a:lnTo>
                  <a:lnTo>
                    <a:pt x="1333931" y="50807"/>
                  </a:lnTo>
                  <a:lnTo>
                    <a:pt x="1376223" y="67239"/>
                  </a:lnTo>
                  <a:lnTo>
                    <a:pt x="1417864" y="86029"/>
                  </a:lnTo>
                  <a:lnTo>
                    <a:pt x="1458777" y="107198"/>
                  </a:lnTo>
                  <a:lnTo>
                    <a:pt x="1498886" y="130767"/>
                  </a:lnTo>
                  <a:lnTo>
                    <a:pt x="1537682" y="156458"/>
                  </a:lnTo>
                  <a:lnTo>
                    <a:pt x="1574672" y="183923"/>
                  </a:lnTo>
                  <a:lnTo>
                    <a:pt x="1609844" y="213087"/>
                  </a:lnTo>
                  <a:lnTo>
                    <a:pt x="1643182" y="243871"/>
                  </a:lnTo>
                  <a:lnTo>
                    <a:pt x="1674673" y="276196"/>
                  </a:lnTo>
                  <a:lnTo>
                    <a:pt x="1704301" y="309985"/>
                  </a:lnTo>
                  <a:lnTo>
                    <a:pt x="1732054" y="345161"/>
                  </a:lnTo>
                  <a:lnTo>
                    <a:pt x="1757916" y="381644"/>
                  </a:lnTo>
                  <a:lnTo>
                    <a:pt x="1781873" y="419358"/>
                  </a:lnTo>
                  <a:lnTo>
                    <a:pt x="1803911" y="458224"/>
                  </a:lnTo>
                  <a:lnTo>
                    <a:pt x="1824016" y="498164"/>
                  </a:lnTo>
                  <a:lnTo>
                    <a:pt x="1842173" y="539101"/>
                  </a:lnTo>
                  <a:lnTo>
                    <a:pt x="1858368" y="580956"/>
                  </a:lnTo>
                  <a:lnTo>
                    <a:pt x="1872587" y="623652"/>
                  </a:lnTo>
                  <a:lnTo>
                    <a:pt x="1884816" y="667110"/>
                  </a:lnTo>
                  <a:lnTo>
                    <a:pt x="1895041" y="711253"/>
                  </a:lnTo>
                  <a:lnTo>
                    <a:pt x="1903246" y="756003"/>
                  </a:lnTo>
                  <a:lnTo>
                    <a:pt x="1909418" y="801281"/>
                  </a:lnTo>
                  <a:lnTo>
                    <a:pt x="1913543" y="847011"/>
                  </a:lnTo>
                  <a:lnTo>
                    <a:pt x="1915606" y="893114"/>
                  </a:lnTo>
                  <a:lnTo>
                    <a:pt x="1915593" y="939511"/>
                  </a:lnTo>
                  <a:lnTo>
                    <a:pt x="1913489" y="986126"/>
                  </a:lnTo>
                  <a:lnTo>
                    <a:pt x="1909282" y="1032880"/>
                  </a:lnTo>
                  <a:lnTo>
                    <a:pt x="1902955" y="1079696"/>
                  </a:lnTo>
                  <a:lnTo>
                    <a:pt x="1894495" y="1126495"/>
                  </a:lnTo>
                  <a:lnTo>
                    <a:pt x="1883888" y="1173199"/>
                  </a:lnTo>
                  <a:lnTo>
                    <a:pt x="1871119" y="1219731"/>
                  </a:lnTo>
                  <a:lnTo>
                    <a:pt x="1856175" y="1266013"/>
                  </a:lnTo>
                  <a:lnTo>
                    <a:pt x="1839040" y="1311966"/>
                  </a:lnTo>
                  <a:lnTo>
                    <a:pt x="1819701" y="1357513"/>
                  </a:lnTo>
                  <a:lnTo>
                    <a:pt x="1798143" y="1402576"/>
                  </a:lnTo>
                  <a:lnTo>
                    <a:pt x="1774352" y="1447076"/>
                  </a:lnTo>
                  <a:lnTo>
                    <a:pt x="1748314" y="1490937"/>
                  </a:lnTo>
                  <a:lnTo>
                    <a:pt x="1720341" y="1533579"/>
                  </a:lnTo>
                  <a:lnTo>
                    <a:pt x="1690807" y="1574482"/>
                  </a:lnTo>
                  <a:lnTo>
                    <a:pt x="1659787" y="1613627"/>
                  </a:lnTo>
                  <a:lnTo>
                    <a:pt x="1627357" y="1650991"/>
                  </a:lnTo>
                  <a:lnTo>
                    <a:pt x="1593595" y="1686553"/>
                  </a:lnTo>
                  <a:lnTo>
                    <a:pt x="1558576" y="1720292"/>
                  </a:lnTo>
                  <a:lnTo>
                    <a:pt x="1522377" y="1752186"/>
                  </a:lnTo>
                  <a:lnTo>
                    <a:pt x="1485073" y="1782214"/>
                  </a:lnTo>
                  <a:lnTo>
                    <a:pt x="1446742" y="1810355"/>
                  </a:lnTo>
                  <a:lnTo>
                    <a:pt x="1407458" y="1836586"/>
                  </a:lnTo>
                  <a:lnTo>
                    <a:pt x="1367300" y="1860888"/>
                  </a:lnTo>
                  <a:lnTo>
                    <a:pt x="1326342" y="1883238"/>
                  </a:lnTo>
                  <a:lnTo>
                    <a:pt x="1284662" y="1903616"/>
                  </a:lnTo>
                  <a:lnTo>
                    <a:pt x="1242335" y="1921999"/>
                  </a:lnTo>
                  <a:lnTo>
                    <a:pt x="1199438" y="1938366"/>
                  </a:lnTo>
                  <a:lnTo>
                    <a:pt x="1156047" y="1952696"/>
                  </a:lnTo>
                  <a:lnTo>
                    <a:pt x="1112238" y="1964968"/>
                  </a:lnTo>
                  <a:lnTo>
                    <a:pt x="1068087" y="1975160"/>
                  </a:lnTo>
                  <a:lnTo>
                    <a:pt x="1023672" y="1983251"/>
                  </a:lnTo>
                  <a:lnTo>
                    <a:pt x="979067" y="1989220"/>
                  </a:lnTo>
                  <a:lnTo>
                    <a:pt x="934350" y="1993045"/>
                  </a:lnTo>
                  <a:lnTo>
                    <a:pt x="889597" y="1994704"/>
                  </a:lnTo>
                  <a:lnTo>
                    <a:pt x="844883" y="1994177"/>
                  </a:lnTo>
                  <a:lnTo>
                    <a:pt x="800285" y="1991441"/>
                  </a:lnTo>
                  <a:lnTo>
                    <a:pt x="755880" y="1986477"/>
                  </a:lnTo>
                  <a:lnTo>
                    <a:pt x="711744" y="1979261"/>
                  </a:lnTo>
                  <a:lnTo>
                    <a:pt x="667952" y="1969773"/>
                  </a:lnTo>
                  <a:lnTo>
                    <a:pt x="624582" y="1957992"/>
                  </a:lnTo>
                  <a:lnTo>
                    <a:pt x="581709" y="1943896"/>
                  </a:lnTo>
                  <a:lnTo>
                    <a:pt x="539411" y="1927464"/>
                  </a:lnTo>
                  <a:lnTo>
                    <a:pt x="497762" y="1908674"/>
                  </a:lnTo>
                  <a:lnTo>
                    <a:pt x="456839" y="1887505"/>
                  </a:lnTo>
                  <a:lnTo>
                    <a:pt x="416719" y="1863936"/>
                  </a:lnTo>
                  <a:lnTo>
                    <a:pt x="377923" y="1838246"/>
                  </a:lnTo>
                  <a:lnTo>
                    <a:pt x="340933" y="1810780"/>
                  </a:lnTo>
                  <a:lnTo>
                    <a:pt x="305761" y="1781616"/>
                  </a:lnTo>
                  <a:lnTo>
                    <a:pt x="272423" y="1750833"/>
                  </a:lnTo>
                  <a:lnTo>
                    <a:pt x="240932" y="1718507"/>
                  </a:lnTo>
                  <a:lnTo>
                    <a:pt x="211304" y="1684718"/>
                  </a:lnTo>
                  <a:lnTo>
                    <a:pt x="183552" y="1649543"/>
                  </a:lnTo>
                  <a:lnTo>
                    <a:pt x="157690" y="1613059"/>
                  </a:lnTo>
                  <a:lnTo>
                    <a:pt x="133733" y="1575345"/>
                  </a:lnTo>
                  <a:lnTo>
                    <a:pt x="111694" y="1536480"/>
                  </a:lnTo>
                  <a:lnTo>
                    <a:pt x="91590" y="1496539"/>
                  </a:lnTo>
                  <a:lnTo>
                    <a:pt x="73432" y="1455603"/>
                  </a:lnTo>
                  <a:lnTo>
                    <a:pt x="57237" y="1413748"/>
                  </a:lnTo>
                  <a:lnTo>
                    <a:pt x="43018" y="1371052"/>
                  </a:lnTo>
                  <a:lnTo>
                    <a:pt x="30789" y="1327594"/>
                  </a:lnTo>
                  <a:lnTo>
                    <a:pt x="20565" y="1283450"/>
                  </a:lnTo>
                  <a:lnTo>
                    <a:pt x="12359" y="1238701"/>
                  </a:lnTo>
                  <a:lnTo>
                    <a:pt x="6187" y="1193422"/>
                  </a:lnTo>
                  <a:lnTo>
                    <a:pt x="2062" y="1147692"/>
                  </a:lnTo>
                  <a:lnTo>
                    <a:pt x="0" y="1101590"/>
                  </a:lnTo>
                  <a:lnTo>
                    <a:pt x="13" y="1055192"/>
                  </a:lnTo>
                  <a:lnTo>
                    <a:pt x="2116" y="1008577"/>
                  </a:lnTo>
                  <a:lnTo>
                    <a:pt x="6324" y="961823"/>
                  </a:lnTo>
                  <a:lnTo>
                    <a:pt x="12650" y="915007"/>
                  </a:lnTo>
                  <a:lnTo>
                    <a:pt x="21110" y="868209"/>
                  </a:lnTo>
                  <a:lnTo>
                    <a:pt x="31717" y="821504"/>
                  </a:lnTo>
                  <a:lnTo>
                    <a:pt x="44486" y="774972"/>
                  </a:lnTo>
                  <a:lnTo>
                    <a:pt x="59430" y="728691"/>
                  </a:lnTo>
                  <a:lnTo>
                    <a:pt x="76565" y="682738"/>
                  </a:lnTo>
                  <a:lnTo>
                    <a:pt x="95904" y="637191"/>
                  </a:lnTo>
                  <a:lnTo>
                    <a:pt x="117462" y="592128"/>
                  </a:lnTo>
                  <a:lnTo>
                    <a:pt x="141253" y="547627"/>
                  </a:lnTo>
                  <a:lnTo>
                    <a:pt x="167291" y="503766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422900" y="2177703"/>
              <a:ext cx="1783714" cy="1142365"/>
            </a:xfrm>
            <a:custGeom>
              <a:avLst/>
              <a:gdLst/>
              <a:ahLst/>
              <a:cxnLst/>
              <a:rect l="l" t="t" r="r" b="b"/>
              <a:pathLst>
                <a:path w="1783715" h="1142364">
                  <a:moveTo>
                    <a:pt x="0" y="528158"/>
                  </a:moveTo>
                  <a:lnTo>
                    <a:pt x="11078" y="454265"/>
                  </a:lnTo>
                  <a:lnTo>
                    <a:pt x="36412" y="383956"/>
                  </a:lnTo>
                  <a:lnTo>
                    <a:pt x="75032" y="317785"/>
                  </a:lnTo>
                  <a:lnTo>
                    <a:pt x="99022" y="286425"/>
                  </a:lnTo>
                  <a:lnTo>
                    <a:pt x="125970" y="256307"/>
                  </a:lnTo>
                  <a:lnTo>
                    <a:pt x="155754" y="227501"/>
                  </a:lnTo>
                  <a:lnTo>
                    <a:pt x="188254" y="200077"/>
                  </a:lnTo>
                  <a:lnTo>
                    <a:pt x="223349" y="174103"/>
                  </a:lnTo>
                  <a:lnTo>
                    <a:pt x="260917" y="149649"/>
                  </a:lnTo>
                  <a:lnTo>
                    <a:pt x="300837" y="126784"/>
                  </a:lnTo>
                  <a:lnTo>
                    <a:pt x="342987" y="105578"/>
                  </a:lnTo>
                  <a:lnTo>
                    <a:pt x="387248" y="86100"/>
                  </a:lnTo>
                  <a:lnTo>
                    <a:pt x="433497" y="68419"/>
                  </a:lnTo>
                  <a:lnTo>
                    <a:pt x="481613" y="52605"/>
                  </a:lnTo>
                  <a:lnTo>
                    <a:pt x="531476" y="38727"/>
                  </a:lnTo>
                  <a:lnTo>
                    <a:pt x="582963" y="26855"/>
                  </a:lnTo>
                  <a:lnTo>
                    <a:pt x="635955" y="17057"/>
                  </a:lnTo>
                  <a:lnTo>
                    <a:pt x="690328" y="9403"/>
                  </a:lnTo>
                  <a:lnTo>
                    <a:pt x="745964" y="3963"/>
                  </a:lnTo>
                  <a:lnTo>
                    <a:pt x="802739" y="805"/>
                  </a:lnTo>
                  <a:lnTo>
                    <a:pt x="860533" y="0"/>
                  </a:lnTo>
                  <a:lnTo>
                    <a:pt x="919226" y="1616"/>
                  </a:lnTo>
                  <a:lnTo>
                    <a:pt x="977801" y="5654"/>
                  </a:lnTo>
                  <a:lnTo>
                    <a:pt x="1035249" y="12016"/>
                  </a:lnTo>
                  <a:lnTo>
                    <a:pt x="1091456" y="20621"/>
                  </a:lnTo>
                  <a:lnTo>
                    <a:pt x="1146308" y="31389"/>
                  </a:lnTo>
                  <a:lnTo>
                    <a:pt x="1199691" y="44238"/>
                  </a:lnTo>
                  <a:lnTo>
                    <a:pt x="1251492" y="59088"/>
                  </a:lnTo>
                  <a:lnTo>
                    <a:pt x="1301596" y="75858"/>
                  </a:lnTo>
                  <a:lnTo>
                    <a:pt x="1349889" y="94468"/>
                  </a:lnTo>
                  <a:lnTo>
                    <a:pt x="1396258" y="114837"/>
                  </a:lnTo>
                  <a:lnTo>
                    <a:pt x="1440588" y="136884"/>
                  </a:lnTo>
                  <a:lnTo>
                    <a:pt x="1482766" y="160528"/>
                  </a:lnTo>
                  <a:lnTo>
                    <a:pt x="1522677" y="185690"/>
                  </a:lnTo>
                  <a:lnTo>
                    <a:pt x="1560209" y="212288"/>
                  </a:lnTo>
                  <a:lnTo>
                    <a:pt x="1595246" y="240242"/>
                  </a:lnTo>
                  <a:lnTo>
                    <a:pt x="1627675" y="269471"/>
                  </a:lnTo>
                  <a:lnTo>
                    <a:pt x="1657382" y="299894"/>
                  </a:lnTo>
                  <a:lnTo>
                    <a:pt x="1684254" y="331430"/>
                  </a:lnTo>
                  <a:lnTo>
                    <a:pt x="1708175" y="364000"/>
                  </a:lnTo>
                  <a:lnTo>
                    <a:pt x="1729033" y="397522"/>
                  </a:lnTo>
                  <a:lnTo>
                    <a:pt x="1746713" y="431916"/>
                  </a:lnTo>
                  <a:lnTo>
                    <a:pt x="1772084" y="502996"/>
                  </a:lnTo>
                  <a:lnTo>
                    <a:pt x="1783378" y="576594"/>
                  </a:lnTo>
                  <a:lnTo>
                    <a:pt x="1783460" y="614137"/>
                  </a:lnTo>
                  <a:lnTo>
                    <a:pt x="1779764" y="651496"/>
                  </a:lnTo>
                  <a:lnTo>
                    <a:pt x="1761437" y="723666"/>
                  </a:lnTo>
                  <a:lnTo>
                    <a:pt x="1729338" y="791975"/>
                  </a:lnTo>
                  <a:lnTo>
                    <a:pt x="1708428" y="824509"/>
                  </a:lnTo>
                  <a:lnTo>
                    <a:pt x="1684438" y="855869"/>
                  </a:lnTo>
                  <a:lnTo>
                    <a:pt x="1657490" y="885987"/>
                  </a:lnTo>
                  <a:lnTo>
                    <a:pt x="1627706" y="914793"/>
                  </a:lnTo>
                  <a:lnTo>
                    <a:pt x="1595206" y="942217"/>
                  </a:lnTo>
                  <a:lnTo>
                    <a:pt x="1560111" y="968191"/>
                  </a:lnTo>
                  <a:lnTo>
                    <a:pt x="1522543" y="992645"/>
                  </a:lnTo>
                  <a:lnTo>
                    <a:pt x="1482623" y="1015510"/>
                  </a:lnTo>
                  <a:lnTo>
                    <a:pt x="1440473" y="1036716"/>
                  </a:lnTo>
                  <a:lnTo>
                    <a:pt x="1396212" y="1056194"/>
                  </a:lnTo>
                  <a:lnTo>
                    <a:pt x="1349963" y="1073875"/>
                  </a:lnTo>
                  <a:lnTo>
                    <a:pt x="1301847" y="1089689"/>
                  </a:lnTo>
                  <a:lnTo>
                    <a:pt x="1251984" y="1103567"/>
                  </a:lnTo>
                  <a:lnTo>
                    <a:pt x="1200497" y="1115439"/>
                  </a:lnTo>
                  <a:lnTo>
                    <a:pt x="1147505" y="1125237"/>
                  </a:lnTo>
                  <a:lnTo>
                    <a:pt x="1093132" y="1132891"/>
                  </a:lnTo>
                  <a:lnTo>
                    <a:pt x="1037496" y="1138332"/>
                  </a:lnTo>
                  <a:lnTo>
                    <a:pt x="980721" y="1141489"/>
                  </a:lnTo>
                  <a:lnTo>
                    <a:pt x="922927" y="1142295"/>
                  </a:lnTo>
                  <a:lnTo>
                    <a:pt x="864235" y="1140679"/>
                  </a:lnTo>
                  <a:lnTo>
                    <a:pt x="805659" y="1136654"/>
                  </a:lnTo>
                  <a:lnTo>
                    <a:pt x="748211" y="1130304"/>
                  </a:lnTo>
                  <a:lnTo>
                    <a:pt x="692004" y="1121708"/>
                  </a:lnTo>
                  <a:lnTo>
                    <a:pt x="637152" y="1110948"/>
                  </a:lnTo>
                  <a:lnTo>
                    <a:pt x="583769" y="1098105"/>
                  </a:lnTo>
                  <a:lnTo>
                    <a:pt x="531968" y="1083259"/>
                  </a:lnTo>
                  <a:lnTo>
                    <a:pt x="481864" y="1066491"/>
                  </a:lnTo>
                  <a:lnTo>
                    <a:pt x="433571" y="1047883"/>
                  </a:lnTo>
                  <a:lnTo>
                    <a:pt x="387202" y="1027514"/>
                  </a:lnTo>
                  <a:lnTo>
                    <a:pt x="342872" y="1005465"/>
                  </a:lnTo>
                  <a:lnTo>
                    <a:pt x="300694" y="981818"/>
                  </a:lnTo>
                  <a:lnTo>
                    <a:pt x="260783" y="956653"/>
                  </a:lnTo>
                  <a:lnTo>
                    <a:pt x="223251" y="930051"/>
                  </a:lnTo>
                  <a:lnTo>
                    <a:pt x="188214" y="902093"/>
                  </a:lnTo>
                  <a:lnTo>
                    <a:pt x="155785" y="872860"/>
                  </a:lnTo>
                  <a:lnTo>
                    <a:pt x="126078" y="842432"/>
                  </a:lnTo>
                  <a:lnTo>
                    <a:pt x="99206" y="810890"/>
                  </a:lnTo>
                  <a:lnTo>
                    <a:pt x="75285" y="778315"/>
                  </a:lnTo>
                  <a:lnTo>
                    <a:pt x="54427" y="744789"/>
                  </a:lnTo>
                  <a:lnTo>
                    <a:pt x="36747" y="710390"/>
                  </a:lnTo>
                  <a:lnTo>
                    <a:pt x="11376" y="639303"/>
                  </a:lnTo>
                  <a:lnTo>
                    <a:pt x="82" y="565700"/>
                  </a:lnTo>
                  <a:lnTo>
                    <a:pt x="0" y="528158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8411" y="542925"/>
            <a:ext cx="669417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9105" algn="l"/>
              </a:tabLst>
            </a:pPr>
            <a:r>
              <a:rPr dirty="0" sz="3300" spc="-175"/>
              <a:t>Superloading</a:t>
            </a:r>
            <a:r>
              <a:rPr dirty="0" sz="3300" spc="-190"/>
              <a:t> </a:t>
            </a:r>
            <a:r>
              <a:rPr dirty="0" sz="3300" spc="-10"/>
              <a:t>with</a:t>
            </a:r>
            <a:r>
              <a:rPr dirty="0" sz="3300" spc="-160"/>
              <a:t> </a:t>
            </a:r>
            <a:r>
              <a:rPr dirty="0" sz="3300" spc="-375"/>
              <a:t>ADTs:	</a:t>
            </a:r>
            <a:r>
              <a:rPr dirty="0" sz="3300" spc="-120"/>
              <a:t>“Cell</a:t>
            </a:r>
            <a:r>
              <a:rPr dirty="0" sz="3300" spc="-275"/>
              <a:t> </a:t>
            </a:r>
            <a:r>
              <a:rPr dirty="0" sz="3300" spc="-145"/>
              <a:t>Hashing”</a:t>
            </a:r>
            <a:endParaRPr sz="3300"/>
          </a:p>
        </p:txBody>
      </p:sp>
      <p:grpSp>
        <p:nvGrpSpPr>
          <p:cNvPr id="3" name="object 3"/>
          <p:cNvGrpSpPr/>
          <p:nvPr/>
        </p:nvGrpSpPr>
        <p:grpSpPr>
          <a:xfrm>
            <a:off x="5726429" y="2108009"/>
            <a:ext cx="1522730" cy="1517650"/>
            <a:chOff x="5726429" y="2108009"/>
            <a:chExt cx="1522730" cy="1517650"/>
          </a:xfrm>
        </p:grpSpPr>
        <p:sp>
          <p:nvSpPr>
            <p:cNvPr id="4" name="object 4"/>
            <p:cNvSpPr/>
            <p:nvPr/>
          </p:nvSpPr>
          <p:spPr>
            <a:xfrm>
              <a:off x="6416039" y="2427731"/>
              <a:ext cx="832906" cy="6166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726429" y="2119122"/>
              <a:ext cx="411480" cy="1500505"/>
            </a:xfrm>
            <a:custGeom>
              <a:avLst/>
              <a:gdLst/>
              <a:ahLst/>
              <a:cxnLst/>
              <a:rect l="l" t="t" r="r" b="b"/>
              <a:pathLst>
                <a:path w="411479" h="1500504">
                  <a:moveTo>
                    <a:pt x="0" y="0"/>
                  </a:moveTo>
                  <a:lnTo>
                    <a:pt x="411480" y="0"/>
                  </a:lnTo>
                </a:path>
                <a:path w="411479" h="1500504">
                  <a:moveTo>
                    <a:pt x="0" y="300227"/>
                  </a:moveTo>
                  <a:lnTo>
                    <a:pt x="411480" y="300227"/>
                  </a:lnTo>
                </a:path>
                <a:path w="411479" h="1500504">
                  <a:moveTo>
                    <a:pt x="0" y="598931"/>
                  </a:moveTo>
                  <a:lnTo>
                    <a:pt x="411480" y="598931"/>
                  </a:lnTo>
                </a:path>
                <a:path w="411479" h="1500504">
                  <a:moveTo>
                    <a:pt x="0" y="897636"/>
                  </a:moveTo>
                  <a:lnTo>
                    <a:pt x="411480" y="897636"/>
                  </a:lnTo>
                </a:path>
                <a:path w="411479" h="1500504">
                  <a:moveTo>
                    <a:pt x="0" y="1196339"/>
                  </a:moveTo>
                  <a:lnTo>
                    <a:pt x="411480" y="1196339"/>
                  </a:lnTo>
                </a:path>
                <a:path w="411479" h="1500504">
                  <a:moveTo>
                    <a:pt x="0" y="1495044"/>
                  </a:moveTo>
                  <a:lnTo>
                    <a:pt x="411480" y="1495044"/>
                  </a:lnTo>
                </a:path>
                <a:path w="411479" h="1500504">
                  <a:moveTo>
                    <a:pt x="411480" y="0"/>
                  </a:moveTo>
                  <a:lnTo>
                    <a:pt x="411480" y="1500377"/>
                  </a:lnTo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137909" y="2790190"/>
              <a:ext cx="278765" cy="127000"/>
            </a:xfrm>
            <a:custGeom>
              <a:avLst/>
              <a:gdLst/>
              <a:ahLst/>
              <a:cxnLst/>
              <a:rect l="l" t="t" r="r" b="b"/>
              <a:pathLst>
                <a:path w="278764" h="127000">
                  <a:moveTo>
                    <a:pt x="151764" y="74666"/>
                  </a:moveTo>
                  <a:lnTo>
                    <a:pt x="151764" y="127000"/>
                  </a:lnTo>
                  <a:lnTo>
                    <a:pt x="256412" y="74675"/>
                  </a:lnTo>
                  <a:lnTo>
                    <a:pt x="151764" y="74666"/>
                  </a:lnTo>
                  <a:close/>
                </a:path>
                <a:path w="278764" h="127000">
                  <a:moveTo>
                    <a:pt x="151764" y="52441"/>
                  </a:moveTo>
                  <a:lnTo>
                    <a:pt x="151764" y="74666"/>
                  </a:lnTo>
                  <a:lnTo>
                    <a:pt x="164464" y="74675"/>
                  </a:lnTo>
                  <a:lnTo>
                    <a:pt x="164464" y="52450"/>
                  </a:lnTo>
                  <a:lnTo>
                    <a:pt x="151764" y="52441"/>
                  </a:lnTo>
                  <a:close/>
                </a:path>
                <a:path w="278764" h="127000">
                  <a:moveTo>
                    <a:pt x="151764" y="0"/>
                  </a:moveTo>
                  <a:lnTo>
                    <a:pt x="151764" y="52441"/>
                  </a:lnTo>
                  <a:lnTo>
                    <a:pt x="164464" y="52450"/>
                  </a:lnTo>
                  <a:lnTo>
                    <a:pt x="164464" y="74675"/>
                  </a:lnTo>
                  <a:lnTo>
                    <a:pt x="256432" y="74666"/>
                  </a:lnTo>
                  <a:lnTo>
                    <a:pt x="278764" y="63500"/>
                  </a:lnTo>
                  <a:lnTo>
                    <a:pt x="151764" y="0"/>
                  </a:lnTo>
                  <a:close/>
                </a:path>
                <a:path w="278764" h="127000">
                  <a:moveTo>
                    <a:pt x="0" y="52324"/>
                  </a:moveTo>
                  <a:lnTo>
                    <a:pt x="0" y="74549"/>
                  </a:lnTo>
                  <a:lnTo>
                    <a:pt x="151764" y="74666"/>
                  </a:lnTo>
                  <a:lnTo>
                    <a:pt x="151764" y="52441"/>
                  </a:lnTo>
                  <a:lnTo>
                    <a:pt x="0" y="523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3329178" y="1894890"/>
            <a:ext cx="1072515" cy="1915795"/>
            <a:chOff x="3329178" y="1894890"/>
            <a:chExt cx="1072515" cy="1915795"/>
          </a:xfrm>
        </p:grpSpPr>
        <p:sp>
          <p:nvSpPr>
            <p:cNvPr id="8" name="object 8"/>
            <p:cNvSpPr/>
            <p:nvPr/>
          </p:nvSpPr>
          <p:spPr>
            <a:xfrm>
              <a:off x="3608070" y="2055621"/>
              <a:ext cx="411480" cy="1622425"/>
            </a:xfrm>
            <a:custGeom>
              <a:avLst/>
              <a:gdLst/>
              <a:ahLst/>
              <a:cxnLst/>
              <a:rect l="l" t="t" r="r" b="b"/>
              <a:pathLst>
                <a:path w="411479" h="1622425">
                  <a:moveTo>
                    <a:pt x="411480" y="1558544"/>
                  </a:moveTo>
                  <a:lnTo>
                    <a:pt x="389115" y="1547368"/>
                  </a:lnTo>
                  <a:lnTo>
                    <a:pt x="284480" y="1495044"/>
                  </a:lnTo>
                  <a:lnTo>
                    <a:pt x="284480" y="1547368"/>
                  </a:lnTo>
                  <a:lnTo>
                    <a:pt x="0" y="1547368"/>
                  </a:lnTo>
                  <a:lnTo>
                    <a:pt x="0" y="1569593"/>
                  </a:lnTo>
                  <a:lnTo>
                    <a:pt x="284480" y="1569593"/>
                  </a:lnTo>
                  <a:lnTo>
                    <a:pt x="284480" y="1622044"/>
                  </a:lnTo>
                  <a:lnTo>
                    <a:pt x="389382" y="1569593"/>
                  </a:lnTo>
                  <a:lnTo>
                    <a:pt x="411480" y="1558544"/>
                  </a:lnTo>
                  <a:close/>
                </a:path>
                <a:path w="411479" h="1622425">
                  <a:moveTo>
                    <a:pt x="411480" y="1259840"/>
                  </a:moveTo>
                  <a:lnTo>
                    <a:pt x="389128" y="1248664"/>
                  </a:lnTo>
                  <a:lnTo>
                    <a:pt x="284480" y="1196340"/>
                  </a:lnTo>
                  <a:lnTo>
                    <a:pt x="284480" y="1248664"/>
                  </a:lnTo>
                  <a:lnTo>
                    <a:pt x="0" y="1248664"/>
                  </a:lnTo>
                  <a:lnTo>
                    <a:pt x="0" y="1270889"/>
                  </a:lnTo>
                  <a:lnTo>
                    <a:pt x="284480" y="1270889"/>
                  </a:lnTo>
                  <a:lnTo>
                    <a:pt x="284480" y="1323340"/>
                  </a:lnTo>
                  <a:lnTo>
                    <a:pt x="389382" y="1270889"/>
                  </a:lnTo>
                  <a:lnTo>
                    <a:pt x="411480" y="1259840"/>
                  </a:lnTo>
                  <a:close/>
                </a:path>
                <a:path w="411479" h="1622425">
                  <a:moveTo>
                    <a:pt x="411480" y="961136"/>
                  </a:moveTo>
                  <a:lnTo>
                    <a:pt x="284480" y="897636"/>
                  </a:lnTo>
                  <a:lnTo>
                    <a:pt x="284480" y="950087"/>
                  </a:lnTo>
                  <a:lnTo>
                    <a:pt x="0" y="949960"/>
                  </a:lnTo>
                  <a:lnTo>
                    <a:pt x="0" y="972185"/>
                  </a:lnTo>
                  <a:lnTo>
                    <a:pt x="284480" y="972312"/>
                  </a:lnTo>
                  <a:lnTo>
                    <a:pt x="284480" y="1024636"/>
                  </a:lnTo>
                  <a:lnTo>
                    <a:pt x="389128" y="972312"/>
                  </a:lnTo>
                  <a:lnTo>
                    <a:pt x="411480" y="961136"/>
                  </a:lnTo>
                  <a:close/>
                </a:path>
                <a:path w="411479" h="1622425">
                  <a:moveTo>
                    <a:pt x="411480" y="662432"/>
                  </a:moveTo>
                  <a:lnTo>
                    <a:pt x="284480" y="598932"/>
                  </a:lnTo>
                  <a:lnTo>
                    <a:pt x="284480" y="651383"/>
                  </a:lnTo>
                  <a:lnTo>
                    <a:pt x="0" y="651256"/>
                  </a:lnTo>
                  <a:lnTo>
                    <a:pt x="0" y="673481"/>
                  </a:lnTo>
                  <a:lnTo>
                    <a:pt x="284480" y="673608"/>
                  </a:lnTo>
                  <a:lnTo>
                    <a:pt x="284480" y="725932"/>
                  </a:lnTo>
                  <a:lnTo>
                    <a:pt x="389128" y="673608"/>
                  </a:lnTo>
                  <a:lnTo>
                    <a:pt x="411480" y="662432"/>
                  </a:lnTo>
                  <a:close/>
                </a:path>
                <a:path w="411479" h="1622425">
                  <a:moveTo>
                    <a:pt x="411480" y="363728"/>
                  </a:moveTo>
                  <a:lnTo>
                    <a:pt x="389128" y="352552"/>
                  </a:lnTo>
                  <a:lnTo>
                    <a:pt x="284480" y="300228"/>
                  </a:lnTo>
                  <a:lnTo>
                    <a:pt x="284480" y="352552"/>
                  </a:lnTo>
                  <a:lnTo>
                    <a:pt x="0" y="352552"/>
                  </a:lnTo>
                  <a:lnTo>
                    <a:pt x="0" y="374777"/>
                  </a:lnTo>
                  <a:lnTo>
                    <a:pt x="284480" y="374777"/>
                  </a:lnTo>
                  <a:lnTo>
                    <a:pt x="284480" y="427228"/>
                  </a:lnTo>
                  <a:lnTo>
                    <a:pt x="389382" y="374777"/>
                  </a:lnTo>
                  <a:lnTo>
                    <a:pt x="411480" y="363728"/>
                  </a:lnTo>
                  <a:close/>
                </a:path>
                <a:path w="411479" h="1622425">
                  <a:moveTo>
                    <a:pt x="411480" y="63500"/>
                  </a:moveTo>
                  <a:lnTo>
                    <a:pt x="389128" y="52324"/>
                  </a:lnTo>
                  <a:lnTo>
                    <a:pt x="284480" y="0"/>
                  </a:lnTo>
                  <a:lnTo>
                    <a:pt x="284480" y="52324"/>
                  </a:lnTo>
                  <a:lnTo>
                    <a:pt x="0" y="52324"/>
                  </a:lnTo>
                  <a:lnTo>
                    <a:pt x="0" y="74549"/>
                  </a:lnTo>
                  <a:lnTo>
                    <a:pt x="284480" y="74549"/>
                  </a:lnTo>
                  <a:lnTo>
                    <a:pt x="284480" y="127000"/>
                  </a:lnTo>
                  <a:lnTo>
                    <a:pt x="389382" y="74549"/>
                  </a:lnTo>
                  <a:lnTo>
                    <a:pt x="411480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329178" y="2119121"/>
              <a:ext cx="279400" cy="1500505"/>
            </a:xfrm>
            <a:custGeom>
              <a:avLst/>
              <a:gdLst/>
              <a:ahLst/>
              <a:cxnLst/>
              <a:rect l="l" t="t" r="r" b="b"/>
              <a:pathLst>
                <a:path w="279400" h="1500504">
                  <a:moveTo>
                    <a:pt x="278892" y="0"/>
                  </a:moveTo>
                  <a:lnTo>
                    <a:pt x="278892" y="1500377"/>
                  </a:lnTo>
                </a:path>
                <a:path w="279400" h="1500504">
                  <a:moveTo>
                    <a:pt x="0" y="734567"/>
                  </a:moveTo>
                  <a:lnTo>
                    <a:pt x="278764" y="734567"/>
                  </a:lnTo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008501" y="1894890"/>
              <a:ext cx="392811" cy="3927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008501" y="3417493"/>
              <a:ext cx="392811" cy="3927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008501" y="2199436"/>
              <a:ext cx="392811" cy="3927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008501" y="2503982"/>
              <a:ext cx="392811" cy="3927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008501" y="2808477"/>
              <a:ext cx="392811" cy="3927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008501" y="3112947"/>
              <a:ext cx="392811" cy="39282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5186171" y="1947672"/>
            <a:ext cx="445008" cy="182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4433061" y="1911458"/>
            <a:ext cx="508000" cy="18110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44700"/>
              </a:lnSpc>
              <a:spcBef>
                <a:spcPts val="90"/>
              </a:spcBef>
            </a:pPr>
            <a:r>
              <a:rPr dirty="0" sz="1350" spc="-5">
                <a:solidFill>
                  <a:srgbClr val="FF0000"/>
                </a:solidFill>
                <a:latin typeface="Carlito"/>
                <a:cs typeface="Carlito"/>
              </a:rPr>
              <a:t>ADT-</a:t>
            </a:r>
            <a:r>
              <a:rPr dirty="0" sz="1350" spc="-9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1350">
                <a:solidFill>
                  <a:srgbClr val="FF0000"/>
                </a:solidFill>
                <a:latin typeface="Carlito"/>
                <a:cs typeface="Carlito"/>
              </a:rPr>
              <a:t>A  </a:t>
            </a:r>
            <a:r>
              <a:rPr dirty="0" sz="1350" spc="-5">
                <a:solidFill>
                  <a:srgbClr val="EC7C30"/>
                </a:solidFill>
                <a:latin typeface="Carlito"/>
                <a:cs typeface="Carlito"/>
              </a:rPr>
              <a:t>ADT- </a:t>
            </a:r>
            <a:r>
              <a:rPr dirty="0" sz="1350">
                <a:solidFill>
                  <a:srgbClr val="EC7C30"/>
                </a:solidFill>
                <a:latin typeface="Carlito"/>
                <a:cs typeface="Carlito"/>
              </a:rPr>
              <a:t>B  </a:t>
            </a:r>
            <a:r>
              <a:rPr dirty="0" sz="1350" spc="-5">
                <a:solidFill>
                  <a:srgbClr val="FFE699"/>
                </a:solidFill>
                <a:latin typeface="Carlito"/>
                <a:cs typeface="Carlito"/>
              </a:rPr>
              <a:t>ADT- </a:t>
            </a:r>
            <a:r>
              <a:rPr dirty="0" sz="1350">
                <a:solidFill>
                  <a:srgbClr val="FFE699"/>
                </a:solidFill>
                <a:latin typeface="Carlito"/>
                <a:cs typeface="Carlito"/>
              </a:rPr>
              <a:t>C  </a:t>
            </a:r>
            <a:r>
              <a:rPr dirty="0" sz="1350" spc="-5">
                <a:solidFill>
                  <a:srgbClr val="538235"/>
                </a:solidFill>
                <a:latin typeface="Carlito"/>
                <a:cs typeface="Carlito"/>
              </a:rPr>
              <a:t>ADT-</a:t>
            </a:r>
            <a:r>
              <a:rPr dirty="0" sz="1350" spc="-105">
                <a:solidFill>
                  <a:srgbClr val="538235"/>
                </a:solidFill>
                <a:latin typeface="Carlito"/>
                <a:cs typeface="Carlito"/>
              </a:rPr>
              <a:t> </a:t>
            </a:r>
            <a:r>
              <a:rPr dirty="0" sz="1350">
                <a:solidFill>
                  <a:srgbClr val="538235"/>
                </a:solidFill>
                <a:latin typeface="Carlito"/>
                <a:cs typeface="Carlito"/>
              </a:rPr>
              <a:t>D  </a:t>
            </a:r>
            <a:r>
              <a:rPr dirty="0" sz="1350" spc="-5">
                <a:solidFill>
                  <a:srgbClr val="2D75B6"/>
                </a:solidFill>
                <a:latin typeface="Carlito"/>
                <a:cs typeface="Carlito"/>
              </a:rPr>
              <a:t>ADT- </a:t>
            </a:r>
            <a:r>
              <a:rPr dirty="0" sz="1350">
                <a:solidFill>
                  <a:srgbClr val="2D75B6"/>
                </a:solidFill>
                <a:latin typeface="Carlito"/>
                <a:cs typeface="Carlito"/>
              </a:rPr>
              <a:t>E  </a:t>
            </a:r>
            <a:r>
              <a:rPr dirty="0" sz="1350" spc="-5">
                <a:solidFill>
                  <a:srgbClr val="6F2F9F"/>
                </a:solidFill>
                <a:latin typeface="Carlito"/>
                <a:cs typeface="Carlito"/>
              </a:rPr>
              <a:t>ADT-</a:t>
            </a:r>
            <a:r>
              <a:rPr dirty="0" sz="1350" spc="-80">
                <a:solidFill>
                  <a:srgbClr val="6F2F9F"/>
                </a:solidFill>
                <a:latin typeface="Carlito"/>
                <a:cs typeface="Carlito"/>
              </a:rPr>
              <a:t> </a:t>
            </a:r>
            <a:r>
              <a:rPr dirty="0" sz="1350">
                <a:solidFill>
                  <a:srgbClr val="6F2F9F"/>
                </a:solidFill>
                <a:latin typeface="Carlito"/>
                <a:cs typeface="Carlito"/>
              </a:rPr>
              <a:t>F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81076" y="3120288"/>
            <a:ext cx="2696845" cy="756920"/>
          </a:xfrm>
          <a:prstGeom prst="rect">
            <a:avLst/>
          </a:prstGeom>
        </p:spPr>
        <p:txBody>
          <a:bodyPr wrap="square" lIns="0" tIns="692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dirty="0" sz="1350" spc="-10">
                <a:latin typeface="Carlito"/>
                <a:cs typeface="Carlito"/>
              </a:rPr>
              <a:t>Universal surface</a:t>
            </a:r>
            <a:r>
              <a:rPr dirty="0" sz="1350" spc="-5">
                <a:latin typeface="Carlito"/>
                <a:cs typeface="Carlito"/>
              </a:rPr>
              <a:t> </a:t>
            </a:r>
            <a:r>
              <a:rPr dirty="0" sz="1350" spc="-10">
                <a:latin typeface="Carlito"/>
                <a:cs typeface="Carlito"/>
              </a:rPr>
              <a:t>marker:</a:t>
            </a:r>
            <a:endParaRPr sz="1350">
              <a:latin typeface="Carlito"/>
              <a:cs typeface="Carlito"/>
            </a:endParaRPr>
          </a:p>
          <a:p>
            <a:pPr marL="25400" marR="5080">
              <a:lnSpc>
                <a:spcPct val="100000"/>
              </a:lnSpc>
              <a:spcBef>
                <a:spcPts val="450"/>
              </a:spcBef>
            </a:pPr>
            <a:r>
              <a:rPr dirty="0" sz="1350">
                <a:latin typeface="Carlito"/>
                <a:cs typeface="Carlito"/>
              </a:rPr>
              <a:t>CD98 </a:t>
            </a:r>
            <a:r>
              <a:rPr dirty="0" sz="1350" spc="-5">
                <a:latin typeface="Carlito"/>
                <a:cs typeface="Carlito"/>
              </a:rPr>
              <a:t>(neutral </a:t>
            </a:r>
            <a:r>
              <a:rPr dirty="0" sz="1350">
                <a:latin typeface="Carlito"/>
                <a:cs typeface="Carlito"/>
              </a:rPr>
              <a:t>amino acid </a:t>
            </a:r>
            <a:r>
              <a:rPr dirty="0" sz="1350" spc="-5">
                <a:latin typeface="Carlito"/>
                <a:cs typeface="Carlito"/>
              </a:rPr>
              <a:t>transporter)  </a:t>
            </a:r>
            <a:r>
              <a:rPr dirty="0" sz="1350">
                <a:latin typeface="Carlito"/>
                <a:cs typeface="Carlito"/>
              </a:rPr>
              <a:t>B2M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956809" y="2055622"/>
            <a:ext cx="177418" cy="127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956809" y="2355850"/>
            <a:ext cx="177418" cy="127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956809" y="2654554"/>
            <a:ext cx="177418" cy="127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956809" y="2953257"/>
            <a:ext cx="177418" cy="127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956809" y="3251961"/>
            <a:ext cx="177418" cy="127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956809" y="3550665"/>
            <a:ext cx="177418" cy="127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5" name="object 25"/>
          <p:cNvGrpSpPr/>
          <p:nvPr/>
        </p:nvGrpSpPr>
        <p:grpSpPr>
          <a:xfrm>
            <a:off x="521588" y="4125848"/>
            <a:ext cx="2114550" cy="1713864"/>
            <a:chOff x="521588" y="4125848"/>
            <a:chExt cx="2114550" cy="1713864"/>
          </a:xfrm>
        </p:grpSpPr>
        <p:sp>
          <p:nvSpPr>
            <p:cNvPr id="26" name="object 26"/>
            <p:cNvSpPr/>
            <p:nvPr/>
          </p:nvSpPr>
          <p:spPr>
            <a:xfrm>
              <a:off x="550163" y="4154423"/>
              <a:ext cx="2057400" cy="165658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35876" y="4140136"/>
              <a:ext cx="2085975" cy="1685289"/>
            </a:xfrm>
            <a:custGeom>
              <a:avLst/>
              <a:gdLst/>
              <a:ahLst/>
              <a:cxnLst/>
              <a:rect l="l" t="t" r="r" b="b"/>
              <a:pathLst>
                <a:path w="2085975" h="1685289">
                  <a:moveTo>
                    <a:pt x="0" y="1685163"/>
                  </a:moveTo>
                  <a:lnTo>
                    <a:pt x="2085975" y="1685163"/>
                  </a:lnTo>
                  <a:lnTo>
                    <a:pt x="2085975" y="0"/>
                  </a:lnTo>
                  <a:lnTo>
                    <a:pt x="0" y="0"/>
                  </a:lnTo>
                  <a:lnTo>
                    <a:pt x="0" y="1685163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/>
          <p:nvPr/>
        </p:nvSpPr>
        <p:spPr>
          <a:xfrm>
            <a:off x="353568" y="2417064"/>
            <a:ext cx="2889309" cy="6880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9" name="object 29"/>
          <p:cNvGrpSpPr/>
          <p:nvPr/>
        </p:nvGrpSpPr>
        <p:grpSpPr>
          <a:xfrm>
            <a:off x="2950781" y="4116704"/>
            <a:ext cx="2116455" cy="1713864"/>
            <a:chOff x="2950781" y="4116704"/>
            <a:chExt cx="2116455" cy="1713864"/>
          </a:xfrm>
        </p:grpSpPr>
        <p:sp>
          <p:nvSpPr>
            <p:cNvPr id="30" name="object 30"/>
            <p:cNvSpPr/>
            <p:nvPr/>
          </p:nvSpPr>
          <p:spPr>
            <a:xfrm>
              <a:off x="2979420" y="4145279"/>
              <a:ext cx="2058924" cy="165658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965069" y="4130992"/>
              <a:ext cx="2087880" cy="1685289"/>
            </a:xfrm>
            <a:custGeom>
              <a:avLst/>
              <a:gdLst/>
              <a:ahLst/>
              <a:cxnLst/>
              <a:rect l="l" t="t" r="r" b="b"/>
              <a:pathLst>
                <a:path w="2087879" h="1685289">
                  <a:moveTo>
                    <a:pt x="0" y="1685163"/>
                  </a:moveTo>
                  <a:lnTo>
                    <a:pt x="2087499" y="1685163"/>
                  </a:lnTo>
                  <a:lnTo>
                    <a:pt x="2087499" y="0"/>
                  </a:lnTo>
                  <a:lnTo>
                    <a:pt x="0" y="0"/>
                  </a:lnTo>
                  <a:lnTo>
                    <a:pt x="0" y="1685163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343400" y="4491227"/>
              <a:ext cx="73151" cy="7315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857244" y="4910327"/>
              <a:ext cx="73151" cy="7315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600955" y="4957571"/>
              <a:ext cx="73152" cy="7315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4527804" y="4480559"/>
              <a:ext cx="73151" cy="7315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689604" y="4582667"/>
              <a:ext cx="73151" cy="14020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881627" y="4642103"/>
              <a:ext cx="73151" cy="7315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843527" y="4302251"/>
              <a:ext cx="73151" cy="7315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224784" y="4745735"/>
              <a:ext cx="73660" cy="73660"/>
            </a:xfrm>
            <a:custGeom>
              <a:avLst/>
              <a:gdLst/>
              <a:ahLst/>
              <a:cxnLst/>
              <a:rect l="l" t="t" r="r" b="b"/>
              <a:pathLst>
                <a:path w="73660" h="73660">
                  <a:moveTo>
                    <a:pt x="36576" y="0"/>
                  </a:moveTo>
                  <a:lnTo>
                    <a:pt x="22342" y="2875"/>
                  </a:lnTo>
                  <a:lnTo>
                    <a:pt x="10715" y="10715"/>
                  </a:lnTo>
                  <a:lnTo>
                    <a:pt x="2875" y="22342"/>
                  </a:lnTo>
                  <a:lnTo>
                    <a:pt x="0" y="36575"/>
                  </a:lnTo>
                  <a:lnTo>
                    <a:pt x="2875" y="50809"/>
                  </a:lnTo>
                  <a:lnTo>
                    <a:pt x="10715" y="62436"/>
                  </a:lnTo>
                  <a:lnTo>
                    <a:pt x="22342" y="70276"/>
                  </a:lnTo>
                  <a:lnTo>
                    <a:pt x="36576" y="73151"/>
                  </a:lnTo>
                  <a:lnTo>
                    <a:pt x="50809" y="70276"/>
                  </a:lnTo>
                  <a:lnTo>
                    <a:pt x="62436" y="62436"/>
                  </a:lnTo>
                  <a:lnTo>
                    <a:pt x="70276" y="50809"/>
                  </a:lnTo>
                  <a:lnTo>
                    <a:pt x="73152" y="36575"/>
                  </a:lnTo>
                  <a:lnTo>
                    <a:pt x="70276" y="22342"/>
                  </a:lnTo>
                  <a:lnTo>
                    <a:pt x="62436" y="10715"/>
                  </a:lnTo>
                  <a:lnTo>
                    <a:pt x="50809" y="2875"/>
                  </a:lnTo>
                  <a:lnTo>
                    <a:pt x="36576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066032" y="4631435"/>
              <a:ext cx="73151" cy="7315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843527" y="5266943"/>
              <a:ext cx="73151" cy="7315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227832" y="4800599"/>
              <a:ext cx="73660" cy="73660"/>
            </a:xfrm>
            <a:custGeom>
              <a:avLst/>
              <a:gdLst/>
              <a:ahLst/>
              <a:cxnLst/>
              <a:rect l="l" t="t" r="r" b="b"/>
              <a:pathLst>
                <a:path w="73660" h="73660">
                  <a:moveTo>
                    <a:pt x="36576" y="0"/>
                  </a:moveTo>
                  <a:lnTo>
                    <a:pt x="22342" y="2875"/>
                  </a:lnTo>
                  <a:lnTo>
                    <a:pt x="10715" y="10715"/>
                  </a:lnTo>
                  <a:lnTo>
                    <a:pt x="2875" y="22342"/>
                  </a:lnTo>
                  <a:lnTo>
                    <a:pt x="0" y="36575"/>
                  </a:lnTo>
                  <a:lnTo>
                    <a:pt x="2875" y="50809"/>
                  </a:lnTo>
                  <a:lnTo>
                    <a:pt x="10715" y="62436"/>
                  </a:lnTo>
                  <a:lnTo>
                    <a:pt x="22342" y="70276"/>
                  </a:lnTo>
                  <a:lnTo>
                    <a:pt x="36576" y="73151"/>
                  </a:lnTo>
                  <a:lnTo>
                    <a:pt x="50809" y="70276"/>
                  </a:lnTo>
                  <a:lnTo>
                    <a:pt x="62436" y="62436"/>
                  </a:lnTo>
                  <a:lnTo>
                    <a:pt x="70276" y="50809"/>
                  </a:lnTo>
                  <a:lnTo>
                    <a:pt x="73152" y="36575"/>
                  </a:lnTo>
                  <a:lnTo>
                    <a:pt x="70276" y="22342"/>
                  </a:lnTo>
                  <a:lnTo>
                    <a:pt x="62436" y="10715"/>
                  </a:lnTo>
                  <a:lnTo>
                    <a:pt x="50809" y="2875"/>
                  </a:lnTo>
                  <a:lnTo>
                    <a:pt x="3657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608831" y="5100827"/>
              <a:ext cx="73151" cy="7315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691127" y="5605271"/>
              <a:ext cx="73151" cy="7315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459480" y="4451603"/>
              <a:ext cx="73152" cy="7315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224784" y="5097779"/>
              <a:ext cx="73660" cy="73660"/>
            </a:xfrm>
            <a:custGeom>
              <a:avLst/>
              <a:gdLst/>
              <a:ahLst/>
              <a:cxnLst/>
              <a:rect l="l" t="t" r="r" b="b"/>
              <a:pathLst>
                <a:path w="73660" h="73660">
                  <a:moveTo>
                    <a:pt x="36576" y="0"/>
                  </a:moveTo>
                  <a:lnTo>
                    <a:pt x="22342" y="2875"/>
                  </a:lnTo>
                  <a:lnTo>
                    <a:pt x="10715" y="10715"/>
                  </a:lnTo>
                  <a:lnTo>
                    <a:pt x="2875" y="22342"/>
                  </a:lnTo>
                  <a:lnTo>
                    <a:pt x="0" y="36576"/>
                  </a:lnTo>
                  <a:lnTo>
                    <a:pt x="2875" y="50809"/>
                  </a:lnTo>
                  <a:lnTo>
                    <a:pt x="10715" y="62436"/>
                  </a:lnTo>
                  <a:lnTo>
                    <a:pt x="22342" y="70276"/>
                  </a:lnTo>
                  <a:lnTo>
                    <a:pt x="36576" y="73152"/>
                  </a:lnTo>
                  <a:lnTo>
                    <a:pt x="50809" y="70276"/>
                  </a:lnTo>
                  <a:lnTo>
                    <a:pt x="62436" y="62436"/>
                  </a:lnTo>
                  <a:lnTo>
                    <a:pt x="70276" y="50809"/>
                  </a:lnTo>
                  <a:lnTo>
                    <a:pt x="73152" y="36576"/>
                  </a:lnTo>
                  <a:lnTo>
                    <a:pt x="70276" y="22342"/>
                  </a:lnTo>
                  <a:lnTo>
                    <a:pt x="62436" y="10715"/>
                  </a:lnTo>
                  <a:lnTo>
                    <a:pt x="50809" y="2875"/>
                  </a:lnTo>
                  <a:lnTo>
                    <a:pt x="36576" y="0"/>
                  </a:lnTo>
                  <a:close/>
                </a:path>
              </a:pathLst>
            </a:custGeom>
            <a:solidFill>
              <a:srgbClr val="EC7C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4791455" y="4375403"/>
              <a:ext cx="73152" cy="7315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4687823" y="5103875"/>
              <a:ext cx="73660" cy="73660"/>
            </a:xfrm>
            <a:custGeom>
              <a:avLst/>
              <a:gdLst/>
              <a:ahLst/>
              <a:cxnLst/>
              <a:rect l="l" t="t" r="r" b="b"/>
              <a:pathLst>
                <a:path w="73660" h="73660">
                  <a:moveTo>
                    <a:pt x="36575" y="0"/>
                  </a:moveTo>
                  <a:lnTo>
                    <a:pt x="22342" y="2875"/>
                  </a:lnTo>
                  <a:lnTo>
                    <a:pt x="10715" y="10715"/>
                  </a:lnTo>
                  <a:lnTo>
                    <a:pt x="2875" y="22342"/>
                  </a:lnTo>
                  <a:lnTo>
                    <a:pt x="0" y="36575"/>
                  </a:lnTo>
                  <a:lnTo>
                    <a:pt x="2875" y="50809"/>
                  </a:lnTo>
                  <a:lnTo>
                    <a:pt x="10715" y="62436"/>
                  </a:lnTo>
                  <a:lnTo>
                    <a:pt x="22342" y="70276"/>
                  </a:lnTo>
                  <a:lnTo>
                    <a:pt x="36575" y="73151"/>
                  </a:lnTo>
                  <a:lnTo>
                    <a:pt x="50809" y="70276"/>
                  </a:lnTo>
                  <a:lnTo>
                    <a:pt x="62436" y="62436"/>
                  </a:lnTo>
                  <a:lnTo>
                    <a:pt x="70276" y="50809"/>
                  </a:lnTo>
                  <a:lnTo>
                    <a:pt x="73151" y="36575"/>
                  </a:lnTo>
                  <a:lnTo>
                    <a:pt x="70276" y="22342"/>
                  </a:lnTo>
                  <a:lnTo>
                    <a:pt x="62436" y="10715"/>
                  </a:lnTo>
                  <a:lnTo>
                    <a:pt x="50809" y="2875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3258312" y="5140451"/>
              <a:ext cx="73660" cy="73660"/>
            </a:xfrm>
            <a:custGeom>
              <a:avLst/>
              <a:gdLst/>
              <a:ahLst/>
              <a:cxnLst/>
              <a:rect l="l" t="t" r="r" b="b"/>
              <a:pathLst>
                <a:path w="73660" h="73660">
                  <a:moveTo>
                    <a:pt x="36575" y="0"/>
                  </a:moveTo>
                  <a:lnTo>
                    <a:pt x="22342" y="2875"/>
                  </a:lnTo>
                  <a:lnTo>
                    <a:pt x="10715" y="10715"/>
                  </a:lnTo>
                  <a:lnTo>
                    <a:pt x="2875" y="22342"/>
                  </a:lnTo>
                  <a:lnTo>
                    <a:pt x="0" y="36575"/>
                  </a:lnTo>
                  <a:lnTo>
                    <a:pt x="2875" y="50809"/>
                  </a:lnTo>
                  <a:lnTo>
                    <a:pt x="10715" y="62436"/>
                  </a:lnTo>
                  <a:lnTo>
                    <a:pt x="22342" y="70276"/>
                  </a:lnTo>
                  <a:lnTo>
                    <a:pt x="36575" y="73152"/>
                  </a:lnTo>
                  <a:lnTo>
                    <a:pt x="50809" y="70276"/>
                  </a:lnTo>
                  <a:lnTo>
                    <a:pt x="62436" y="62436"/>
                  </a:lnTo>
                  <a:lnTo>
                    <a:pt x="70276" y="50809"/>
                  </a:lnTo>
                  <a:lnTo>
                    <a:pt x="73151" y="36575"/>
                  </a:lnTo>
                  <a:lnTo>
                    <a:pt x="70276" y="22342"/>
                  </a:lnTo>
                  <a:lnTo>
                    <a:pt x="62436" y="10715"/>
                  </a:lnTo>
                  <a:lnTo>
                    <a:pt x="50809" y="2875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4526280" y="5420867"/>
              <a:ext cx="73152" cy="7315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4733544" y="5170931"/>
              <a:ext cx="73660" cy="73660"/>
            </a:xfrm>
            <a:custGeom>
              <a:avLst/>
              <a:gdLst/>
              <a:ahLst/>
              <a:cxnLst/>
              <a:rect l="l" t="t" r="r" b="b"/>
              <a:pathLst>
                <a:path w="73660" h="73660">
                  <a:moveTo>
                    <a:pt x="36575" y="0"/>
                  </a:moveTo>
                  <a:lnTo>
                    <a:pt x="22342" y="2875"/>
                  </a:lnTo>
                  <a:lnTo>
                    <a:pt x="10715" y="10715"/>
                  </a:lnTo>
                  <a:lnTo>
                    <a:pt x="2875" y="22342"/>
                  </a:lnTo>
                  <a:lnTo>
                    <a:pt x="0" y="36576"/>
                  </a:lnTo>
                  <a:lnTo>
                    <a:pt x="2875" y="50809"/>
                  </a:lnTo>
                  <a:lnTo>
                    <a:pt x="10715" y="62436"/>
                  </a:lnTo>
                  <a:lnTo>
                    <a:pt x="22342" y="70276"/>
                  </a:lnTo>
                  <a:lnTo>
                    <a:pt x="36575" y="73152"/>
                  </a:lnTo>
                  <a:lnTo>
                    <a:pt x="50809" y="70276"/>
                  </a:lnTo>
                  <a:lnTo>
                    <a:pt x="62436" y="62436"/>
                  </a:lnTo>
                  <a:lnTo>
                    <a:pt x="70276" y="50809"/>
                  </a:lnTo>
                  <a:lnTo>
                    <a:pt x="73151" y="36576"/>
                  </a:lnTo>
                  <a:lnTo>
                    <a:pt x="70276" y="22342"/>
                  </a:lnTo>
                  <a:lnTo>
                    <a:pt x="62436" y="10715"/>
                  </a:lnTo>
                  <a:lnTo>
                    <a:pt x="50809" y="2875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EC7C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3090672" y="5574791"/>
              <a:ext cx="132587" cy="105156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/>
          <p:nvPr/>
        </p:nvSpPr>
        <p:spPr>
          <a:xfrm>
            <a:off x="4533900" y="3393997"/>
            <a:ext cx="77021" cy="6850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4" name="object 54"/>
          <p:cNvGrpSpPr/>
          <p:nvPr/>
        </p:nvGrpSpPr>
        <p:grpSpPr>
          <a:xfrm>
            <a:off x="5309492" y="4125166"/>
            <a:ext cx="2108200" cy="1700530"/>
            <a:chOff x="5309492" y="4125166"/>
            <a:chExt cx="2108200" cy="1700530"/>
          </a:xfrm>
        </p:grpSpPr>
        <p:sp>
          <p:nvSpPr>
            <p:cNvPr id="55" name="object 55"/>
            <p:cNvSpPr/>
            <p:nvPr/>
          </p:nvSpPr>
          <p:spPr>
            <a:xfrm>
              <a:off x="5328528" y="4143871"/>
              <a:ext cx="2069743" cy="1662035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5318953" y="4134626"/>
              <a:ext cx="2089150" cy="1681480"/>
            </a:xfrm>
            <a:custGeom>
              <a:avLst/>
              <a:gdLst/>
              <a:ahLst/>
              <a:cxnLst/>
              <a:rect l="l" t="t" r="r" b="b"/>
              <a:pathLst>
                <a:path w="2089150" h="1681479">
                  <a:moveTo>
                    <a:pt x="0" y="0"/>
                  </a:moveTo>
                  <a:lnTo>
                    <a:pt x="2088974" y="0"/>
                  </a:lnTo>
                  <a:lnTo>
                    <a:pt x="2088975" y="1680987"/>
                  </a:lnTo>
                  <a:lnTo>
                    <a:pt x="0" y="1680987"/>
                  </a:lnTo>
                  <a:lnTo>
                    <a:pt x="0" y="0"/>
                  </a:lnTo>
                  <a:close/>
                </a:path>
              </a:pathLst>
            </a:custGeom>
            <a:ln w="189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6702173" y="4487734"/>
              <a:ext cx="66518" cy="76673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6215640" y="4908270"/>
              <a:ext cx="66566" cy="76339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6959725" y="4955970"/>
              <a:ext cx="66566" cy="76292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6883112" y="4478537"/>
              <a:ext cx="76613" cy="7614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6043987" y="4583468"/>
              <a:ext cx="76200" cy="76835"/>
            </a:xfrm>
            <a:custGeom>
              <a:avLst/>
              <a:gdLst/>
              <a:ahLst/>
              <a:cxnLst/>
              <a:rect l="l" t="t" r="r" b="b"/>
              <a:pathLst>
                <a:path w="76200" h="76835">
                  <a:moveTo>
                    <a:pt x="37949" y="0"/>
                  </a:moveTo>
                  <a:lnTo>
                    <a:pt x="23241" y="3004"/>
                  </a:lnTo>
                  <a:lnTo>
                    <a:pt x="11171" y="11204"/>
                  </a:lnTo>
                  <a:lnTo>
                    <a:pt x="3003" y="23380"/>
                  </a:lnTo>
                  <a:lnTo>
                    <a:pt x="0" y="38312"/>
                  </a:lnTo>
                  <a:lnTo>
                    <a:pt x="3003" y="52972"/>
                  </a:lnTo>
                  <a:lnTo>
                    <a:pt x="11171" y="65058"/>
                  </a:lnTo>
                  <a:lnTo>
                    <a:pt x="23241" y="73266"/>
                  </a:lnTo>
                  <a:lnTo>
                    <a:pt x="37949" y="76292"/>
                  </a:lnTo>
                  <a:lnTo>
                    <a:pt x="52794" y="73266"/>
                  </a:lnTo>
                  <a:lnTo>
                    <a:pt x="64935" y="65058"/>
                  </a:lnTo>
                  <a:lnTo>
                    <a:pt x="73129" y="52972"/>
                  </a:lnTo>
                  <a:lnTo>
                    <a:pt x="76136" y="38312"/>
                  </a:lnTo>
                  <a:lnTo>
                    <a:pt x="73129" y="23380"/>
                  </a:lnTo>
                  <a:lnTo>
                    <a:pt x="64935" y="11204"/>
                  </a:lnTo>
                  <a:lnTo>
                    <a:pt x="52794" y="3004"/>
                  </a:lnTo>
                  <a:lnTo>
                    <a:pt x="37949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6043987" y="4650420"/>
              <a:ext cx="76200" cy="76835"/>
            </a:xfrm>
            <a:custGeom>
              <a:avLst/>
              <a:gdLst/>
              <a:ahLst/>
              <a:cxnLst/>
              <a:rect l="l" t="t" r="r" b="b"/>
              <a:pathLst>
                <a:path w="76200" h="76835">
                  <a:moveTo>
                    <a:pt x="37949" y="0"/>
                  </a:moveTo>
                  <a:lnTo>
                    <a:pt x="23241" y="2951"/>
                  </a:lnTo>
                  <a:lnTo>
                    <a:pt x="11171" y="11031"/>
                  </a:lnTo>
                  <a:lnTo>
                    <a:pt x="3003" y="23078"/>
                  </a:lnTo>
                  <a:lnTo>
                    <a:pt x="0" y="37931"/>
                  </a:lnTo>
                  <a:lnTo>
                    <a:pt x="3003" y="52871"/>
                  </a:lnTo>
                  <a:lnTo>
                    <a:pt x="11171" y="65063"/>
                  </a:lnTo>
                  <a:lnTo>
                    <a:pt x="23241" y="73280"/>
                  </a:lnTo>
                  <a:lnTo>
                    <a:pt x="37949" y="76292"/>
                  </a:lnTo>
                  <a:lnTo>
                    <a:pt x="52794" y="73280"/>
                  </a:lnTo>
                  <a:lnTo>
                    <a:pt x="64935" y="65063"/>
                  </a:lnTo>
                  <a:lnTo>
                    <a:pt x="73129" y="52871"/>
                  </a:lnTo>
                  <a:lnTo>
                    <a:pt x="76136" y="37931"/>
                  </a:lnTo>
                  <a:lnTo>
                    <a:pt x="73129" y="23078"/>
                  </a:lnTo>
                  <a:lnTo>
                    <a:pt x="64935" y="11031"/>
                  </a:lnTo>
                  <a:lnTo>
                    <a:pt x="52794" y="2951"/>
                  </a:lnTo>
                  <a:lnTo>
                    <a:pt x="37949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6234686" y="4640699"/>
              <a:ext cx="76089" cy="76292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6196356" y="4306510"/>
              <a:ext cx="76613" cy="66618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5576518" y="4745631"/>
              <a:ext cx="76200" cy="76835"/>
            </a:xfrm>
            <a:custGeom>
              <a:avLst/>
              <a:gdLst/>
              <a:ahLst/>
              <a:cxnLst/>
              <a:rect l="l" t="t" r="r" b="b"/>
              <a:pathLst>
                <a:path w="76200" h="76835">
                  <a:moveTo>
                    <a:pt x="38177" y="0"/>
                  </a:moveTo>
                  <a:lnTo>
                    <a:pt x="23335" y="3024"/>
                  </a:lnTo>
                  <a:lnTo>
                    <a:pt x="11198" y="11257"/>
                  </a:lnTo>
                  <a:lnTo>
                    <a:pt x="3006" y="23440"/>
                  </a:lnTo>
                  <a:lnTo>
                    <a:pt x="0" y="38312"/>
                  </a:lnTo>
                  <a:lnTo>
                    <a:pt x="3006" y="53252"/>
                  </a:lnTo>
                  <a:lnTo>
                    <a:pt x="11198" y="65445"/>
                  </a:lnTo>
                  <a:lnTo>
                    <a:pt x="23335" y="73661"/>
                  </a:lnTo>
                  <a:lnTo>
                    <a:pt x="38177" y="76673"/>
                  </a:lnTo>
                  <a:lnTo>
                    <a:pt x="53033" y="73661"/>
                  </a:lnTo>
                  <a:lnTo>
                    <a:pt x="65085" y="65445"/>
                  </a:lnTo>
                  <a:lnTo>
                    <a:pt x="73169" y="53252"/>
                  </a:lnTo>
                  <a:lnTo>
                    <a:pt x="76122" y="38312"/>
                  </a:lnTo>
                  <a:lnTo>
                    <a:pt x="73169" y="23440"/>
                  </a:lnTo>
                  <a:lnTo>
                    <a:pt x="65085" y="11257"/>
                  </a:lnTo>
                  <a:lnTo>
                    <a:pt x="53033" y="3024"/>
                  </a:lnTo>
                  <a:lnTo>
                    <a:pt x="38177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6425338" y="4630978"/>
              <a:ext cx="66899" cy="76673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6196356" y="5271099"/>
              <a:ext cx="76613" cy="76301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5586089" y="4803005"/>
              <a:ext cx="66675" cy="76835"/>
            </a:xfrm>
            <a:custGeom>
              <a:avLst/>
              <a:gdLst/>
              <a:ahLst/>
              <a:cxnLst/>
              <a:rect l="l" t="t" r="r" b="b"/>
              <a:pathLst>
                <a:path w="66675" h="76835">
                  <a:moveTo>
                    <a:pt x="33335" y="0"/>
                  </a:moveTo>
                  <a:lnTo>
                    <a:pt x="20397" y="3011"/>
                  </a:lnTo>
                  <a:lnTo>
                    <a:pt x="9796" y="11222"/>
                  </a:lnTo>
                  <a:lnTo>
                    <a:pt x="2632" y="23400"/>
                  </a:lnTo>
                  <a:lnTo>
                    <a:pt x="0" y="38312"/>
                  </a:lnTo>
                  <a:lnTo>
                    <a:pt x="2632" y="53252"/>
                  </a:lnTo>
                  <a:lnTo>
                    <a:pt x="9796" y="65445"/>
                  </a:lnTo>
                  <a:lnTo>
                    <a:pt x="20397" y="73661"/>
                  </a:lnTo>
                  <a:lnTo>
                    <a:pt x="33335" y="76673"/>
                  </a:lnTo>
                  <a:lnTo>
                    <a:pt x="46353" y="73661"/>
                  </a:lnTo>
                  <a:lnTo>
                    <a:pt x="56902" y="65445"/>
                  </a:lnTo>
                  <a:lnTo>
                    <a:pt x="63971" y="53252"/>
                  </a:lnTo>
                  <a:lnTo>
                    <a:pt x="66551" y="38312"/>
                  </a:lnTo>
                  <a:lnTo>
                    <a:pt x="63971" y="23400"/>
                  </a:lnTo>
                  <a:lnTo>
                    <a:pt x="56902" y="11222"/>
                  </a:lnTo>
                  <a:lnTo>
                    <a:pt x="46353" y="3011"/>
                  </a:lnTo>
                  <a:lnTo>
                    <a:pt x="3333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5967421" y="5099215"/>
              <a:ext cx="66899" cy="76292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6043987" y="5605402"/>
              <a:ext cx="76136" cy="76654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5815052" y="4449754"/>
              <a:ext cx="66566" cy="76339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5576519" y="5099215"/>
              <a:ext cx="76200" cy="76835"/>
            </a:xfrm>
            <a:custGeom>
              <a:avLst/>
              <a:gdLst/>
              <a:ahLst/>
              <a:cxnLst/>
              <a:rect l="l" t="t" r="r" b="b"/>
              <a:pathLst>
                <a:path w="76200" h="76835">
                  <a:moveTo>
                    <a:pt x="38177" y="0"/>
                  </a:moveTo>
                  <a:lnTo>
                    <a:pt x="23335" y="3011"/>
                  </a:lnTo>
                  <a:lnTo>
                    <a:pt x="11198" y="11222"/>
                  </a:lnTo>
                  <a:lnTo>
                    <a:pt x="3006" y="23400"/>
                  </a:lnTo>
                  <a:lnTo>
                    <a:pt x="0" y="38312"/>
                  </a:lnTo>
                  <a:lnTo>
                    <a:pt x="3006" y="53032"/>
                  </a:lnTo>
                  <a:lnTo>
                    <a:pt x="11198" y="65111"/>
                  </a:lnTo>
                  <a:lnTo>
                    <a:pt x="23335" y="73286"/>
                  </a:lnTo>
                  <a:lnTo>
                    <a:pt x="38177" y="76292"/>
                  </a:lnTo>
                  <a:lnTo>
                    <a:pt x="53033" y="73286"/>
                  </a:lnTo>
                  <a:lnTo>
                    <a:pt x="65085" y="65111"/>
                  </a:lnTo>
                  <a:lnTo>
                    <a:pt x="73169" y="53032"/>
                  </a:lnTo>
                  <a:lnTo>
                    <a:pt x="76122" y="38312"/>
                  </a:lnTo>
                  <a:lnTo>
                    <a:pt x="73169" y="23400"/>
                  </a:lnTo>
                  <a:lnTo>
                    <a:pt x="65085" y="11222"/>
                  </a:lnTo>
                  <a:lnTo>
                    <a:pt x="53033" y="3011"/>
                  </a:lnTo>
                  <a:lnTo>
                    <a:pt x="38177" y="0"/>
                  </a:lnTo>
                  <a:close/>
                </a:path>
              </a:pathLst>
            </a:custGeom>
            <a:solidFill>
              <a:srgbClr val="EC7C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7150377" y="4373129"/>
              <a:ext cx="66899" cy="76625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7045528" y="5108936"/>
              <a:ext cx="66675" cy="66675"/>
            </a:xfrm>
            <a:custGeom>
              <a:avLst/>
              <a:gdLst/>
              <a:ahLst/>
              <a:cxnLst/>
              <a:rect l="l" t="t" r="r" b="b"/>
              <a:pathLst>
                <a:path w="66675" h="66675">
                  <a:moveTo>
                    <a:pt x="33330" y="0"/>
                  </a:moveTo>
                  <a:lnTo>
                    <a:pt x="20409" y="2576"/>
                  </a:lnTo>
                  <a:lnTo>
                    <a:pt x="9808" y="9637"/>
                  </a:lnTo>
                  <a:lnTo>
                    <a:pt x="2636" y="20183"/>
                  </a:lnTo>
                  <a:lnTo>
                    <a:pt x="0" y="33214"/>
                  </a:lnTo>
                  <a:lnTo>
                    <a:pt x="2636" y="46165"/>
                  </a:lnTo>
                  <a:lnTo>
                    <a:pt x="9808" y="56772"/>
                  </a:lnTo>
                  <a:lnTo>
                    <a:pt x="20409" y="63938"/>
                  </a:lnTo>
                  <a:lnTo>
                    <a:pt x="33330" y="66571"/>
                  </a:lnTo>
                  <a:lnTo>
                    <a:pt x="46357" y="63938"/>
                  </a:lnTo>
                  <a:lnTo>
                    <a:pt x="56912" y="56772"/>
                  </a:lnTo>
                  <a:lnTo>
                    <a:pt x="63984" y="46165"/>
                  </a:lnTo>
                  <a:lnTo>
                    <a:pt x="66566" y="33214"/>
                  </a:lnTo>
                  <a:lnTo>
                    <a:pt x="63984" y="20183"/>
                  </a:lnTo>
                  <a:lnTo>
                    <a:pt x="56912" y="9637"/>
                  </a:lnTo>
                  <a:lnTo>
                    <a:pt x="46357" y="2576"/>
                  </a:lnTo>
                  <a:lnTo>
                    <a:pt x="33330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5614697" y="5137528"/>
              <a:ext cx="66675" cy="76835"/>
            </a:xfrm>
            <a:custGeom>
              <a:avLst/>
              <a:gdLst/>
              <a:ahLst/>
              <a:cxnLst/>
              <a:rect l="l" t="t" r="r" b="b"/>
              <a:pathLst>
                <a:path w="66675" h="76835">
                  <a:moveTo>
                    <a:pt x="33335" y="0"/>
                  </a:moveTo>
                  <a:lnTo>
                    <a:pt x="20397" y="2958"/>
                  </a:lnTo>
                  <a:lnTo>
                    <a:pt x="9796" y="11055"/>
                  </a:lnTo>
                  <a:lnTo>
                    <a:pt x="2632" y="23119"/>
                  </a:lnTo>
                  <a:lnTo>
                    <a:pt x="0" y="37979"/>
                  </a:lnTo>
                  <a:lnTo>
                    <a:pt x="2632" y="52919"/>
                  </a:lnTo>
                  <a:lnTo>
                    <a:pt x="9796" y="65111"/>
                  </a:lnTo>
                  <a:lnTo>
                    <a:pt x="20397" y="73328"/>
                  </a:lnTo>
                  <a:lnTo>
                    <a:pt x="33335" y="76339"/>
                  </a:lnTo>
                  <a:lnTo>
                    <a:pt x="46353" y="73328"/>
                  </a:lnTo>
                  <a:lnTo>
                    <a:pt x="56899" y="65111"/>
                  </a:lnTo>
                  <a:lnTo>
                    <a:pt x="63967" y="52919"/>
                  </a:lnTo>
                  <a:lnTo>
                    <a:pt x="66547" y="37979"/>
                  </a:lnTo>
                  <a:lnTo>
                    <a:pt x="63967" y="23119"/>
                  </a:lnTo>
                  <a:lnTo>
                    <a:pt x="56899" y="11055"/>
                  </a:lnTo>
                  <a:lnTo>
                    <a:pt x="46353" y="2958"/>
                  </a:lnTo>
                  <a:lnTo>
                    <a:pt x="3333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6883112" y="5424055"/>
              <a:ext cx="66899" cy="76301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7093191" y="5175507"/>
              <a:ext cx="67310" cy="67310"/>
            </a:xfrm>
            <a:custGeom>
              <a:avLst/>
              <a:gdLst/>
              <a:ahLst/>
              <a:cxnLst/>
              <a:rect l="l" t="t" r="r" b="b"/>
              <a:pathLst>
                <a:path w="67309" h="67310">
                  <a:moveTo>
                    <a:pt x="33187" y="0"/>
                  </a:moveTo>
                  <a:lnTo>
                    <a:pt x="20328" y="2638"/>
                  </a:lnTo>
                  <a:lnTo>
                    <a:pt x="9773" y="9846"/>
                  </a:lnTo>
                  <a:lnTo>
                    <a:pt x="2627" y="20565"/>
                  </a:lnTo>
                  <a:lnTo>
                    <a:pt x="0" y="33738"/>
                  </a:lnTo>
                  <a:lnTo>
                    <a:pt x="2627" y="46607"/>
                  </a:lnTo>
                  <a:lnTo>
                    <a:pt x="9773" y="57171"/>
                  </a:lnTo>
                  <a:lnTo>
                    <a:pt x="20328" y="64322"/>
                  </a:lnTo>
                  <a:lnTo>
                    <a:pt x="33187" y="66952"/>
                  </a:lnTo>
                  <a:lnTo>
                    <a:pt x="46329" y="64322"/>
                  </a:lnTo>
                  <a:lnTo>
                    <a:pt x="57043" y="57171"/>
                  </a:lnTo>
                  <a:lnTo>
                    <a:pt x="64256" y="46607"/>
                  </a:lnTo>
                  <a:lnTo>
                    <a:pt x="66899" y="33738"/>
                  </a:lnTo>
                  <a:lnTo>
                    <a:pt x="64256" y="20565"/>
                  </a:lnTo>
                  <a:lnTo>
                    <a:pt x="57043" y="9846"/>
                  </a:lnTo>
                  <a:lnTo>
                    <a:pt x="46329" y="2638"/>
                  </a:lnTo>
                  <a:lnTo>
                    <a:pt x="33187" y="0"/>
                  </a:lnTo>
                  <a:close/>
                </a:path>
              </a:pathLst>
            </a:custGeom>
            <a:solidFill>
              <a:srgbClr val="EC7C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5443055" y="5576658"/>
              <a:ext cx="133985" cy="105410"/>
            </a:xfrm>
            <a:custGeom>
              <a:avLst/>
              <a:gdLst/>
              <a:ahLst/>
              <a:cxnLst/>
              <a:rect l="l" t="t" r="r" b="b"/>
              <a:pathLst>
                <a:path w="133985" h="105410">
                  <a:moveTo>
                    <a:pt x="133451" y="38328"/>
                  </a:moveTo>
                  <a:lnTo>
                    <a:pt x="130429" y="23456"/>
                  </a:lnTo>
                  <a:lnTo>
                    <a:pt x="122199" y="11277"/>
                  </a:lnTo>
                  <a:lnTo>
                    <a:pt x="110020" y="3035"/>
                  </a:lnTo>
                  <a:lnTo>
                    <a:pt x="95161" y="0"/>
                  </a:lnTo>
                  <a:lnTo>
                    <a:pt x="80454" y="3035"/>
                  </a:lnTo>
                  <a:lnTo>
                    <a:pt x="68389" y="11277"/>
                  </a:lnTo>
                  <a:lnTo>
                    <a:pt x="60223" y="23456"/>
                  </a:lnTo>
                  <a:lnTo>
                    <a:pt x="57213" y="38328"/>
                  </a:lnTo>
                  <a:lnTo>
                    <a:pt x="58420" y="44335"/>
                  </a:lnTo>
                  <a:lnTo>
                    <a:pt x="52793" y="40982"/>
                  </a:lnTo>
                  <a:lnTo>
                    <a:pt x="37947" y="38328"/>
                  </a:lnTo>
                  <a:lnTo>
                    <a:pt x="23241" y="40982"/>
                  </a:lnTo>
                  <a:lnTo>
                    <a:pt x="11176" y="48183"/>
                  </a:lnTo>
                  <a:lnTo>
                    <a:pt x="3009" y="58788"/>
                  </a:lnTo>
                  <a:lnTo>
                    <a:pt x="0" y="71691"/>
                  </a:lnTo>
                  <a:lnTo>
                    <a:pt x="3009" y="84797"/>
                  </a:lnTo>
                  <a:lnTo>
                    <a:pt x="11176" y="95516"/>
                  </a:lnTo>
                  <a:lnTo>
                    <a:pt x="23241" y="102743"/>
                  </a:lnTo>
                  <a:lnTo>
                    <a:pt x="37947" y="105410"/>
                  </a:lnTo>
                  <a:lnTo>
                    <a:pt x="52793" y="102743"/>
                  </a:lnTo>
                  <a:lnTo>
                    <a:pt x="64922" y="95516"/>
                  </a:lnTo>
                  <a:lnTo>
                    <a:pt x="73126" y="84797"/>
                  </a:lnTo>
                  <a:lnTo>
                    <a:pt x="76123" y="71691"/>
                  </a:lnTo>
                  <a:lnTo>
                    <a:pt x="75844" y="70523"/>
                  </a:lnTo>
                  <a:lnTo>
                    <a:pt x="80454" y="73647"/>
                  </a:lnTo>
                  <a:lnTo>
                    <a:pt x="95161" y="76657"/>
                  </a:lnTo>
                  <a:lnTo>
                    <a:pt x="110020" y="73647"/>
                  </a:lnTo>
                  <a:lnTo>
                    <a:pt x="122199" y="65430"/>
                  </a:lnTo>
                  <a:lnTo>
                    <a:pt x="130429" y="53251"/>
                  </a:lnTo>
                  <a:lnTo>
                    <a:pt x="133451" y="3832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5981700" y="4571999"/>
              <a:ext cx="177165" cy="177165"/>
            </a:xfrm>
            <a:custGeom>
              <a:avLst/>
              <a:gdLst/>
              <a:ahLst/>
              <a:cxnLst/>
              <a:rect l="l" t="t" r="r" b="b"/>
              <a:pathLst>
                <a:path w="177164" h="177164">
                  <a:moveTo>
                    <a:pt x="88391" y="0"/>
                  </a:moveTo>
                  <a:lnTo>
                    <a:pt x="54006" y="6953"/>
                  </a:lnTo>
                  <a:lnTo>
                    <a:pt x="25908" y="25907"/>
                  </a:lnTo>
                  <a:lnTo>
                    <a:pt x="6953" y="54006"/>
                  </a:lnTo>
                  <a:lnTo>
                    <a:pt x="0" y="88392"/>
                  </a:lnTo>
                  <a:lnTo>
                    <a:pt x="6953" y="122777"/>
                  </a:lnTo>
                  <a:lnTo>
                    <a:pt x="25908" y="150876"/>
                  </a:lnTo>
                  <a:lnTo>
                    <a:pt x="54006" y="169830"/>
                  </a:lnTo>
                  <a:lnTo>
                    <a:pt x="88391" y="176783"/>
                  </a:lnTo>
                  <a:lnTo>
                    <a:pt x="122777" y="169830"/>
                  </a:lnTo>
                  <a:lnTo>
                    <a:pt x="150875" y="150876"/>
                  </a:lnTo>
                  <a:lnTo>
                    <a:pt x="169830" y="122777"/>
                  </a:lnTo>
                  <a:lnTo>
                    <a:pt x="176784" y="88392"/>
                  </a:lnTo>
                  <a:lnTo>
                    <a:pt x="169830" y="54006"/>
                  </a:lnTo>
                  <a:lnTo>
                    <a:pt x="150876" y="25908"/>
                  </a:lnTo>
                  <a:lnTo>
                    <a:pt x="122777" y="6953"/>
                  </a:lnTo>
                  <a:lnTo>
                    <a:pt x="88391" y="0"/>
                  </a:lnTo>
                  <a:close/>
                </a:path>
              </a:pathLst>
            </a:custGeom>
            <a:solidFill>
              <a:srgbClr val="6FAC46">
                <a:alpha val="54116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5981700" y="4571999"/>
              <a:ext cx="177165" cy="177165"/>
            </a:xfrm>
            <a:custGeom>
              <a:avLst/>
              <a:gdLst/>
              <a:ahLst/>
              <a:cxnLst/>
              <a:rect l="l" t="t" r="r" b="b"/>
              <a:pathLst>
                <a:path w="177164" h="177164">
                  <a:moveTo>
                    <a:pt x="0" y="88392"/>
                  </a:moveTo>
                  <a:lnTo>
                    <a:pt x="6953" y="54006"/>
                  </a:lnTo>
                  <a:lnTo>
                    <a:pt x="25908" y="25907"/>
                  </a:lnTo>
                  <a:lnTo>
                    <a:pt x="54006" y="6953"/>
                  </a:lnTo>
                  <a:lnTo>
                    <a:pt x="88391" y="0"/>
                  </a:lnTo>
                  <a:lnTo>
                    <a:pt x="122777" y="6953"/>
                  </a:lnTo>
                  <a:lnTo>
                    <a:pt x="150876" y="25908"/>
                  </a:lnTo>
                  <a:lnTo>
                    <a:pt x="169830" y="54006"/>
                  </a:lnTo>
                  <a:lnTo>
                    <a:pt x="176784" y="88392"/>
                  </a:lnTo>
                  <a:lnTo>
                    <a:pt x="169830" y="122777"/>
                  </a:lnTo>
                  <a:lnTo>
                    <a:pt x="150875" y="150876"/>
                  </a:lnTo>
                  <a:lnTo>
                    <a:pt x="122777" y="169830"/>
                  </a:lnTo>
                  <a:lnTo>
                    <a:pt x="88391" y="176783"/>
                  </a:lnTo>
                  <a:lnTo>
                    <a:pt x="54006" y="169830"/>
                  </a:lnTo>
                  <a:lnTo>
                    <a:pt x="25908" y="150876"/>
                  </a:lnTo>
                  <a:lnTo>
                    <a:pt x="6953" y="122777"/>
                  </a:lnTo>
                  <a:lnTo>
                    <a:pt x="0" y="88392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5522976" y="5064251"/>
              <a:ext cx="177165" cy="177165"/>
            </a:xfrm>
            <a:custGeom>
              <a:avLst/>
              <a:gdLst/>
              <a:ahLst/>
              <a:cxnLst/>
              <a:rect l="l" t="t" r="r" b="b"/>
              <a:pathLst>
                <a:path w="177164" h="177164">
                  <a:moveTo>
                    <a:pt x="88391" y="0"/>
                  </a:moveTo>
                  <a:lnTo>
                    <a:pt x="54006" y="6953"/>
                  </a:lnTo>
                  <a:lnTo>
                    <a:pt x="25908" y="25907"/>
                  </a:lnTo>
                  <a:lnTo>
                    <a:pt x="6953" y="54006"/>
                  </a:lnTo>
                  <a:lnTo>
                    <a:pt x="0" y="88392"/>
                  </a:lnTo>
                  <a:lnTo>
                    <a:pt x="6953" y="122777"/>
                  </a:lnTo>
                  <a:lnTo>
                    <a:pt x="25908" y="150876"/>
                  </a:lnTo>
                  <a:lnTo>
                    <a:pt x="54006" y="169830"/>
                  </a:lnTo>
                  <a:lnTo>
                    <a:pt x="88391" y="176784"/>
                  </a:lnTo>
                  <a:lnTo>
                    <a:pt x="122777" y="169830"/>
                  </a:lnTo>
                  <a:lnTo>
                    <a:pt x="150875" y="150876"/>
                  </a:lnTo>
                  <a:lnTo>
                    <a:pt x="169830" y="122777"/>
                  </a:lnTo>
                  <a:lnTo>
                    <a:pt x="176784" y="88392"/>
                  </a:lnTo>
                  <a:lnTo>
                    <a:pt x="169830" y="54006"/>
                  </a:lnTo>
                  <a:lnTo>
                    <a:pt x="150876" y="25908"/>
                  </a:lnTo>
                  <a:lnTo>
                    <a:pt x="122777" y="6953"/>
                  </a:lnTo>
                  <a:lnTo>
                    <a:pt x="88391" y="0"/>
                  </a:lnTo>
                  <a:close/>
                </a:path>
              </a:pathLst>
            </a:custGeom>
            <a:solidFill>
              <a:srgbClr val="6FAC46">
                <a:alpha val="54116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5522976" y="5064251"/>
              <a:ext cx="177165" cy="177165"/>
            </a:xfrm>
            <a:custGeom>
              <a:avLst/>
              <a:gdLst/>
              <a:ahLst/>
              <a:cxnLst/>
              <a:rect l="l" t="t" r="r" b="b"/>
              <a:pathLst>
                <a:path w="177164" h="177164">
                  <a:moveTo>
                    <a:pt x="0" y="88392"/>
                  </a:moveTo>
                  <a:lnTo>
                    <a:pt x="6953" y="54006"/>
                  </a:lnTo>
                  <a:lnTo>
                    <a:pt x="25908" y="25907"/>
                  </a:lnTo>
                  <a:lnTo>
                    <a:pt x="54006" y="6953"/>
                  </a:lnTo>
                  <a:lnTo>
                    <a:pt x="88391" y="0"/>
                  </a:lnTo>
                  <a:lnTo>
                    <a:pt x="122777" y="6953"/>
                  </a:lnTo>
                  <a:lnTo>
                    <a:pt x="150876" y="25908"/>
                  </a:lnTo>
                  <a:lnTo>
                    <a:pt x="169830" y="54006"/>
                  </a:lnTo>
                  <a:lnTo>
                    <a:pt x="176784" y="88392"/>
                  </a:lnTo>
                  <a:lnTo>
                    <a:pt x="169830" y="122777"/>
                  </a:lnTo>
                  <a:lnTo>
                    <a:pt x="150875" y="150876"/>
                  </a:lnTo>
                  <a:lnTo>
                    <a:pt x="122777" y="169830"/>
                  </a:lnTo>
                  <a:lnTo>
                    <a:pt x="88391" y="176784"/>
                  </a:lnTo>
                  <a:lnTo>
                    <a:pt x="54006" y="169830"/>
                  </a:lnTo>
                  <a:lnTo>
                    <a:pt x="25908" y="150876"/>
                  </a:lnTo>
                  <a:lnTo>
                    <a:pt x="6953" y="122777"/>
                  </a:lnTo>
                  <a:lnTo>
                    <a:pt x="0" y="88392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5503164" y="4725923"/>
              <a:ext cx="177165" cy="177165"/>
            </a:xfrm>
            <a:custGeom>
              <a:avLst/>
              <a:gdLst/>
              <a:ahLst/>
              <a:cxnLst/>
              <a:rect l="l" t="t" r="r" b="b"/>
              <a:pathLst>
                <a:path w="177164" h="177164">
                  <a:moveTo>
                    <a:pt x="88391" y="0"/>
                  </a:moveTo>
                  <a:lnTo>
                    <a:pt x="54006" y="6953"/>
                  </a:lnTo>
                  <a:lnTo>
                    <a:pt x="25908" y="25907"/>
                  </a:lnTo>
                  <a:lnTo>
                    <a:pt x="6953" y="54006"/>
                  </a:lnTo>
                  <a:lnTo>
                    <a:pt x="0" y="88392"/>
                  </a:lnTo>
                  <a:lnTo>
                    <a:pt x="6953" y="122777"/>
                  </a:lnTo>
                  <a:lnTo>
                    <a:pt x="25908" y="150875"/>
                  </a:lnTo>
                  <a:lnTo>
                    <a:pt x="54006" y="169830"/>
                  </a:lnTo>
                  <a:lnTo>
                    <a:pt x="88391" y="176783"/>
                  </a:lnTo>
                  <a:lnTo>
                    <a:pt x="122777" y="169830"/>
                  </a:lnTo>
                  <a:lnTo>
                    <a:pt x="150875" y="150875"/>
                  </a:lnTo>
                  <a:lnTo>
                    <a:pt x="169830" y="122777"/>
                  </a:lnTo>
                  <a:lnTo>
                    <a:pt x="176784" y="88392"/>
                  </a:lnTo>
                  <a:lnTo>
                    <a:pt x="169830" y="54006"/>
                  </a:lnTo>
                  <a:lnTo>
                    <a:pt x="150876" y="25908"/>
                  </a:lnTo>
                  <a:lnTo>
                    <a:pt x="122777" y="6953"/>
                  </a:lnTo>
                  <a:lnTo>
                    <a:pt x="88391" y="0"/>
                  </a:lnTo>
                  <a:close/>
                </a:path>
              </a:pathLst>
            </a:custGeom>
            <a:solidFill>
              <a:srgbClr val="6FAC46">
                <a:alpha val="54116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5503164" y="4725923"/>
              <a:ext cx="177165" cy="177165"/>
            </a:xfrm>
            <a:custGeom>
              <a:avLst/>
              <a:gdLst/>
              <a:ahLst/>
              <a:cxnLst/>
              <a:rect l="l" t="t" r="r" b="b"/>
              <a:pathLst>
                <a:path w="177164" h="177164">
                  <a:moveTo>
                    <a:pt x="0" y="88392"/>
                  </a:moveTo>
                  <a:lnTo>
                    <a:pt x="6953" y="54006"/>
                  </a:lnTo>
                  <a:lnTo>
                    <a:pt x="25908" y="25907"/>
                  </a:lnTo>
                  <a:lnTo>
                    <a:pt x="54006" y="6953"/>
                  </a:lnTo>
                  <a:lnTo>
                    <a:pt x="88391" y="0"/>
                  </a:lnTo>
                  <a:lnTo>
                    <a:pt x="122777" y="6953"/>
                  </a:lnTo>
                  <a:lnTo>
                    <a:pt x="150876" y="25908"/>
                  </a:lnTo>
                  <a:lnTo>
                    <a:pt x="169830" y="54006"/>
                  </a:lnTo>
                  <a:lnTo>
                    <a:pt x="176784" y="88392"/>
                  </a:lnTo>
                  <a:lnTo>
                    <a:pt x="169830" y="122777"/>
                  </a:lnTo>
                  <a:lnTo>
                    <a:pt x="150875" y="150875"/>
                  </a:lnTo>
                  <a:lnTo>
                    <a:pt x="122777" y="169830"/>
                  </a:lnTo>
                  <a:lnTo>
                    <a:pt x="88391" y="176783"/>
                  </a:lnTo>
                  <a:lnTo>
                    <a:pt x="54006" y="169830"/>
                  </a:lnTo>
                  <a:lnTo>
                    <a:pt x="25908" y="150875"/>
                  </a:lnTo>
                  <a:lnTo>
                    <a:pt x="6953" y="122777"/>
                  </a:lnTo>
                  <a:lnTo>
                    <a:pt x="0" y="88392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6987540" y="5079491"/>
              <a:ext cx="177165" cy="177165"/>
            </a:xfrm>
            <a:custGeom>
              <a:avLst/>
              <a:gdLst/>
              <a:ahLst/>
              <a:cxnLst/>
              <a:rect l="l" t="t" r="r" b="b"/>
              <a:pathLst>
                <a:path w="177165" h="177164">
                  <a:moveTo>
                    <a:pt x="88391" y="0"/>
                  </a:moveTo>
                  <a:lnTo>
                    <a:pt x="54006" y="6953"/>
                  </a:lnTo>
                  <a:lnTo>
                    <a:pt x="25907" y="25907"/>
                  </a:lnTo>
                  <a:lnTo>
                    <a:pt x="6953" y="54006"/>
                  </a:lnTo>
                  <a:lnTo>
                    <a:pt x="0" y="88391"/>
                  </a:lnTo>
                  <a:lnTo>
                    <a:pt x="6953" y="122777"/>
                  </a:lnTo>
                  <a:lnTo>
                    <a:pt x="25907" y="150875"/>
                  </a:lnTo>
                  <a:lnTo>
                    <a:pt x="54006" y="169830"/>
                  </a:lnTo>
                  <a:lnTo>
                    <a:pt x="88391" y="176783"/>
                  </a:lnTo>
                  <a:lnTo>
                    <a:pt x="122777" y="169830"/>
                  </a:lnTo>
                  <a:lnTo>
                    <a:pt x="150875" y="150875"/>
                  </a:lnTo>
                  <a:lnTo>
                    <a:pt x="169830" y="122777"/>
                  </a:lnTo>
                  <a:lnTo>
                    <a:pt x="176783" y="88391"/>
                  </a:lnTo>
                  <a:lnTo>
                    <a:pt x="169830" y="54006"/>
                  </a:lnTo>
                  <a:lnTo>
                    <a:pt x="150875" y="25907"/>
                  </a:lnTo>
                  <a:lnTo>
                    <a:pt x="122777" y="6953"/>
                  </a:lnTo>
                  <a:lnTo>
                    <a:pt x="88391" y="0"/>
                  </a:lnTo>
                  <a:close/>
                </a:path>
              </a:pathLst>
            </a:custGeom>
            <a:solidFill>
              <a:srgbClr val="6FAC46">
                <a:alpha val="54116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6987540" y="5079491"/>
              <a:ext cx="177165" cy="177165"/>
            </a:xfrm>
            <a:custGeom>
              <a:avLst/>
              <a:gdLst/>
              <a:ahLst/>
              <a:cxnLst/>
              <a:rect l="l" t="t" r="r" b="b"/>
              <a:pathLst>
                <a:path w="177165" h="177164">
                  <a:moveTo>
                    <a:pt x="0" y="88391"/>
                  </a:moveTo>
                  <a:lnTo>
                    <a:pt x="6953" y="54006"/>
                  </a:lnTo>
                  <a:lnTo>
                    <a:pt x="25907" y="25907"/>
                  </a:lnTo>
                  <a:lnTo>
                    <a:pt x="54006" y="6953"/>
                  </a:lnTo>
                  <a:lnTo>
                    <a:pt x="88391" y="0"/>
                  </a:lnTo>
                  <a:lnTo>
                    <a:pt x="122777" y="6953"/>
                  </a:lnTo>
                  <a:lnTo>
                    <a:pt x="150875" y="25907"/>
                  </a:lnTo>
                  <a:lnTo>
                    <a:pt x="169830" y="54006"/>
                  </a:lnTo>
                  <a:lnTo>
                    <a:pt x="176783" y="88391"/>
                  </a:lnTo>
                  <a:lnTo>
                    <a:pt x="169830" y="122777"/>
                  </a:lnTo>
                  <a:lnTo>
                    <a:pt x="150875" y="150875"/>
                  </a:lnTo>
                  <a:lnTo>
                    <a:pt x="122777" y="169830"/>
                  </a:lnTo>
                  <a:lnTo>
                    <a:pt x="88391" y="176783"/>
                  </a:lnTo>
                  <a:lnTo>
                    <a:pt x="54006" y="169830"/>
                  </a:lnTo>
                  <a:lnTo>
                    <a:pt x="25907" y="150875"/>
                  </a:lnTo>
                  <a:lnTo>
                    <a:pt x="6953" y="122777"/>
                  </a:lnTo>
                  <a:lnTo>
                    <a:pt x="0" y="88391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5407152" y="5533643"/>
              <a:ext cx="177165" cy="177165"/>
            </a:xfrm>
            <a:custGeom>
              <a:avLst/>
              <a:gdLst/>
              <a:ahLst/>
              <a:cxnLst/>
              <a:rect l="l" t="t" r="r" b="b"/>
              <a:pathLst>
                <a:path w="177164" h="177164">
                  <a:moveTo>
                    <a:pt x="88392" y="0"/>
                  </a:moveTo>
                  <a:lnTo>
                    <a:pt x="54006" y="6953"/>
                  </a:lnTo>
                  <a:lnTo>
                    <a:pt x="25908" y="25907"/>
                  </a:lnTo>
                  <a:lnTo>
                    <a:pt x="6953" y="54006"/>
                  </a:lnTo>
                  <a:lnTo>
                    <a:pt x="0" y="88391"/>
                  </a:lnTo>
                  <a:lnTo>
                    <a:pt x="6953" y="122798"/>
                  </a:lnTo>
                  <a:lnTo>
                    <a:pt x="25907" y="150895"/>
                  </a:lnTo>
                  <a:lnTo>
                    <a:pt x="54006" y="169837"/>
                  </a:lnTo>
                  <a:lnTo>
                    <a:pt x="88392" y="176783"/>
                  </a:lnTo>
                  <a:lnTo>
                    <a:pt x="122777" y="169837"/>
                  </a:lnTo>
                  <a:lnTo>
                    <a:pt x="150875" y="150895"/>
                  </a:lnTo>
                  <a:lnTo>
                    <a:pt x="169830" y="122798"/>
                  </a:lnTo>
                  <a:lnTo>
                    <a:pt x="176784" y="88391"/>
                  </a:lnTo>
                  <a:lnTo>
                    <a:pt x="169830" y="54006"/>
                  </a:lnTo>
                  <a:lnTo>
                    <a:pt x="150875" y="25907"/>
                  </a:lnTo>
                  <a:lnTo>
                    <a:pt x="122777" y="6953"/>
                  </a:lnTo>
                  <a:lnTo>
                    <a:pt x="88392" y="0"/>
                  </a:lnTo>
                  <a:close/>
                </a:path>
              </a:pathLst>
            </a:custGeom>
            <a:solidFill>
              <a:srgbClr val="FF0000">
                <a:alpha val="54116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5407152" y="5533643"/>
              <a:ext cx="177165" cy="177165"/>
            </a:xfrm>
            <a:custGeom>
              <a:avLst/>
              <a:gdLst/>
              <a:ahLst/>
              <a:cxnLst/>
              <a:rect l="l" t="t" r="r" b="b"/>
              <a:pathLst>
                <a:path w="177164" h="177164">
                  <a:moveTo>
                    <a:pt x="0" y="88391"/>
                  </a:moveTo>
                  <a:lnTo>
                    <a:pt x="6953" y="54006"/>
                  </a:lnTo>
                  <a:lnTo>
                    <a:pt x="25908" y="25907"/>
                  </a:lnTo>
                  <a:lnTo>
                    <a:pt x="54006" y="6953"/>
                  </a:lnTo>
                  <a:lnTo>
                    <a:pt x="88392" y="0"/>
                  </a:lnTo>
                  <a:lnTo>
                    <a:pt x="122777" y="6953"/>
                  </a:lnTo>
                  <a:lnTo>
                    <a:pt x="150875" y="25907"/>
                  </a:lnTo>
                  <a:lnTo>
                    <a:pt x="169830" y="54006"/>
                  </a:lnTo>
                  <a:lnTo>
                    <a:pt x="176784" y="88391"/>
                  </a:lnTo>
                  <a:lnTo>
                    <a:pt x="169830" y="122798"/>
                  </a:lnTo>
                  <a:lnTo>
                    <a:pt x="150875" y="150895"/>
                  </a:lnTo>
                  <a:lnTo>
                    <a:pt x="122777" y="169837"/>
                  </a:lnTo>
                  <a:lnTo>
                    <a:pt x="88392" y="176783"/>
                  </a:lnTo>
                  <a:lnTo>
                    <a:pt x="54006" y="169837"/>
                  </a:lnTo>
                  <a:lnTo>
                    <a:pt x="25907" y="150895"/>
                  </a:lnTo>
                  <a:lnTo>
                    <a:pt x="6953" y="122798"/>
                  </a:lnTo>
                  <a:lnTo>
                    <a:pt x="0" y="88391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9" name="object 89"/>
          <p:cNvGrpSpPr/>
          <p:nvPr/>
        </p:nvGrpSpPr>
        <p:grpSpPr>
          <a:xfrm>
            <a:off x="7555738" y="4859782"/>
            <a:ext cx="193040" cy="709295"/>
            <a:chOff x="7555738" y="4859782"/>
            <a:chExt cx="193040" cy="709295"/>
          </a:xfrm>
        </p:grpSpPr>
        <p:sp>
          <p:nvSpPr>
            <p:cNvPr id="90" name="object 90"/>
            <p:cNvSpPr/>
            <p:nvPr/>
          </p:nvSpPr>
          <p:spPr>
            <a:xfrm>
              <a:off x="7558786" y="4859782"/>
              <a:ext cx="189484" cy="189484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7555738" y="5379466"/>
              <a:ext cx="189483" cy="189484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2" name="object 92"/>
          <p:cNvSpPr txBox="1"/>
          <p:nvPr/>
        </p:nvSpPr>
        <p:spPr>
          <a:xfrm>
            <a:off x="7672831" y="4235577"/>
            <a:ext cx="1327785" cy="14465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R="183515">
              <a:lnSpc>
                <a:spcPct val="100000"/>
              </a:lnSpc>
              <a:spcBef>
                <a:spcPts val="105"/>
              </a:spcBef>
            </a:pPr>
            <a:r>
              <a:rPr dirty="0" sz="1350" spc="-5">
                <a:latin typeface="Carlito"/>
                <a:cs typeface="Carlito"/>
              </a:rPr>
              <a:t>Filter</a:t>
            </a:r>
            <a:r>
              <a:rPr dirty="0" sz="1350" spc="-55">
                <a:latin typeface="Carlito"/>
                <a:cs typeface="Carlito"/>
              </a:rPr>
              <a:t> </a:t>
            </a:r>
            <a:r>
              <a:rPr dirty="0" sz="1350" spc="-5">
                <a:latin typeface="Carlito"/>
                <a:cs typeface="Carlito"/>
              </a:rPr>
              <a:t>Multiplets</a:t>
            </a:r>
            <a:endParaRPr sz="1350">
              <a:latin typeface="Carlito"/>
              <a:cs typeface="Carlito"/>
            </a:endParaRPr>
          </a:p>
          <a:p>
            <a:pPr algn="ctr" marR="146050">
              <a:lnSpc>
                <a:spcPct val="100000"/>
              </a:lnSpc>
            </a:pPr>
            <a:r>
              <a:rPr dirty="0" sz="1350" i="1">
                <a:latin typeface="Carlito"/>
                <a:cs typeface="Carlito"/>
              </a:rPr>
              <a:t>in</a:t>
            </a:r>
            <a:r>
              <a:rPr dirty="0" sz="1350" spc="-15" i="1">
                <a:latin typeface="Carlito"/>
                <a:cs typeface="Carlito"/>
              </a:rPr>
              <a:t> </a:t>
            </a:r>
            <a:r>
              <a:rPr dirty="0" sz="1350" spc="-5" i="1">
                <a:latin typeface="Carlito"/>
                <a:cs typeface="Carlito"/>
              </a:rPr>
              <a:t>silico</a:t>
            </a:r>
            <a:endParaRPr sz="1350">
              <a:latin typeface="Carlito"/>
              <a:cs typeface="Carlito"/>
            </a:endParaRPr>
          </a:p>
          <a:p>
            <a:pPr algn="ctr" marL="221615" marR="41910">
              <a:lnSpc>
                <a:spcPct val="100000"/>
              </a:lnSpc>
              <a:spcBef>
                <a:spcPts val="840"/>
              </a:spcBef>
            </a:pPr>
            <a:r>
              <a:rPr dirty="0" sz="1350" spc="-5">
                <a:solidFill>
                  <a:srgbClr val="538235"/>
                </a:solidFill>
                <a:latin typeface="Carlito"/>
                <a:cs typeface="Carlito"/>
              </a:rPr>
              <a:t>Visible</a:t>
            </a:r>
            <a:r>
              <a:rPr dirty="0" sz="1350" spc="-60">
                <a:solidFill>
                  <a:srgbClr val="538235"/>
                </a:solidFill>
                <a:latin typeface="Carlito"/>
                <a:cs typeface="Carlito"/>
              </a:rPr>
              <a:t> </a:t>
            </a:r>
            <a:r>
              <a:rPr dirty="0" sz="1350" spc="-5">
                <a:solidFill>
                  <a:srgbClr val="538235"/>
                </a:solidFill>
                <a:latin typeface="Carlito"/>
                <a:cs typeface="Carlito"/>
              </a:rPr>
              <a:t>Doublet  (2</a:t>
            </a:r>
            <a:r>
              <a:rPr dirty="0" sz="1350" spc="-25">
                <a:solidFill>
                  <a:srgbClr val="538235"/>
                </a:solidFill>
                <a:latin typeface="Carlito"/>
                <a:cs typeface="Carlito"/>
              </a:rPr>
              <a:t> </a:t>
            </a:r>
            <a:r>
              <a:rPr dirty="0" sz="1350" spc="-10">
                <a:solidFill>
                  <a:srgbClr val="538235"/>
                </a:solidFill>
                <a:latin typeface="Carlito"/>
                <a:cs typeface="Carlito"/>
              </a:rPr>
              <a:t>barcodes)</a:t>
            </a:r>
            <a:endParaRPr sz="1350">
              <a:latin typeface="Carlito"/>
              <a:cs typeface="Carlito"/>
            </a:endParaRPr>
          </a:p>
          <a:p>
            <a:pPr algn="ctr" marL="147320" marR="5080">
              <a:lnSpc>
                <a:spcPct val="100000"/>
              </a:lnSpc>
              <a:spcBef>
                <a:spcPts val="620"/>
              </a:spcBef>
            </a:pPr>
            <a:r>
              <a:rPr dirty="0" sz="1350" spc="-5">
                <a:solidFill>
                  <a:srgbClr val="C00000"/>
                </a:solidFill>
                <a:latin typeface="Carlito"/>
                <a:cs typeface="Carlito"/>
              </a:rPr>
              <a:t>Invisible</a:t>
            </a:r>
            <a:r>
              <a:rPr dirty="0" sz="1350" spc="-55">
                <a:solidFill>
                  <a:srgbClr val="C00000"/>
                </a:solidFill>
                <a:latin typeface="Carlito"/>
                <a:cs typeface="Carlito"/>
              </a:rPr>
              <a:t> </a:t>
            </a:r>
            <a:r>
              <a:rPr dirty="0" sz="1350" spc="-5">
                <a:solidFill>
                  <a:srgbClr val="C00000"/>
                </a:solidFill>
                <a:latin typeface="Carlito"/>
                <a:cs typeface="Carlito"/>
              </a:rPr>
              <a:t>Doublet  (same</a:t>
            </a:r>
            <a:r>
              <a:rPr dirty="0" sz="1350" spc="-35">
                <a:solidFill>
                  <a:srgbClr val="C00000"/>
                </a:solidFill>
                <a:latin typeface="Carlito"/>
                <a:cs typeface="Carlito"/>
              </a:rPr>
              <a:t> </a:t>
            </a:r>
            <a:r>
              <a:rPr dirty="0" sz="1350" spc="-10">
                <a:solidFill>
                  <a:srgbClr val="C00000"/>
                </a:solidFill>
                <a:latin typeface="Carlito"/>
                <a:cs typeface="Carlito"/>
              </a:rPr>
              <a:t>barcode)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7492745" y="4124705"/>
            <a:ext cx="1533525" cy="1678305"/>
          </a:xfrm>
          <a:custGeom>
            <a:avLst/>
            <a:gdLst/>
            <a:ahLst/>
            <a:cxnLst/>
            <a:rect l="l" t="t" r="r" b="b"/>
            <a:pathLst>
              <a:path w="1533525" h="1678304">
                <a:moveTo>
                  <a:pt x="0" y="255524"/>
                </a:moveTo>
                <a:lnTo>
                  <a:pt x="4117" y="209599"/>
                </a:lnTo>
                <a:lnTo>
                  <a:pt x="15989" y="166373"/>
                </a:lnTo>
                <a:lnTo>
                  <a:pt x="34892" y="126567"/>
                </a:lnTo>
                <a:lnTo>
                  <a:pt x="60104" y="90903"/>
                </a:lnTo>
                <a:lnTo>
                  <a:pt x="90903" y="60104"/>
                </a:lnTo>
                <a:lnTo>
                  <a:pt x="126567" y="34892"/>
                </a:lnTo>
                <a:lnTo>
                  <a:pt x="166373" y="15989"/>
                </a:lnTo>
                <a:lnTo>
                  <a:pt x="209599" y="4117"/>
                </a:lnTo>
                <a:lnTo>
                  <a:pt x="255524" y="0"/>
                </a:lnTo>
                <a:lnTo>
                  <a:pt x="1277620" y="0"/>
                </a:lnTo>
                <a:lnTo>
                  <a:pt x="1323544" y="4117"/>
                </a:lnTo>
                <a:lnTo>
                  <a:pt x="1366770" y="15989"/>
                </a:lnTo>
                <a:lnTo>
                  <a:pt x="1406576" y="34892"/>
                </a:lnTo>
                <a:lnTo>
                  <a:pt x="1442240" y="60104"/>
                </a:lnTo>
                <a:lnTo>
                  <a:pt x="1473039" y="90903"/>
                </a:lnTo>
                <a:lnTo>
                  <a:pt x="1498251" y="126567"/>
                </a:lnTo>
                <a:lnTo>
                  <a:pt x="1517154" y="166373"/>
                </a:lnTo>
                <a:lnTo>
                  <a:pt x="1529026" y="209599"/>
                </a:lnTo>
                <a:lnTo>
                  <a:pt x="1533144" y="255524"/>
                </a:lnTo>
                <a:lnTo>
                  <a:pt x="1533144" y="1422400"/>
                </a:lnTo>
                <a:lnTo>
                  <a:pt x="1529026" y="1468330"/>
                </a:lnTo>
                <a:lnTo>
                  <a:pt x="1517154" y="1511560"/>
                </a:lnTo>
                <a:lnTo>
                  <a:pt x="1498251" y="1551368"/>
                </a:lnTo>
                <a:lnTo>
                  <a:pt x="1473039" y="1587031"/>
                </a:lnTo>
                <a:lnTo>
                  <a:pt x="1442240" y="1617828"/>
                </a:lnTo>
                <a:lnTo>
                  <a:pt x="1406576" y="1643037"/>
                </a:lnTo>
                <a:lnTo>
                  <a:pt x="1366770" y="1661937"/>
                </a:lnTo>
                <a:lnTo>
                  <a:pt x="1323544" y="1673807"/>
                </a:lnTo>
                <a:lnTo>
                  <a:pt x="1277620" y="1677924"/>
                </a:lnTo>
                <a:lnTo>
                  <a:pt x="255524" y="1677924"/>
                </a:lnTo>
                <a:lnTo>
                  <a:pt x="209599" y="1673807"/>
                </a:lnTo>
                <a:lnTo>
                  <a:pt x="166373" y="1661937"/>
                </a:lnTo>
                <a:lnTo>
                  <a:pt x="126567" y="1643037"/>
                </a:lnTo>
                <a:lnTo>
                  <a:pt x="90903" y="1617828"/>
                </a:lnTo>
                <a:lnTo>
                  <a:pt x="60104" y="1587031"/>
                </a:lnTo>
                <a:lnTo>
                  <a:pt x="34892" y="1551368"/>
                </a:lnTo>
                <a:lnTo>
                  <a:pt x="15989" y="1511560"/>
                </a:lnTo>
                <a:lnTo>
                  <a:pt x="4117" y="1468330"/>
                </a:lnTo>
                <a:lnTo>
                  <a:pt x="0" y="1422400"/>
                </a:lnTo>
                <a:lnTo>
                  <a:pt x="0" y="255524"/>
                </a:lnTo>
                <a:close/>
              </a:path>
            </a:pathLst>
          </a:custGeom>
          <a:ln w="2222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 txBox="1"/>
          <p:nvPr/>
        </p:nvSpPr>
        <p:spPr>
          <a:xfrm>
            <a:off x="6441694" y="3441319"/>
            <a:ext cx="191897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5">
                <a:latin typeface="Carlito"/>
                <a:cs typeface="Carlito"/>
              </a:rPr>
              <a:t>Identify single </a:t>
            </a:r>
            <a:r>
              <a:rPr dirty="0" sz="1350">
                <a:latin typeface="Carlito"/>
                <a:cs typeface="Carlito"/>
              </a:rPr>
              <a:t>cells </a:t>
            </a:r>
            <a:r>
              <a:rPr dirty="0" sz="1350" spc="-10">
                <a:latin typeface="Carlito"/>
                <a:cs typeface="Carlito"/>
              </a:rPr>
              <a:t>by</a:t>
            </a:r>
            <a:r>
              <a:rPr dirty="0" sz="1350" spc="-40">
                <a:latin typeface="Carlito"/>
                <a:cs typeface="Carlito"/>
              </a:rPr>
              <a:t> </a:t>
            </a:r>
            <a:r>
              <a:rPr dirty="0" sz="1350" spc="-5">
                <a:latin typeface="Carlito"/>
                <a:cs typeface="Carlito"/>
              </a:rPr>
              <a:t>hash</a:t>
            </a:r>
            <a:endParaRPr sz="1350">
              <a:latin typeface="Carlito"/>
              <a:cs typeface="Carlito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7360666" y="1991614"/>
            <a:ext cx="1600835" cy="1353820"/>
            <a:chOff x="7360666" y="1991614"/>
            <a:chExt cx="1600835" cy="1353820"/>
          </a:xfrm>
        </p:grpSpPr>
        <p:sp>
          <p:nvSpPr>
            <p:cNvPr id="96" name="object 96"/>
            <p:cNvSpPr/>
            <p:nvPr/>
          </p:nvSpPr>
          <p:spPr>
            <a:xfrm>
              <a:off x="7491984" y="2116836"/>
              <a:ext cx="1469135" cy="1228344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7367016" y="1997964"/>
              <a:ext cx="253365" cy="289560"/>
            </a:xfrm>
            <a:custGeom>
              <a:avLst/>
              <a:gdLst/>
              <a:ahLst/>
              <a:cxnLst/>
              <a:rect l="l" t="t" r="r" b="b"/>
              <a:pathLst>
                <a:path w="253365" h="289560">
                  <a:moveTo>
                    <a:pt x="252983" y="0"/>
                  </a:moveTo>
                  <a:lnTo>
                    <a:pt x="0" y="0"/>
                  </a:lnTo>
                  <a:lnTo>
                    <a:pt x="0" y="289560"/>
                  </a:lnTo>
                  <a:lnTo>
                    <a:pt x="252983" y="289560"/>
                  </a:lnTo>
                  <a:lnTo>
                    <a:pt x="2529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7367016" y="1997964"/>
              <a:ext cx="253365" cy="289560"/>
            </a:xfrm>
            <a:custGeom>
              <a:avLst/>
              <a:gdLst/>
              <a:ahLst/>
              <a:cxnLst/>
              <a:rect l="l" t="t" r="r" b="b"/>
              <a:pathLst>
                <a:path w="253365" h="289560">
                  <a:moveTo>
                    <a:pt x="0" y="289560"/>
                  </a:moveTo>
                  <a:lnTo>
                    <a:pt x="252983" y="289560"/>
                  </a:lnTo>
                  <a:lnTo>
                    <a:pt x="252983" y="0"/>
                  </a:lnTo>
                  <a:lnTo>
                    <a:pt x="0" y="0"/>
                  </a:lnTo>
                  <a:lnTo>
                    <a:pt x="0" y="28956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86164" y="2436645"/>
            <a:ext cx="2934249" cy="28588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1248" y="2146641"/>
            <a:ext cx="4070134" cy="29834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919187" y="3296942"/>
            <a:ext cx="106486" cy="3698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144382" y="3209289"/>
            <a:ext cx="66611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Carlito"/>
                <a:cs typeface="Carlito"/>
              </a:rPr>
              <a:t>dou</a:t>
            </a:r>
            <a:r>
              <a:rPr dirty="0" sz="1600" spc="-5">
                <a:latin typeface="Carlito"/>
                <a:cs typeface="Carlito"/>
              </a:rPr>
              <a:t>bl</a:t>
            </a:r>
            <a:r>
              <a:rPr dirty="0" sz="1600" spc="-20">
                <a:latin typeface="Carlito"/>
                <a:cs typeface="Carlito"/>
              </a:rPr>
              <a:t>e</a:t>
            </a:r>
            <a:r>
              <a:rPr dirty="0" sz="1600" spc="-5">
                <a:latin typeface="Carlito"/>
                <a:cs typeface="Carlito"/>
              </a:rPr>
              <a:t>t  </a:t>
            </a:r>
            <a:r>
              <a:rPr dirty="0" sz="1600" spc="-10">
                <a:latin typeface="Carlito"/>
                <a:cs typeface="Carlito"/>
              </a:rPr>
              <a:t>singlet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05662" y="924813"/>
            <a:ext cx="2673350" cy="8788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15595" marR="5080" indent="-303530">
              <a:lnSpc>
                <a:spcPct val="100000"/>
              </a:lnSpc>
              <a:spcBef>
                <a:spcPts val="95"/>
              </a:spcBef>
            </a:pPr>
            <a:r>
              <a:rPr dirty="0" sz="2800" spc="-10">
                <a:latin typeface="Carlito"/>
                <a:cs typeface="Carlito"/>
              </a:rPr>
              <a:t>Doublet Detection  </a:t>
            </a:r>
            <a:r>
              <a:rPr dirty="0" sz="2800" spc="-15">
                <a:latin typeface="Carlito"/>
                <a:cs typeface="Carlito"/>
              </a:rPr>
              <a:t>by </a:t>
            </a:r>
            <a:r>
              <a:rPr dirty="0" sz="2800" spc="-10">
                <a:latin typeface="Carlito"/>
                <a:cs typeface="Carlito"/>
              </a:rPr>
              <a:t>Cell</a:t>
            </a:r>
            <a:r>
              <a:rPr dirty="0" sz="2800">
                <a:latin typeface="Carlito"/>
                <a:cs typeface="Carlito"/>
              </a:rPr>
              <a:t> </a:t>
            </a:r>
            <a:r>
              <a:rPr dirty="0" sz="2800" spc="-20">
                <a:latin typeface="Carlito"/>
                <a:cs typeface="Carlito"/>
              </a:rPr>
              <a:t>Cluster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92395" y="937641"/>
            <a:ext cx="2673350" cy="878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80059" marR="5080" indent="-467995">
              <a:lnSpc>
                <a:spcPct val="100000"/>
              </a:lnSpc>
              <a:spcBef>
                <a:spcPts val="95"/>
              </a:spcBef>
            </a:pPr>
            <a:r>
              <a:rPr dirty="0" sz="2800" spc="-10">
                <a:latin typeface="Carlito"/>
                <a:cs typeface="Carlito"/>
              </a:rPr>
              <a:t>Doublet Detection  </a:t>
            </a:r>
            <a:r>
              <a:rPr dirty="0" sz="2800" spc="-15">
                <a:latin typeface="Carlito"/>
                <a:cs typeface="Carlito"/>
              </a:rPr>
              <a:t>by </a:t>
            </a:r>
            <a:r>
              <a:rPr dirty="0" sz="2800" spc="-10">
                <a:latin typeface="Carlito"/>
                <a:cs typeface="Carlito"/>
              </a:rPr>
              <a:t>Hash</a:t>
            </a:r>
            <a:r>
              <a:rPr dirty="0" sz="2800" spc="20">
                <a:latin typeface="Carlito"/>
                <a:cs typeface="Carlito"/>
              </a:rPr>
              <a:t> </a:t>
            </a:r>
            <a:r>
              <a:rPr dirty="0" sz="2800" spc="-75">
                <a:latin typeface="Carlito"/>
                <a:cs typeface="Carlito"/>
              </a:rPr>
              <a:t>Tag</a:t>
            </a:r>
            <a:endParaRPr sz="2800">
              <a:latin typeface="Carlito"/>
              <a:cs typeface="Carlito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607050" y="5466079"/>
          <a:ext cx="2014855" cy="716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700"/>
                <a:gridCol w="840105"/>
              </a:tblGrid>
              <a:tr h="351650">
                <a:tc>
                  <a:txBody>
                    <a:bodyPr/>
                    <a:lstStyle/>
                    <a:p>
                      <a:pPr marL="1714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2100" spc="-10">
                          <a:latin typeface="Carlito"/>
                          <a:cs typeface="Carlito"/>
                        </a:rPr>
                        <a:t>singlet</a:t>
                      </a:r>
                      <a:endParaRPr sz="2100">
                        <a:latin typeface="Carlito"/>
                        <a:cs typeface="Carlito"/>
                      </a:endParaRPr>
                    </a:p>
                  </a:txBody>
                  <a:tcPr marL="0" marR="0" marB="0" marT="158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825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2100">
                          <a:latin typeface="Carlito"/>
                          <a:cs typeface="Carlito"/>
                        </a:rPr>
                        <a:t>15,148</a:t>
                      </a:r>
                      <a:endParaRPr sz="2100">
                        <a:latin typeface="Carlito"/>
                        <a:cs typeface="Carlito"/>
                      </a:endParaRPr>
                    </a:p>
                  </a:txBody>
                  <a:tcPr marL="0" marR="0" marB="0" marT="158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351688">
                <a:tc>
                  <a:txBody>
                    <a:bodyPr/>
                    <a:lstStyle/>
                    <a:p>
                      <a:pPr marL="1714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2100" spc="-10">
                          <a:latin typeface="Carlito"/>
                          <a:cs typeface="Carlito"/>
                        </a:rPr>
                        <a:t>doublet</a:t>
                      </a:r>
                      <a:endParaRPr sz="2100">
                        <a:latin typeface="Carlito"/>
                        <a:cs typeface="Carlito"/>
                      </a:endParaRPr>
                    </a:p>
                  </a:txBody>
                  <a:tcPr marL="0" marR="0" marB="0" marT="158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825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2100">
                          <a:latin typeface="Carlito"/>
                          <a:cs typeface="Carlito"/>
                        </a:rPr>
                        <a:t>3,630</a:t>
                      </a:r>
                      <a:endParaRPr sz="2100">
                        <a:latin typeface="Carlito"/>
                        <a:cs typeface="Carlito"/>
                      </a:endParaRPr>
                    </a:p>
                  </a:txBody>
                  <a:tcPr marL="0" marR="0" marB="0" marT="158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112177" y="5412994"/>
          <a:ext cx="2014855" cy="716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700"/>
                <a:gridCol w="840105"/>
              </a:tblGrid>
              <a:tr h="351637"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2100" spc="-10">
                          <a:latin typeface="Carlito"/>
                          <a:cs typeface="Carlito"/>
                        </a:rPr>
                        <a:t>singlet</a:t>
                      </a:r>
                      <a:endParaRPr sz="2100">
                        <a:latin typeface="Carlito"/>
                        <a:cs typeface="Carlito"/>
                      </a:endParaRPr>
                    </a:p>
                  </a:txBody>
                  <a:tcPr marL="0" marR="0" marB="0" marT="158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889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2100">
                          <a:latin typeface="Carlito"/>
                          <a:cs typeface="Carlito"/>
                        </a:rPr>
                        <a:t>17,110</a:t>
                      </a:r>
                      <a:endParaRPr sz="2100">
                        <a:latin typeface="Carlito"/>
                        <a:cs typeface="Carlito"/>
                      </a:endParaRPr>
                    </a:p>
                  </a:txBody>
                  <a:tcPr marL="0" marR="0" marB="0" marT="158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351688"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2100" spc="-10">
                          <a:latin typeface="Carlito"/>
                          <a:cs typeface="Carlito"/>
                        </a:rPr>
                        <a:t>doublet</a:t>
                      </a:r>
                      <a:endParaRPr sz="2100">
                        <a:latin typeface="Carlito"/>
                        <a:cs typeface="Carlito"/>
                      </a:endParaRPr>
                    </a:p>
                  </a:txBody>
                  <a:tcPr marL="0" marR="0" marB="0" marT="158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889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2100">
                          <a:latin typeface="Carlito"/>
                          <a:cs typeface="Carlito"/>
                        </a:rPr>
                        <a:t>1,668</a:t>
                      </a:r>
                      <a:endParaRPr sz="2100">
                        <a:latin typeface="Carlito"/>
                        <a:cs typeface="Carlito"/>
                      </a:endParaRPr>
                    </a:p>
                  </a:txBody>
                  <a:tcPr marL="0" marR="0" marB="0" marT="158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03238" y="4769611"/>
            <a:ext cx="148844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9812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Carlito"/>
                <a:cs typeface="Carlito"/>
              </a:rPr>
              <a:t>Total </a:t>
            </a:r>
            <a:r>
              <a:rPr dirty="0" sz="1100" spc="-5">
                <a:latin typeface="Carlito"/>
                <a:cs typeface="Carlito"/>
              </a:rPr>
              <a:t>Capture: </a:t>
            </a:r>
            <a:r>
              <a:rPr dirty="0" sz="1100">
                <a:solidFill>
                  <a:srgbClr val="FF0000"/>
                </a:solidFill>
                <a:latin typeface="Carlito"/>
                <a:cs typeface="Carlito"/>
              </a:rPr>
              <a:t>$3,300  </a:t>
            </a:r>
            <a:r>
              <a:rPr dirty="0" sz="1100">
                <a:latin typeface="Carlito"/>
                <a:cs typeface="Carlito"/>
              </a:rPr>
              <a:t>Total </a:t>
            </a:r>
            <a:r>
              <a:rPr dirty="0" sz="1100" spc="-5">
                <a:latin typeface="Carlito"/>
                <a:cs typeface="Carlito"/>
              </a:rPr>
              <a:t>Sequencing:</a:t>
            </a:r>
            <a:r>
              <a:rPr dirty="0" sz="1100" spc="170">
                <a:latin typeface="Carlito"/>
                <a:cs typeface="Carlito"/>
              </a:rPr>
              <a:t> </a:t>
            </a:r>
            <a:r>
              <a:rPr dirty="0" sz="1100">
                <a:solidFill>
                  <a:srgbClr val="FF0000"/>
                </a:solidFill>
                <a:latin typeface="Carlito"/>
                <a:cs typeface="Carlito"/>
              </a:rPr>
              <a:t>$7,200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06514" y="5269738"/>
            <a:ext cx="118681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30">
                <a:latin typeface="Carlito"/>
                <a:cs typeface="Carlito"/>
              </a:rPr>
              <a:t>Total:</a:t>
            </a:r>
            <a:r>
              <a:rPr dirty="0" sz="1600" spc="-65"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0000"/>
                </a:solidFill>
                <a:latin typeface="Carlito"/>
                <a:cs typeface="Carlito"/>
              </a:rPr>
              <a:t>$10,500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53432" y="4354195"/>
            <a:ext cx="8528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FF2905"/>
                </a:solidFill>
                <a:latin typeface="Carlito"/>
                <a:cs typeface="Carlito"/>
              </a:rPr>
              <a:t>Cost </a:t>
            </a:r>
            <a:r>
              <a:rPr dirty="0" sz="1200" spc="-15" b="1">
                <a:solidFill>
                  <a:srgbClr val="FF2905"/>
                </a:solidFill>
                <a:latin typeface="Carlito"/>
                <a:cs typeface="Carlito"/>
              </a:rPr>
              <a:t>Per</a:t>
            </a:r>
            <a:r>
              <a:rPr dirty="0" sz="1200" spc="-55" b="1">
                <a:solidFill>
                  <a:srgbClr val="FF2905"/>
                </a:solidFill>
                <a:latin typeface="Carlito"/>
                <a:cs typeface="Carlito"/>
              </a:rPr>
              <a:t> </a:t>
            </a:r>
            <a:r>
              <a:rPr dirty="0" sz="1200" spc="-5" b="1">
                <a:solidFill>
                  <a:srgbClr val="FF2905"/>
                </a:solidFill>
                <a:latin typeface="Carlito"/>
                <a:cs typeface="Carlito"/>
              </a:rPr>
              <a:t>Cell</a:t>
            </a:r>
            <a:r>
              <a:rPr dirty="0" sz="1200" spc="-5">
                <a:solidFill>
                  <a:srgbClr val="FF2905"/>
                </a:solidFill>
                <a:latin typeface="Carlito"/>
                <a:cs typeface="Carlito"/>
              </a:rPr>
              <a:t>: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09008" y="4719954"/>
            <a:ext cx="11963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57175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Carlito"/>
                <a:cs typeface="Carlito"/>
              </a:rPr>
              <a:t>Capture:</a:t>
            </a:r>
            <a:r>
              <a:rPr dirty="0" sz="1200" spc="-90">
                <a:latin typeface="Carlito"/>
                <a:cs typeface="Carlito"/>
              </a:rPr>
              <a:t> </a:t>
            </a:r>
            <a:r>
              <a:rPr dirty="0" sz="1200" spc="-5">
                <a:latin typeface="Carlito"/>
                <a:cs typeface="Carlito"/>
              </a:rPr>
              <a:t>$0.07  </a:t>
            </a:r>
            <a:r>
              <a:rPr dirty="0" sz="1200">
                <a:latin typeface="Carlito"/>
                <a:cs typeface="Carlito"/>
              </a:rPr>
              <a:t>Sequencing:</a:t>
            </a:r>
            <a:r>
              <a:rPr dirty="0" sz="1200" spc="160">
                <a:latin typeface="Carlito"/>
                <a:cs typeface="Carlito"/>
              </a:rPr>
              <a:t> </a:t>
            </a:r>
            <a:r>
              <a:rPr dirty="0" sz="1200" spc="-5">
                <a:latin typeface="Carlito"/>
                <a:cs typeface="Carlito"/>
              </a:rPr>
              <a:t>$0.15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44340" y="4648200"/>
            <a:ext cx="1614170" cy="628015"/>
          </a:xfrm>
          <a:custGeom>
            <a:avLst/>
            <a:gdLst/>
            <a:ahLst/>
            <a:cxnLst/>
            <a:rect l="l" t="t" r="r" b="b"/>
            <a:pathLst>
              <a:path w="1614170" h="628014">
                <a:moveTo>
                  <a:pt x="0" y="55499"/>
                </a:moveTo>
                <a:lnTo>
                  <a:pt x="4349" y="33861"/>
                </a:lnTo>
                <a:lnTo>
                  <a:pt x="16224" y="16224"/>
                </a:lnTo>
                <a:lnTo>
                  <a:pt x="33861" y="4349"/>
                </a:lnTo>
                <a:lnTo>
                  <a:pt x="55499" y="0"/>
                </a:lnTo>
                <a:lnTo>
                  <a:pt x="1558417" y="0"/>
                </a:lnTo>
                <a:lnTo>
                  <a:pt x="1580054" y="4349"/>
                </a:lnTo>
                <a:lnTo>
                  <a:pt x="1597691" y="16224"/>
                </a:lnTo>
                <a:lnTo>
                  <a:pt x="1609566" y="33861"/>
                </a:lnTo>
                <a:lnTo>
                  <a:pt x="1613915" y="55499"/>
                </a:lnTo>
                <a:lnTo>
                  <a:pt x="1613915" y="572388"/>
                </a:lnTo>
                <a:lnTo>
                  <a:pt x="1609566" y="594026"/>
                </a:lnTo>
                <a:lnTo>
                  <a:pt x="1597691" y="611663"/>
                </a:lnTo>
                <a:lnTo>
                  <a:pt x="1580054" y="623538"/>
                </a:lnTo>
                <a:lnTo>
                  <a:pt x="1558417" y="627888"/>
                </a:lnTo>
                <a:lnTo>
                  <a:pt x="55499" y="627888"/>
                </a:lnTo>
                <a:lnTo>
                  <a:pt x="33861" y="623538"/>
                </a:lnTo>
                <a:lnTo>
                  <a:pt x="16224" y="611663"/>
                </a:lnTo>
                <a:lnTo>
                  <a:pt x="4349" y="594026"/>
                </a:lnTo>
                <a:lnTo>
                  <a:pt x="0" y="572388"/>
                </a:lnTo>
                <a:lnTo>
                  <a:pt x="0" y="55499"/>
                </a:lnTo>
                <a:close/>
              </a:path>
            </a:pathLst>
          </a:custGeom>
          <a:ln w="762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42340" y="932815"/>
            <a:ext cx="810196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210"/>
              <a:t>Superloading </a:t>
            </a:r>
            <a:r>
              <a:rPr dirty="0" sz="4000" spc="-15"/>
              <a:t>with </a:t>
            </a:r>
            <a:r>
              <a:rPr dirty="0" sz="4000" spc="-254"/>
              <a:t>Cell </a:t>
            </a:r>
            <a:r>
              <a:rPr dirty="0" sz="4000" spc="-270"/>
              <a:t>Hashing</a:t>
            </a:r>
            <a:r>
              <a:rPr dirty="0" sz="4000" spc="-380"/>
              <a:t> </a:t>
            </a:r>
            <a:r>
              <a:rPr dirty="0" sz="4000" spc="-175"/>
              <a:t>Benefits</a:t>
            </a:r>
            <a:endParaRPr sz="4000"/>
          </a:p>
        </p:txBody>
      </p:sp>
      <p:sp>
        <p:nvSpPr>
          <p:cNvPr id="8" name="object 8"/>
          <p:cNvSpPr/>
          <p:nvPr/>
        </p:nvSpPr>
        <p:spPr>
          <a:xfrm>
            <a:off x="2940417" y="2343017"/>
            <a:ext cx="1156583" cy="687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116604" y="2146192"/>
            <a:ext cx="792480" cy="1771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latin typeface="Carlito"/>
                <a:cs typeface="Carlito"/>
              </a:rPr>
              <a:t>NextSeq HO</a:t>
            </a:r>
            <a:r>
              <a:rPr dirty="0" sz="1000" spc="-65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x4</a:t>
            </a:r>
            <a:endParaRPr sz="1000"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978070" y="2313198"/>
            <a:ext cx="709295" cy="1517650"/>
            <a:chOff x="978070" y="2313198"/>
            <a:chExt cx="709295" cy="1517650"/>
          </a:xfrm>
        </p:grpSpPr>
        <p:sp>
          <p:nvSpPr>
            <p:cNvPr id="11" name="object 11"/>
            <p:cNvSpPr/>
            <p:nvPr/>
          </p:nvSpPr>
          <p:spPr>
            <a:xfrm>
              <a:off x="981510" y="2316638"/>
              <a:ext cx="702945" cy="1510665"/>
            </a:xfrm>
            <a:custGeom>
              <a:avLst/>
              <a:gdLst/>
              <a:ahLst/>
              <a:cxnLst/>
              <a:rect l="l" t="t" r="r" b="b"/>
              <a:pathLst>
                <a:path w="702944" h="1510664">
                  <a:moveTo>
                    <a:pt x="585241" y="0"/>
                  </a:moveTo>
                  <a:lnTo>
                    <a:pt x="117241" y="0"/>
                  </a:lnTo>
                  <a:lnTo>
                    <a:pt x="71582" y="9197"/>
                  </a:lnTo>
                  <a:lnTo>
                    <a:pt x="34318" y="34290"/>
                  </a:lnTo>
                  <a:lnTo>
                    <a:pt x="9205" y="71527"/>
                  </a:lnTo>
                  <a:lnTo>
                    <a:pt x="0" y="117156"/>
                  </a:lnTo>
                  <a:lnTo>
                    <a:pt x="0" y="1393155"/>
                  </a:lnTo>
                  <a:lnTo>
                    <a:pt x="9205" y="1438836"/>
                  </a:lnTo>
                  <a:lnTo>
                    <a:pt x="34318" y="1476103"/>
                  </a:lnTo>
                  <a:lnTo>
                    <a:pt x="71582" y="1501210"/>
                  </a:lnTo>
                  <a:lnTo>
                    <a:pt x="117241" y="1510412"/>
                  </a:lnTo>
                  <a:lnTo>
                    <a:pt x="585241" y="1510412"/>
                  </a:lnTo>
                  <a:lnTo>
                    <a:pt x="630888" y="1501210"/>
                  </a:lnTo>
                  <a:lnTo>
                    <a:pt x="668123" y="1476103"/>
                  </a:lnTo>
                  <a:lnTo>
                    <a:pt x="693206" y="1438836"/>
                  </a:lnTo>
                  <a:lnTo>
                    <a:pt x="702399" y="1393155"/>
                  </a:lnTo>
                  <a:lnTo>
                    <a:pt x="702399" y="117156"/>
                  </a:lnTo>
                  <a:lnTo>
                    <a:pt x="693206" y="71527"/>
                  </a:lnTo>
                  <a:lnTo>
                    <a:pt x="668122" y="34290"/>
                  </a:lnTo>
                  <a:lnTo>
                    <a:pt x="630888" y="9197"/>
                  </a:lnTo>
                  <a:lnTo>
                    <a:pt x="58524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81510" y="2316638"/>
              <a:ext cx="702945" cy="1510665"/>
            </a:xfrm>
            <a:custGeom>
              <a:avLst/>
              <a:gdLst/>
              <a:ahLst/>
              <a:cxnLst/>
              <a:rect l="l" t="t" r="r" b="b"/>
              <a:pathLst>
                <a:path w="702944" h="1510664">
                  <a:moveTo>
                    <a:pt x="0" y="117156"/>
                  </a:moveTo>
                  <a:lnTo>
                    <a:pt x="9205" y="71527"/>
                  </a:lnTo>
                  <a:lnTo>
                    <a:pt x="34318" y="34290"/>
                  </a:lnTo>
                  <a:lnTo>
                    <a:pt x="71582" y="9197"/>
                  </a:lnTo>
                  <a:lnTo>
                    <a:pt x="117241" y="0"/>
                  </a:lnTo>
                  <a:lnTo>
                    <a:pt x="585241" y="0"/>
                  </a:lnTo>
                  <a:lnTo>
                    <a:pt x="630888" y="9197"/>
                  </a:lnTo>
                  <a:lnTo>
                    <a:pt x="668122" y="34290"/>
                  </a:lnTo>
                  <a:lnTo>
                    <a:pt x="693206" y="71527"/>
                  </a:lnTo>
                  <a:lnTo>
                    <a:pt x="702399" y="117156"/>
                  </a:lnTo>
                  <a:lnTo>
                    <a:pt x="702399" y="1393155"/>
                  </a:lnTo>
                  <a:lnTo>
                    <a:pt x="693206" y="1438795"/>
                  </a:lnTo>
                  <a:lnTo>
                    <a:pt x="668123" y="1475972"/>
                  </a:lnTo>
                  <a:lnTo>
                    <a:pt x="630888" y="1500990"/>
                  </a:lnTo>
                  <a:lnTo>
                    <a:pt x="585241" y="1510151"/>
                  </a:lnTo>
                  <a:lnTo>
                    <a:pt x="117241" y="1510151"/>
                  </a:lnTo>
                  <a:lnTo>
                    <a:pt x="71582" y="1500990"/>
                  </a:lnTo>
                  <a:lnTo>
                    <a:pt x="34318" y="1475972"/>
                  </a:lnTo>
                  <a:lnTo>
                    <a:pt x="9205" y="1438795"/>
                  </a:lnTo>
                  <a:lnTo>
                    <a:pt x="0" y="1393155"/>
                  </a:lnTo>
                  <a:lnTo>
                    <a:pt x="0" y="117156"/>
                  </a:lnTo>
                  <a:close/>
                </a:path>
              </a:pathLst>
            </a:custGeom>
            <a:ln w="688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462717" y="2369515"/>
              <a:ext cx="161474" cy="33699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462717" y="2727823"/>
              <a:ext cx="161474" cy="336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462717" y="3086026"/>
              <a:ext cx="161474" cy="33699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462717" y="3444229"/>
              <a:ext cx="161474" cy="33699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1050688" y="2679472"/>
            <a:ext cx="152400" cy="104838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 spc="-5">
                <a:latin typeface="Carlito"/>
                <a:cs typeface="Carlito"/>
              </a:rPr>
              <a:t>10X </a:t>
            </a:r>
            <a:r>
              <a:rPr dirty="0" sz="1000" spc="-10">
                <a:latin typeface="Carlito"/>
                <a:cs typeface="Carlito"/>
              </a:rPr>
              <a:t>Chromium</a:t>
            </a:r>
            <a:r>
              <a:rPr dirty="0" sz="1000" spc="-45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Chip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70115" y="2149516"/>
            <a:ext cx="668020" cy="1435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50" spc="5">
                <a:latin typeface="Carlito"/>
                <a:cs typeface="Carlito"/>
              </a:rPr>
              <a:t>Setup Fee:</a:t>
            </a:r>
            <a:r>
              <a:rPr dirty="0" sz="750" spc="-55">
                <a:latin typeface="Carlito"/>
                <a:cs typeface="Carlito"/>
              </a:rPr>
              <a:t> </a:t>
            </a:r>
            <a:r>
              <a:rPr dirty="0" sz="750" spc="10">
                <a:latin typeface="Carlito"/>
                <a:cs typeface="Carlito"/>
              </a:rPr>
              <a:t>$500</a:t>
            </a:r>
            <a:endParaRPr sz="750">
              <a:latin typeface="Carlito"/>
              <a:cs typeface="Carli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14883" y="2390314"/>
            <a:ext cx="152400" cy="135826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 spc="-5">
                <a:solidFill>
                  <a:srgbClr val="BEBEBE"/>
                </a:solidFill>
                <a:latin typeface="Carlito"/>
                <a:cs typeface="Carlito"/>
              </a:rPr>
              <a:t>A B C D E F G</a:t>
            </a:r>
            <a:r>
              <a:rPr dirty="0" sz="1000" spc="185">
                <a:solidFill>
                  <a:srgbClr val="BEBEBE"/>
                </a:solidFill>
                <a:latin typeface="Carlito"/>
                <a:cs typeface="Carlito"/>
              </a:rPr>
              <a:t> </a:t>
            </a:r>
            <a:r>
              <a:rPr dirty="0" sz="1000" spc="-5">
                <a:solidFill>
                  <a:srgbClr val="BEBEBE"/>
                </a:solidFill>
                <a:latin typeface="Carlito"/>
                <a:cs typeface="Carlito"/>
              </a:rPr>
              <a:t>H</a:t>
            </a:r>
            <a:endParaRPr sz="1000">
              <a:latin typeface="Carlito"/>
              <a:cs typeface="Carlito"/>
            </a:endParaRP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1679416" y="2145372"/>
          <a:ext cx="1045844" cy="16592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5940"/>
                <a:gridCol w="499745"/>
              </a:tblGrid>
              <a:tr h="168599"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750" spc="5" b="1">
                          <a:latin typeface="Carlito"/>
                          <a:cs typeface="Carlito"/>
                        </a:rPr>
                        <a:t>$/Channel</a:t>
                      </a:r>
                      <a:endParaRPr sz="750">
                        <a:latin typeface="Carlito"/>
                        <a:cs typeface="Carlito"/>
                      </a:endParaRPr>
                    </a:p>
                  </a:txBody>
                  <a:tcPr marL="0" marR="0" marB="0" marT="19685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750" spc="5" b="1">
                          <a:latin typeface="Carlito"/>
                          <a:cs typeface="Carlito"/>
                        </a:rPr>
                        <a:t>Cells</a:t>
                      </a:r>
                      <a:endParaRPr sz="750">
                        <a:latin typeface="Carlito"/>
                        <a:cs typeface="Carlito"/>
                      </a:endParaRPr>
                    </a:p>
                  </a:txBody>
                  <a:tcPr marL="0" marR="0" marB="0" marT="19685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</a:tr>
              <a:tr h="185430"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850" spc="15">
                          <a:latin typeface="Carlito"/>
                          <a:cs typeface="Carlito"/>
                        </a:rPr>
                        <a:t>$1400</a:t>
                      </a:r>
                      <a:endParaRPr sz="850">
                        <a:latin typeface="Carlito"/>
                        <a:cs typeface="Carlito"/>
                      </a:endParaRPr>
                    </a:p>
                  </a:txBody>
                  <a:tcPr marL="0" marR="0" marB="0" marT="20955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850" spc="10">
                          <a:latin typeface="Carlito"/>
                          <a:cs typeface="Carlito"/>
                        </a:rPr>
                        <a:t>6,000</a:t>
                      </a:r>
                      <a:endParaRPr sz="850">
                        <a:latin typeface="Carlito"/>
                        <a:cs typeface="Carlito"/>
                      </a:endParaRPr>
                    </a:p>
                  </a:txBody>
                  <a:tcPr marL="0" marR="0" marB="0" marT="20955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85430"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dirty="0" sz="850" spc="15">
                          <a:latin typeface="Carlito"/>
                          <a:cs typeface="Carlito"/>
                        </a:rPr>
                        <a:t>$1400</a:t>
                      </a:r>
                      <a:endParaRPr sz="850">
                        <a:latin typeface="Carlito"/>
                        <a:cs typeface="Carlito"/>
                      </a:endParaRPr>
                    </a:p>
                  </a:txBody>
                  <a:tcPr marL="0" marR="0" marB="0" marT="22225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dirty="0" sz="850" spc="10">
                          <a:latin typeface="Carlito"/>
                          <a:cs typeface="Carlito"/>
                        </a:rPr>
                        <a:t>6,000</a:t>
                      </a:r>
                      <a:endParaRPr sz="850">
                        <a:latin typeface="Carlito"/>
                        <a:cs typeface="Carlito"/>
                      </a:endParaRPr>
                    </a:p>
                  </a:txBody>
                  <a:tcPr marL="0" marR="0" marB="0" marT="22225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85501"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dirty="0" sz="850" spc="15">
                          <a:latin typeface="Carlito"/>
                          <a:cs typeface="Carlito"/>
                        </a:rPr>
                        <a:t>$1400</a:t>
                      </a:r>
                      <a:endParaRPr sz="850">
                        <a:latin typeface="Carlito"/>
                        <a:cs typeface="Carlito"/>
                      </a:endParaRPr>
                    </a:p>
                  </a:txBody>
                  <a:tcPr marL="0" marR="0" marB="0" marT="22225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dirty="0" sz="850" spc="10">
                          <a:latin typeface="Carlito"/>
                          <a:cs typeface="Carlito"/>
                        </a:rPr>
                        <a:t>6,000</a:t>
                      </a:r>
                      <a:endParaRPr sz="850">
                        <a:latin typeface="Carlito"/>
                        <a:cs typeface="Carlito"/>
                      </a:endParaRPr>
                    </a:p>
                  </a:txBody>
                  <a:tcPr marL="0" marR="0" marB="0" marT="22225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85395"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850" spc="15">
                          <a:latin typeface="Carlito"/>
                          <a:cs typeface="Carlito"/>
                        </a:rPr>
                        <a:t>$1400</a:t>
                      </a:r>
                      <a:endParaRPr sz="850">
                        <a:latin typeface="Carlito"/>
                        <a:cs typeface="Carlito"/>
                      </a:endParaRPr>
                    </a:p>
                  </a:txBody>
                  <a:tcPr marL="0" marR="0" marB="0" marT="23495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850" spc="10">
                          <a:latin typeface="Carlito"/>
                          <a:cs typeface="Carlito"/>
                        </a:rPr>
                        <a:t>6,000</a:t>
                      </a:r>
                      <a:endParaRPr sz="850">
                        <a:latin typeface="Carlito"/>
                        <a:cs typeface="Carlito"/>
                      </a:endParaRPr>
                    </a:p>
                  </a:txBody>
                  <a:tcPr marL="0" marR="0" marB="0" marT="23495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85430"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850" spc="15">
                          <a:latin typeface="Carlito"/>
                          <a:cs typeface="Carlito"/>
                        </a:rPr>
                        <a:t>$1400</a:t>
                      </a:r>
                      <a:endParaRPr sz="850">
                        <a:latin typeface="Carlito"/>
                        <a:cs typeface="Carlito"/>
                      </a:endParaRPr>
                    </a:p>
                  </a:txBody>
                  <a:tcPr marL="0" marR="0" marB="0" marT="2413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850" spc="10">
                          <a:latin typeface="Carlito"/>
                          <a:cs typeface="Carlito"/>
                        </a:rPr>
                        <a:t>6,000</a:t>
                      </a:r>
                      <a:endParaRPr sz="850">
                        <a:latin typeface="Carlito"/>
                        <a:cs typeface="Carlito"/>
                      </a:endParaRPr>
                    </a:p>
                  </a:txBody>
                  <a:tcPr marL="0" marR="0" marB="0" marT="2413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85501"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850" spc="15">
                          <a:latin typeface="Carlito"/>
                          <a:cs typeface="Carlito"/>
                        </a:rPr>
                        <a:t>$1400</a:t>
                      </a:r>
                      <a:endParaRPr sz="850">
                        <a:latin typeface="Carlito"/>
                        <a:cs typeface="Carlito"/>
                      </a:endParaRPr>
                    </a:p>
                  </a:txBody>
                  <a:tcPr marL="0" marR="0" marB="0" marT="20955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850" spc="10">
                          <a:latin typeface="Carlito"/>
                          <a:cs typeface="Carlito"/>
                        </a:rPr>
                        <a:t>6,000</a:t>
                      </a:r>
                      <a:endParaRPr sz="850">
                        <a:latin typeface="Carlito"/>
                        <a:cs typeface="Carlito"/>
                      </a:endParaRPr>
                    </a:p>
                  </a:txBody>
                  <a:tcPr marL="0" marR="0" marB="0" marT="20955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85416"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dirty="0" sz="850" spc="15">
                          <a:latin typeface="Carlito"/>
                          <a:cs typeface="Carlito"/>
                        </a:rPr>
                        <a:t>$1400</a:t>
                      </a:r>
                      <a:endParaRPr sz="850">
                        <a:latin typeface="Carlito"/>
                        <a:cs typeface="Carlito"/>
                      </a:endParaRPr>
                    </a:p>
                  </a:txBody>
                  <a:tcPr marL="0" marR="0" marB="0" marT="22225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dirty="0" sz="850" spc="10">
                          <a:latin typeface="Carlito"/>
                          <a:cs typeface="Carlito"/>
                        </a:rPr>
                        <a:t>6,000</a:t>
                      </a:r>
                      <a:endParaRPr sz="850">
                        <a:latin typeface="Carlito"/>
                        <a:cs typeface="Carlito"/>
                      </a:endParaRPr>
                    </a:p>
                  </a:txBody>
                  <a:tcPr marL="0" marR="0" marB="0" marT="22225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85416"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dirty="0" sz="850" spc="15">
                          <a:latin typeface="Carlito"/>
                          <a:cs typeface="Carlito"/>
                        </a:rPr>
                        <a:t>$1400</a:t>
                      </a:r>
                      <a:endParaRPr sz="850">
                        <a:latin typeface="Carlito"/>
                        <a:cs typeface="Carlito"/>
                      </a:endParaRPr>
                    </a:p>
                  </a:txBody>
                  <a:tcPr marL="0" marR="0" marB="0" marT="22225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dirty="0" sz="850" spc="10">
                          <a:latin typeface="Carlito"/>
                          <a:cs typeface="Carlito"/>
                        </a:rPr>
                        <a:t>6,000</a:t>
                      </a:r>
                      <a:endParaRPr sz="850">
                        <a:latin typeface="Carlito"/>
                        <a:cs typeface="Carlito"/>
                      </a:endParaRPr>
                    </a:p>
                  </a:txBody>
                  <a:tcPr marL="0" marR="0" marB="0" marT="22225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1" name="object 21"/>
          <p:cNvSpPr/>
          <p:nvPr/>
        </p:nvSpPr>
        <p:spPr>
          <a:xfrm>
            <a:off x="2786358" y="2309765"/>
            <a:ext cx="232410" cy="1496060"/>
          </a:xfrm>
          <a:custGeom>
            <a:avLst/>
            <a:gdLst/>
            <a:ahLst/>
            <a:cxnLst/>
            <a:rect l="l" t="t" r="r" b="b"/>
            <a:pathLst>
              <a:path w="232410" h="1496060">
                <a:moveTo>
                  <a:pt x="0" y="0"/>
                </a:moveTo>
                <a:lnTo>
                  <a:pt x="45276" y="1489"/>
                </a:lnTo>
                <a:lnTo>
                  <a:pt x="82210" y="5575"/>
                </a:lnTo>
                <a:lnTo>
                  <a:pt x="107091" y="11686"/>
                </a:lnTo>
                <a:lnTo>
                  <a:pt x="116209" y="19251"/>
                </a:lnTo>
                <a:lnTo>
                  <a:pt x="116209" y="251320"/>
                </a:lnTo>
                <a:lnTo>
                  <a:pt x="125283" y="258761"/>
                </a:lnTo>
                <a:lnTo>
                  <a:pt x="150060" y="264873"/>
                </a:lnTo>
                <a:lnTo>
                  <a:pt x="186877" y="269013"/>
                </a:lnTo>
                <a:lnTo>
                  <a:pt x="232068" y="270537"/>
                </a:lnTo>
                <a:lnTo>
                  <a:pt x="186877" y="272065"/>
                </a:lnTo>
                <a:lnTo>
                  <a:pt x="150060" y="276217"/>
                </a:lnTo>
                <a:lnTo>
                  <a:pt x="125283" y="282342"/>
                </a:lnTo>
                <a:lnTo>
                  <a:pt x="116209" y="289788"/>
                </a:lnTo>
                <a:lnTo>
                  <a:pt x="116209" y="1476718"/>
                </a:lnTo>
                <a:lnTo>
                  <a:pt x="107091" y="1484279"/>
                </a:lnTo>
                <a:lnTo>
                  <a:pt x="82210" y="1490387"/>
                </a:lnTo>
                <a:lnTo>
                  <a:pt x="45276" y="1494470"/>
                </a:lnTo>
                <a:lnTo>
                  <a:pt x="0" y="1495958"/>
                </a:lnTo>
              </a:path>
            </a:pathLst>
          </a:custGeom>
          <a:ln w="35014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940636" y="4219773"/>
            <a:ext cx="1156368" cy="6868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3111458" y="4009132"/>
            <a:ext cx="79692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latin typeface="Carlito"/>
                <a:cs typeface="Carlito"/>
              </a:rPr>
              <a:t>NextSeq </a:t>
            </a:r>
            <a:r>
              <a:rPr dirty="0" sz="1000">
                <a:latin typeface="Carlito"/>
                <a:cs typeface="Carlito"/>
              </a:rPr>
              <a:t>HO</a:t>
            </a:r>
            <a:r>
              <a:rPr dirty="0" sz="1000" spc="-55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x4</a:t>
            </a:r>
            <a:endParaRPr sz="1000">
              <a:latin typeface="Carlito"/>
              <a:cs typeface="Carlito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960102" y="4177339"/>
            <a:ext cx="713740" cy="1526540"/>
            <a:chOff x="960102" y="4177339"/>
            <a:chExt cx="713740" cy="1526540"/>
          </a:xfrm>
        </p:grpSpPr>
        <p:sp>
          <p:nvSpPr>
            <p:cNvPr id="25" name="object 25"/>
            <p:cNvSpPr/>
            <p:nvPr/>
          </p:nvSpPr>
          <p:spPr>
            <a:xfrm>
              <a:off x="963562" y="4180799"/>
              <a:ext cx="706755" cy="1519555"/>
            </a:xfrm>
            <a:custGeom>
              <a:avLst/>
              <a:gdLst/>
              <a:ahLst/>
              <a:cxnLst/>
              <a:rect l="l" t="t" r="r" b="b"/>
              <a:pathLst>
                <a:path w="706755" h="1519554">
                  <a:moveTo>
                    <a:pt x="588586" y="0"/>
                  </a:moveTo>
                  <a:lnTo>
                    <a:pt x="117911" y="0"/>
                  </a:lnTo>
                  <a:lnTo>
                    <a:pt x="71991" y="9250"/>
                  </a:lnTo>
                  <a:lnTo>
                    <a:pt x="34514" y="34471"/>
                  </a:lnTo>
                  <a:lnTo>
                    <a:pt x="9258" y="71864"/>
                  </a:lnTo>
                  <a:lnTo>
                    <a:pt x="0" y="117633"/>
                  </a:lnTo>
                  <a:lnTo>
                    <a:pt x="0" y="1401761"/>
                  </a:lnTo>
                  <a:lnTo>
                    <a:pt x="9258" y="1447521"/>
                  </a:lnTo>
                  <a:lnTo>
                    <a:pt x="34514" y="1484915"/>
                  </a:lnTo>
                  <a:lnTo>
                    <a:pt x="71991" y="1510139"/>
                  </a:lnTo>
                  <a:lnTo>
                    <a:pt x="117911" y="1519392"/>
                  </a:lnTo>
                  <a:lnTo>
                    <a:pt x="588586" y="1519392"/>
                  </a:lnTo>
                  <a:lnTo>
                    <a:pt x="634493" y="1510139"/>
                  </a:lnTo>
                  <a:lnTo>
                    <a:pt x="671940" y="1484915"/>
                  </a:lnTo>
                  <a:lnTo>
                    <a:pt x="697167" y="1447521"/>
                  </a:lnTo>
                  <a:lnTo>
                    <a:pt x="706412" y="1401761"/>
                  </a:lnTo>
                  <a:lnTo>
                    <a:pt x="706412" y="117633"/>
                  </a:lnTo>
                  <a:lnTo>
                    <a:pt x="697167" y="71864"/>
                  </a:lnTo>
                  <a:lnTo>
                    <a:pt x="671940" y="34471"/>
                  </a:lnTo>
                  <a:lnTo>
                    <a:pt x="634493" y="9250"/>
                  </a:lnTo>
                  <a:lnTo>
                    <a:pt x="58858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963562" y="4180799"/>
              <a:ext cx="706755" cy="1519555"/>
            </a:xfrm>
            <a:custGeom>
              <a:avLst/>
              <a:gdLst/>
              <a:ahLst/>
              <a:cxnLst/>
              <a:rect l="l" t="t" r="r" b="b"/>
              <a:pathLst>
                <a:path w="706755" h="1519554">
                  <a:moveTo>
                    <a:pt x="0" y="117633"/>
                  </a:moveTo>
                  <a:lnTo>
                    <a:pt x="9258" y="71864"/>
                  </a:lnTo>
                  <a:lnTo>
                    <a:pt x="34514" y="34471"/>
                  </a:lnTo>
                  <a:lnTo>
                    <a:pt x="71991" y="9250"/>
                  </a:lnTo>
                  <a:lnTo>
                    <a:pt x="117911" y="0"/>
                  </a:lnTo>
                  <a:lnTo>
                    <a:pt x="588586" y="0"/>
                  </a:lnTo>
                  <a:lnTo>
                    <a:pt x="634493" y="9250"/>
                  </a:lnTo>
                  <a:lnTo>
                    <a:pt x="671940" y="34471"/>
                  </a:lnTo>
                  <a:lnTo>
                    <a:pt x="697167" y="71864"/>
                  </a:lnTo>
                  <a:lnTo>
                    <a:pt x="706412" y="117633"/>
                  </a:lnTo>
                  <a:lnTo>
                    <a:pt x="706412" y="1401761"/>
                  </a:lnTo>
                  <a:lnTo>
                    <a:pt x="697167" y="1447521"/>
                  </a:lnTo>
                  <a:lnTo>
                    <a:pt x="671940" y="1484915"/>
                  </a:lnTo>
                  <a:lnTo>
                    <a:pt x="634493" y="1510139"/>
                  </a:lnTo>
                  <a:lnTo>
                    <a:pt x="588586" y="1519392"/>
                  </a:lnTo>
                  <a:lnTo>
                    <a:pt x="117911" y="1519392"/>
                  </a:lnTo>
                  <a:lnTo>
                    <a:pt x="71991" y="1510139"/>
                  </a:lnTo>
                  <a:lnTo>
                    <a:pt x="34514" y="1484915"/>
                  </a:lnTo>
                  <a:lnTo>
                    <a:pt x="9258" y="1447521"/>
                  </a:lnTo>
                  <a:lnTo>
                    <a:pt x="0" y="1401761"/>
                  </a:lnTo>
                  <a:lnTo>
                    <a:pt x="0" y="117633"/>
                  </a:lnTo>
                  <a:close/>
                </a:path>
              </a:pathLst>
            </a:custGeom>
            <a:ln w="692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447518" y="4233756"/>
              <a:ext cx="162398" cy="33932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447518" y="4594243"/>
              <a:ext cx="162398" cy="33925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447518" y="4954693"/>
              <a:ext cx="162398" cy="33896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447518" y="5315109"/>
              <a:ext cx="162398" cy="33896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1033995" y="4549481"/>
            <a:ext cx="153035" cy="105410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50"/>
              </a:lnSpc>
            </a:pPr>
            <a:r>
              <a:rPr dirty="0" sz="1000" spc="-5">
                <a:latin typeface="Carlito"/>
                <a:cs typeface="Carlito"/>
              </a:rPr>
              <a:t>10X Chromium</a:t>
            </a:r>
            <a:r>
              <a:rPr dirty="0" sz="1000" spc="-30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Chip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53054" y="4012723"/>
            <a:ext cx="671830" cy="1441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750" spc="10">
                <a:latin typeface="Carlito"/>
                <a:cs typeface="Carlito"/>
              </a:rPr>
              <a:t>Setup </a:t>
            </a:r>
            <a:r>
              <a:rPr dirty="0" sz="750" spc="5">
                <a:latin typeface="Carlito"/>
                <a:cs typeface="Carlito"/>
              </a:rPr>
              <a:t>Fee:</a:t>
            </a:r>
            <a:r>
              <a:rPr dirty="0" sz="750" spc="-55">
                <a:latin typeface="Carlito"/>
                <a:cs typeface="Carlito"/>
              </a:rPr>
              <a:t> </a:t>
            </a:r>
            <a:r>
              <a:rPr dirty="0" sz="750" spc="10">
                <a:latin typeface="Carlito"/>
                <a:cs typeface="Carlito"/>
              </a:rPr>
              <a:t>$500</a:t>
            </a:r>
            <a:endParaRPr sz="750">
              <a:latin typeface="Carlito"/>
              <a:cs typeface="Carlito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99442" y="4255009"/>
            <a:ext cx="153035" cy="136652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50"/>
              </a:lnSpc>
            </a:pPr>
            <a:r>
              <a:rPr dirty="0" sz="1000">
                <a:solidFill>
                  <a:srgbClr val="BEBEBE"/>
                </a:solidFill>
                <a:latin typeface="Carlito"/>
                <a:cs typeface="Carlito"/>
              </a:rPr>
              <a:t>A B C D E F G</a:t>
            </a:r>
            <a:r>
              <a:rPr dirty="0" sz="1000" spc="90">
                <a:solidFill>
                  <a:srgbClr val="BEBEBE"/>
                </a:solidFill>
                <a:latin typeface="Carlito"/>
                <a:cs typeface="Carlito"/>
              </a:rPr>
              <a:t> </a:t>
            </a:r>
            <a:r>
              <a:rPr dirty="0" sz="1000">
                <a:solidFill>
                  <a:srgbClr val="BEBEBE"/>
                </a:solidFill>
                <a:latin typeface="Carlito"/>
                <a:cs typeface="Carlito"/>
              </a:rPr>
              <a:t>H</a:t>
            </a:r>
            <a:endParaRPr sz="1000">
              <a:latin typeface="Carlito"/>
              <a:cs typeface="Carlito"/>
            </a:endParaRPr>
          </a:p>
        </p:txBody>
      </p:sp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1666268" y="4008828"/>
          <a:ext cx="1052195" cy="16694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8480"/>
                <a:gridCol w="502284"/>
              </a:tblGrid>
              <a:tr h="169570"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750" spc="10" b="1">
                          <a:latin typeface="Carlito"/>
                          <a:cs typeface="Carlito"/>
                        </a:rPr>
                        <a:t>$/Channel</a:t>
                      </a:r>
                      <a:endParaRPr sz="750">
                        <a:latin typeface="Carlito"/>
                        <a:cs typeface="Carlito"/>
                      </a:endParaRPr>
                    </a:p>
                  </a:txBody>
                  <a:tcPr marL="0" marR="0" marB="0" marT="23495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750" spc="5" b="1">
                          <a:latin typeface="Carlito"/>
                          <a:cs typeface="Carlito"/>
                        </a:rPr>
                        <a:t>Cells</a:t>
                      </a:r>
                      <a:endParaRPr sz="750">
                        <a:latin typeface="Carlito"/>
                        <a:cs typeface="Carlito"/>
                      </a:endParaRPr>
                    </a:p>
                  </a:txBody>
                  <a:tcPr marL="0" marR="0" marB="0" marT="23495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</a:tr>
              <a:tr h="186541"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850" spc="15">
                          <a:latin typeface="Carlito"/>
                          <a:cs typeface="Carlito"/>
                        </a:rPr>
                        <a:t>$1400</a:t>
                      </a:r>
                      <a:endParaRPr sz="850">
                        <a:latin typeface="Carlito"/>
                        <a:cs typeface="Carlito"/>
                      </a:endParaRPr>
                    </a:p>
                  </a:txBody>
                  <a:tcPr marL="0" marR="0" marB="0" marT="2540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850" spc="15">
                          <a:latin typeface="Carlito"/>
                          <a:cs typeface="Carlito"/>
                        </a:rPr>
                        <a:t>24,000</a:t>
                      </a:r>
                      <a:endParaRPr sz="850">
                        <a:latin typeface="Carlito"/>
                        <a:cs typeface="Carlito"/>
                      </a:endParaRPr>
                    </a:p>
                  </a:txBody>
                  <a:tcPr marL="0" marR="0" marB="0" marT="2540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86576"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dirty="0" sz="850" spc="15">
                          <a:latin typeface="Carlito"/>
                          <a:cs typeface="Carlito"/>
                        </a:rPr>
                        <a:t>$1400</a:t>
                      </a:r>
                      <a:endParaRPr sz="850">
                        <a:latin typeface="Carlito"/>
                        <a:cs typeface="Carlito"/>
                      </a:endParaRPr>
                    </a:p>
                  </a:txBody>
                  <a:tcPr marL="0" marR="0" marB="0" marT="22225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dirty="0" sz="850" spc="15">
                          <a:latin typeface="Carlito"/>
                          <a:cs typeface="Carlito"/>
                        </a:rPr>
                        <a:t>24,000</a:t>
                      </a:r>
                      <a:endParaRPr sz="850">
                        <a:latin typeface="Carlito"/>
                        <a:cs typeface="Carlito"/>
                      </a:endParaRPr>
                    </a:p>
                  </a:txBody>
                  <a:tcPr marL="0" marR="0" marB="0" marT="22225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866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865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865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865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86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865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5" name="object 35"/>
          <p:cNvSpPr/>
          <p:nvPr/>
        </p:nvSpPr>
        <p:spPr>
          <a:xfrm>
            <a:off x="2778724" y="4173601"/>
            <a:ext cx="233679" cy="1505585"/>
          </a:xfrm>
          <a:custGeom>
            <a:avLst/>
            <a:gdLst/>
            <a:ahLst/>
            <a:cxnLst/>
            <a:rect l="l" t="t" r="r" b="b"/>
            <a:pathLst>
              <a:path w="233680" h="1505585">
                <a:moveTo>
                  <a:pt x="0" y="0"/>
                </a:moveTo>
                <a:lnTo>
                  <a:pt x="45534" y="1538"/>
                </a:lnTo>
                <a:lnTo>
                  <a:pt x="82679" y="5715"/>
                </a:lnTo>
                <a:lnTo>
                  <a:pt x="107703" y="11878"/>
                </a:lnTo>
                <a:lnTo>
                  <a:pt x="116873" y="19370"/>
                </a:lnTo>
                <a:lnTo>
                  <a:pt x="116873" y="252873"/>
                </a:lnTo>
                <a:lnTo>
                  <a:pt x="125999" y="260522"/>
                </a:lnTo>
                <a:lnTo>
                  <a:pt x="150917" y="266756"/>
                </a:lnTo>
                <a:lnTo>
                  <a:pt x="187944" y="270953"/>
                </a:lnTo>
                <a:lnTo>
                  <a:pt x="233394" y="272490"/>
                </a:lnTo>
                <a:lnTo>
                  <a:pt x="187944" y="273988"/>
                </a:lnTo>
                <a:lnTo>
                  <a:pt x="150917" y="278100"/>
                </a:lnTo>
                <a:lnTo>
                  <a:pt x="125999" y="284249"/>
                </a:lnTo>
                <a:lnTo>
                  <a:pt x="116873" y="291860"/>
                </a:lnTo>
                <a:lnTo>
                  <a:pt x="116873" y="1486037"/>
                </a:lnTo>
                <a:lnTo>
                  <a:pt x="107703" y="1493533"/>
                </a:lnTo>
                <a:lnTo>
                  <a:pt x="82679" y="1499689"/>
                </a:lnTo>
                <a:lnTo>
                  <a:pt x="45534" y="1503859"/>
                </a:lnTo>
                <a:lnTo>
                  <a:pt x="0" y="1505393"/>
                </a:lnTo>
              </a:path>
            </a:pathLst>
          </a:custGeom>
          <a:ln w="35215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6656069" y="4305680"/>
            <a:ext cx="14503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 b="1">
                <a:solidFill>
                  <a:srgbClr val="FF0000"/>
                </a:solidFill>
                <a:latin typeface="Carlito"/>
                <a:cs typeface="Carlito"/>
              </a:rPr>
              <a:t>Total </a:t>
            </a:r>
            <a:r>
              <a:rPr dirty="0" sz="1200" spc="-5" b="1">
                <a:solidFill>
                  <a:srgbClr val="FF0000"/>
                </a:solidFill>
                <a:latin typeface="Carlito"/>
                <a:cs typeface="Carlito"/>
              </a:rPr>
              <a:t>Experiment</a:t>
            </a:r>
            <a:r>
              <a:rPr dirty="0" sz="1200" spc="-2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1200" spc="-5" b="1">
                <a:solidFill>
                  <a:srgbClr val="FF0000"/>
                </a:solidFill>
                <a:latin typeface="Carlito"/>
                <a:cs typeface="Carlito"/>
              </a:rPr>
              <a:t>Cost: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336791" y="4648200"/>
            <a:ext cx="1902460" cy="628015"/>
          </a:xfrm>
          <a:custGeom>
            <a:avLst/>
            <a:gdLst/>
            <a:ahLst/>
            <a:cxnLst/>
            <a:rect l="l" t="t" r="r" b="b"/>
            <a:pathLst>
              <a:path w="1902459" h="628014">
                <a:moveTo>
                  <a:pt x="0" y="55499"/>
                </a:moveTo>
                <a:lnTo>
                  <a:pt x="4349" y="33861"/>
                </a:lnTo>
                <a:lnTo>
                  <a:pt x="16224" y="16224"/>
                </a:lnTo>
                <a:lnTo>
                  <a:pt x="33861" y="4349"/>
                </a:lnTo>
                <a:lnTo>
                  <a:pt x="55499" y="0"/>
                </a:lnTo>
                <a:lnTo>
                  <a:pt x="1846453" y="0"/>
                </a:lnTo>
                <a:lnTo>
                  <a:pt x="1868090" y="4349"/>
                </a:lnTo>
                <a:lnTo>
                  <a:pt x="1885727" y="16224"/>
                </a:lnTo>
                <a:lnTo>
                  <a:pt x="1897602" y="33861"/>
                </a:lnTo>
                <a:lnTo>
                  <a:pt x="1901952" y="55499"/>
                </a:lnTo>
                <a:lnTo>
                  <a:pt x="1901952" y="572388"/>
                </a:lnTo>
                <a:lnTo>
                  <a:pt x="1897602" y="594026"/>
                </a:lnTo>
                <a:lnTo>
                  <a:pt x="1885727" y="611663"/>
                </a:lnTo>
                <a:lnTo>
                  <a:pt x="1868090" y="623538"/>
                </a:lnTo>
                <a:lnTo>
                  <a:pt x="1846453" y="627888"/>
                </a:lnTo>
                <a:lnTo>
                  <a:pt x="55499" y="627888"/>
                </a:lnTo>
                <a:lnTo>
                  <a:pt x="33861" y="623538"/>
                </a:lnTo>
                <a:lnTo>
                  <a:pt x="16224" y="611663"/>
                </a:lnTo>
                <a:lnTo>
                  <a:pt x="4349" y="594026"/>
                </a:lnTo>
                <a:lnTo>
                  <a:pt x="0" y="572388"/>
                </a:lnTo>
                <a:lnTo>
                  <a:pt x="0" y="55499"/>
                </a:lnTo>
                <a:close/>
              </a:path>
            </a:pathLst>
          </a:custGeom>
          <a:ln w="762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6603238" y="2780792"/>
            <a:ext cx="1488440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126364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Carlito"/>
                <a:cs typeface="Carlito"/>
              </a:rPr>
              <a:t>Total </a:t>
            </a:r>
            <a:r>
              <a:rPr dirty="0" sz="1100" spc="-5">
                <a:latin typeface="Carlito"/>
                <a:cs typeface="Carlito"/>
              </a:rPr>
              <a:t>Capture: </a:t>
            </a:r>
            <a:r>
              <a:rPr dirty="0" sz="1100">
                <a:solidFill>
                  <a:srgbClr val="FF0000"/>
                </a:solidFill>
                <a:latin typeface="Carlito"/>
                <a:cs typeface="Carlito"/>
              </a:rPr>
              <a:t>$11,700  </a:t>
            </a:r>
            <a:r>
              <a:rPr dirty="0" sz="1100">
                <a:latin typeface="Carlito"/>
                <a:cs typeface="Carlito"/>
              </a:rPr>
              <a:t>Total </a:t>
            </a:r>
            <a:r>
              <a:rPr dirty="0" sz="1100" spc="-5">
                <a:latin typeface="Carlito"/>
                <a:cs typeface="Carlito"/>
              </a:rPr>
              <a:t>Sequencing:</a:t>
            </a:r>
            <a:r>
              <a:rPr dirty="0" sz="1100" spc="170">
                <a:latin typeface="Carlito"/>
                <a:cs typeface="Carlito"/>
              </a:rPr>
              <a:t> </a:t>
            </a:r>
            <a:r>
              <a:rPr dirty="0" sz="1100">
                <a:solidFill>
                  <a:srgbClr val="FF0000"/>
                </a:solidFill>
                <a:latin typeface="Carlito"/>
                <a:cs typeface="Carlito"/>
              </a:rPr>
              <a:t>$7,200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906514" y="3280664"/>
            <a:ext cx="118681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30">
                <a:latin typeface="Carlito"/>
                <a:cs typeface="Carlito"/>
              </a:rPr>
              <a:t>Total:</a:t>
            </a:r>
            <a:r>
              <a:rPr dirty="0" sz="1600" spc="-65"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0000"/>
                </a:solidFill>
                <a:latin typeface="Carlito"/>
                <a:cs typeface="Carlito"/>
              </a:rPr>
              <a:t>$18,900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853432" y="2379345"/>
            <a:ext cx="8528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FF2905"/>
                </a:solidFill>
                <a:latin typeface="Carlito"/>
                <a:cs typeface="Carlito"/>
              </a:rPr>
              <a:t>Cost </a:t>
            </a:r>
            <a:r>
              <a:rPr dirty="0" sz="1200" spc="-15" b="1">
                <a:solidFill>
                  <a:srgbClr val="FF2905"/>
                </a:solidFill>
                <a:latin typeface="Carlito"/>
                <a:cs typeface="Carlito"/>
              </a:rPr>
              <a:t>Per</a:t>
            </a:r>
            <a:r>
              <a:rPr dirty="0" sz="1200" spc="-55" b="1">
                <a:solidFill>
                  <a:srgbClr val="FF2905"/>
                </a:solidFill>
                <a:latin typeface="Carlito"/>
                <a:cs typeface="Carlito"/>
              </a:rPr>
              <a:t> </a:t>
            </a:r>
            <a:r>
              <a:rPr dirty="0" sz="1200" spc="-5" b="1">
                <a:solidFill>
                  <a:srgbClr val="FF2905"/>
                </a:solidFill>
                <a:latin typeface="Carlito"/>
                <a:cs typeface="Carlito"/>
              </a:rPr>
              <a:t>Cell</a:t>
            </a:r>
            <a:r>
              <a:rPr dirty="0" sz="1200" spc="-5">
                <a:solidFill>
                  <a:srgbClr val="FF2905"/>
                </a:solidFill>
                <a:latin typeface="Carlito"/>
                <a:cs typeface="Carlito"/>
              </a:rPr>
              <a:t>: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509008" y="2744800"/>
            <a:ext cx="1196975" cy="392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Carlito"/>
                <a:cs typeface="Carlito"/>
              </a:rPr>
              <a:t>Capture:</a:t>
            </a:r>
            <a:r>
              <a:rPr dirty="0" sz="1200" spc="-105">
                <a:latin typeface="Carlito"/>
                <a:cs typeface="Carlito"/>
              </a:rPr>
              <a:t> </a:t>
            </a:r>
            <a:r>
              <a:rPr dirty="0" sz="1200" spc="-5">
                <a:latin typeface="Carlito"/>
                <a:cs typeface="Carlito"/>
              </a:rPr>
              <a:t>$0.24</a:t>
            </a:r>
            <a:endParaRPr sz="1200">
              <a:latin typeface="Carlito"/>
              <a:cs typeface="Carlito"/>
            </a:endParaRPr>
          </a:p>
          <a:p>
            <a:pPr algn="r" marR="5715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Carlito"/>
                <a:cs typeface="Carlito"/>
              </a:rPr>
              <a:t>Sequencing:</a:t>
            </a:r>
            <a:r>
              <a:rPr dirty="0" sz="1200" spc="155">
                <a:latin typeface="Carlito"/>
                <a:cs typeface="Carlito"/>
              </a:rPr>
              <a:t> </a:t>
            </a:r>
            <a:r>
              <a:rPr dirty="0" sz="1200" spc="-5">
                <a:latin typeface="Carlito"/>
                <a:cs typeface="Carlito"/>
              </a:rPr>
              <a:t>$0.15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244340" y="2659379"/>
            <a:ext cx="1614170" cy="628015"/>
          </a:xfrm>
          <a:custGeom>
            <a:avLst/>
            <a:gdLst/>
            <a:ahLst/>
            <a:cxnLst/>
            <a:rect l="l" t="t" r="r" b="b"/>
            <a:pathLst>
              <a:path w="1614170" h="628014">
                <a:moveTo>
                  <a:pt x="0" y="55499"/>
                </a:moveTo>
                <a:lnTo>
                  <a:pt x="4349" y="33861"/>
                </a:lnTo>
                <a:lnTo>
                  <a:pt x="16224" y="16224"/>
                </a:lnTo>
                <a:lnTo>
                  <a:pt x="33861" y="4349"/>
                </a:lnTo>
                <a:lnTo>
                  <a:pt x="55499" y="0"/>
                </a:lnTo>
                <a:lnTo>
                  <a:pt x="1558417" y="0"/>
                </a:lnTo>
                <a:lnTo>
                  <a:pt x="1580054" y="4349"/>
                </a:lnTo>
                <a:lnTo>
                  <a:pt x="1597691" y="16224"/>
                </a:lnTo>
                <a:lnTo>
                  <a:pt x="1609566" y="33861"/>
                </a:lnTo>
                <a:lnTo>
                  <a:pt x="1613915" y="55499"/>
                </a:lnTo>
                <a:lnTo>
                  <a:pt x="1613915" y="572389"/>
                </a:lnTo>
                <a:lnTo>
                  <a:pt x="1609566" y="594026"/>
                </a:lnTo>
                <a:lnTo>
                  <a:pt x="1597691" y="611663"/>
                </a:lnTo>
                <a:lnTo>
                  <a:pt x="1580054" y="623538"/>
                </a:lnTo>
                <a:lnTo>
                  <a:pt x="1558417" y="627888"/>
                </a:lnTo>
                <a:lnTo>
                  <a:pt x="55499" y="627888"/>
                </a:lnTo>
                <a:lnTo>
                  <a:pt x="33861" y="623538"/>
                </a:lnTo>
                <a:lnTo>
                  <a:pt x="16224" y="611663"/>
                </a:lnTo>
                <a:lnTo>
                  <a:pt x="4349" y="594026"/>
                </a:lnTo>
                <a:lnTo>
                  <a:pt x="0" y="572389"/>
                </a:lnTo>
                <a:lnTo>
                  <a:pt x="0" y="55499"/>
                </a:lnTo>
                <a:close/>
              </a:path>
            </a:pathLst>
          </a:custGeom>
          <a:ln w="762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6656069" y="2316607"/>
            <a:ext cx="14503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 b="1">
                <a:solidFill>
                  <a:srgbClr val="FF0000"/>
                </a:solidFill>
                <a:latin typeface="Carlito"/>
                <a:cs typeface="Carlito"/>
              </a:rPr>
              <a:t>Total </a:t>
            </a:r>
            <a:r>
              <a:rPr dirty="0" sz="1200" spc="-5" b="1">
                <a:solidFill>
                  <a:srgbClr val="FF0000"/>
                </a:solidFill>
                <a:latin typeface="Carlito"/>
                <a:cs typeface="Carlito"/>
              </a:rPr>
              <a:t>Experiment</a:t>
            </a:r>
            <a:r>
              <a:rPr dirty="0" sz="1200" spc="-2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1200" spc="-5" b="1">
                <a:solidFill>
                  <a:srgbClr val="FF0000"/>
                </a:solidFill>
                <a:latin typeface="Carlito"/>
                <a:cs typeface="Carlito"/>
              </a:rPr>
              <a:t>Cost: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336791" y="2659379"/>
            <a:ext cx="1902460" cy="628015"/>
          </a:xfrm>
          <a:custGeom>
            <a:avLst/>
            <a:gdLst/>
            <a:ahLst/>
            <a:cxnLst/>
            <a:rect l="l" t="t" r="r" b="b"/>
            <a:pathLst>
              <a:path w="1902459" h="628014">
                <a:moveTo>
                  <a:pt x="0" y="55499"/>
                </a:moveTo>
                <a:lnTo>
                  <a:pt x="4349" y="33861"/>
                </a:lnTo>
                <a:lnTo>
                  <a:pt x="16224" y="16224"/>
                </a:lnTo>
                <a:lnTo>
                  <a:pt x="33861" y="4349"/>
                </a:lnTo>
                <a:lnTo>
                  <a:pt x="55499" y="0"/>
                </a:lnTo>
                <a:lnTo>
                  <a:pt x="1846453" y="0"/>
                </a:lnTo>
                <a:lnTo>
                  <a:pt x="1868090" y="4349"/>
                </a:lnTo>
                <a:lnTo>
                  <a:pt x="1885727" y="16224"/>
                </a:lnTo>
                <a:lnTo>
                  <a:pt x="1897602" y="33861"/>
                </a:lnTo>
                <a:lnTo>
                  <a:pt x="1901952" y="55499"/>
                </a:lnTo>
                <a:lnTo>
                  <a:pt x="1901952" y="572389"/>
                </a:lnTo>
                <a:lnTo>
                  <a:pt x="1897602" y="594026"/>
                </a:lnTo>
                <a:lnTo>
                  <a:pt x="1885727" y="611663"/>
                </a:lnTo>
                <a:lnTo>
                  <a:pt x="1868090" y="623538"/>
                </a:lnTo>
                <a:lnTo>
                  <a:pt x="1846453" y="627888"/>
                </a:lnTo>
                <a:lnTo>
                  <a:pt x="55499" y="627888"/>
                </a:lnTo>
                <a:lnTo>
                  <a:pt x="33861" y="623538"/>
                </a:lnTo>
                <a:lnTo>
                  <a:pt x="16224" y="611663"/>
                </a:lnTo>
                <a:lnTo>
                  <a:pt x="4349" y="594026"/>
                </a:lnTo>
                <a:lnTo>
                  <a:pt x="0" y="572389"/>
                </a:lnTo>
                <a:lnTo>
                  <a:pt x="0" y="55499"/>
                </a:lnTo>
                <a:close/>
              </a:path>
            </a:pathLst>
          </a:custGeom>
          <a:ln w="762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468776"/>
            <a:ext cx="7256145" cy="987425"/>
          </a:xfrm>
          <a:prstGeom prst="rect"/>
        </p:spPr>
        <p:txBody>
          <a:bodyPr wrap="square" lIns="0" tIns="381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3200" spc="-80"/>
              <a:t>Multiplexing </a:t>
            </a:r>
            <a:r>
              <a:rPr dirty="0" sz="3200" spc="-210"/>
              <a:t>Using </a:t>
            </a:r>
            <a:r>
              <a:rPr dirty="0" sz="3200" spc="-120"/>
              <a:t>Natural </a:t>
            </a:r>
            <a:r>
              <a:rPr dirty="0" sz="3200" spc="-160"/>
              <a:t>Genetic</a:t>
            </a:r>
            <a:r>
              <a:rPr dirty="0" sz="3200" spc="-310"/>
              <a:t> </a:t>
            </a:r>
            <a:r>
              <a:rPr dirty="0" sz="3200" spc="-130"/>
              <a:t>Variation</a:t>
            </a:r>
            <a:endParaRPr sz="3200"/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2800" spc="-130">
                <a:solidFill>
                  <a:srgbClr val="D57E45"/>
                </a:solidFill>
              </a:rPr>
              <a:t>Demuxlet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1632204" y="1622044"/>
            <a:ext cx="7356475" cy="5150485"/>
            <a:chOff x="1632204" y="1622044"/>
            <a:chExt cx="7356475" cy="5150485"/>
          </a:xfrm>
        </p:grpSpPr>
        <p:sp>
          <p:nvSpPr>
            <p:cNvPr id="4" name="object 4"/>
            <p:cNvSpPr/>
            <p:nvPr/>
          </p:nvSpPr>
          <p:spPr>
            <a:xfrm>
              <a:off x="1632204" y="1622044"/>
              <a:ext cx="5879592" cy="49403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257544" y="6562342"/>
              <a:ext cx="2731007" cy="20996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7899907" y="6189065"/>
            <a:ext cx="100012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Carlito"/>
                <a:cs typeface="Carlito"/>
              </a:rPr>
              <a:t>Jimmie </a:t>
            </a:r>
            <a:r>
              <a:rPr dirty="0" sz="1400" spc="-50">
                <a:latin typeface="Carlito"/>
                <a:cs typeface="Carlito"/>
              </a:rPr>
              <a:t>Ye</a:t>
            </a:r>
            <a:r>
              <a:rPr dirty="0" sz="1400" spc="-60">
                <a:latin typeface="Carlito"/>
                <a:cs typeface="Carlito"/>
              </a:rPr>
              <a:t> </a:t>
            </a:r>
            <a:r>
              <a:rPr dirty="0" sz="1400">
                <a:latin typeface="Carlito"/>
                <a:cs typeface="Carlito"/>
              </a:rPr>
              <a:t>lab</a:t>
            </a:r>
            <a:endParaRPr sz="1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98958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65">
                <a:solidFill>
                  <a:srgbClr val="6FAC46"/>
                </a:solidFill>
              </a:rPr>
              <a:t>scif</a:t>
            </a:r>
            <a:r>
              <a:rPr dirty="0" spc="-105">
                <a:solidFill>
                  <a:srgbClr val="6FAC46"/>
                </a:solidFill>
              </a:rPr>
              <a:t>i</a:t>
            </a:r>
            <a:r>
              <a:rPr dirty="0" spc="-125">
                <a:solidFill>
                  <a:srgbClr val="6FAC46"/>
                </a:solidFill>
              </a:rPr>
              <a:t>-</a:t>
            </a:r>
            <a:r>
              <a:rPr dirty="0" spc="-570">
                <a:solidFill>
                  <a:srgbClr val="6FAC46"/>
                </a:solidFill>
              </a:rPr>
              <a:t>RN</a:t>
            </a:r>
            <a:r>
              <a:rPr dirty="0" spc="-525">
                <a:solidFill>
                  <a:srgbClr val="6FAC46"/>
                </a:solidFill>
              </a:rPr>
              <a:t>A</a:t>
            </a:r>
            <a:r>
              <a:rPr dirty="0" spc="-125">
                <a:solidFill>
                  <a:srgbClr val="6FAC46"/>
                </a:solidFill>
              </a:rPr>
              <a:t>-</a:t>
            </a:r>
            <a:r>
              <a:rPr dirty="0" spc="-310">
                <a:solidFill>
                  <a:srgbClr val="6FAC46"/>
                </a:solidFill>
              </a:rPr>
              <a:t>seq</a:t>
            </a:r>
          </a:p>
        </p:txBody>
      </p:sp>
      <p:sp>
        <p:nvSpPr>
          <p:cNvPr id="3" name="object 3"/>
          <p:cNvSpPr/>
          <p:nvPr/>
        </p:nvSpPr>
        <p:spPr>
          <a:xfrm>
            <a:off x="4288582" y="1356538"/>
            <a:ext cx="4698433" cy="48583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07542" y="6373164"/>
            <a:ext cx="5689600" cy="346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050" spc="-5">
                <a:latin typeface="Carlito"/>
                <a:cs typeface="Carlito"/>
              </a:rPr>
              <a:t>Paul Datlinger, </a:t>
            </a:r>
            <a:r>
              <a:rPr dirty="0" sz="1050">
                <a:latin typeface="Carlito"/>
                <a:cs typeface="Carlito"/>
              </a:rPr>
              <a:t>André F Rendeiro, </a:t>
            </a:r>
            <a:r>
              <a:rPr dirty="0" sz="1050" spc="-5">
                <a:latin typeface="Carlito"/>
                <a:cs typeface="Carlito"/>
              </a:rPr>
              <a:t>Thorina </a:t>
            </a:r>
            <a:r>
              <a:rPr dirty="0" sz="1050">
                <a:latin typeface="Carlito"/>
                <a:cs typeface="Carlito"/>
              </a:rPr>
              <a:t>Boenke, </a:t>
            </a:r>
            <a:r>
              <a:rPr dirty="0" sz="1050" spc="-5">
                <a:latin typeface="Carlito"/>
                <a:cs typeface="Carlito"/>
              </a:rPr>
              <a:t>Thomas </a:t>
            </a:r>
            <a:r>
              <a:rPr dirty="0" sz="1050">
                <a:latin typeface="Carlito"/>
                <a:cs typeface="Carlito"/>
              </a:rPr>
              <a:t>Krausgruber, </a:t>
            </a:r>
            <a:r>
              <a:rPr dirty="0" sz="1050" spc="-5">
                <a:latin typeface="Carlito"/>
                <a:cs typeface="Carlito"/>
              </a:rPr>
              <a:t>Daniele </a:t>
            </a:r>
            <a:r>
              <a:rPr dirty="0" sz="1050">
                <a:latin typeface="Carlito"/>
                <a:cs typeface="Carlito"/>
              </a:rPr>
              <a:t>Barreca, </a:t>
            </a:r>
            <a:r>
              <a:rPr dirty="0" sz="1050" spc="-5">
                <a:latin typeface="Carlito"/>
                <a:cs typeface="Carlito"/>
              </a:rPr>
              <a:t>Christoph </a:t>
            </a:r>
            <a:r>
              <a:rPr dirty="0" sz="1050">
                <a:latin typeface="Carlito"/>
                <a:cs typeface="Carlito"/>
              </a:rPr>
              <a:t>Bock  </a:t>
            </a:r>
            <a:r>
              <a:rPr dirty="0" sz="1050" spc="-5">
                <a:latin typeface="Carlito"/>
                <a:cs typeface="Carlito"/>
              </a:rPr>
              <a:t>doi:</a:t>
            </a:r>
            <a:r>
              <a:rPr dirty="0" sz="1050" spc="-20">
                <a:latin typeface="Carlito"/>
                <a:cs typeface="Carlito"/>
              </a:rPr>
              <a:t> </a:t>
            </a:r>
            <a:r>
              <a:rPr dirty="0" sz="1050" spc="-5">
                <a:latin typeface="Carlito"/>
                <a:cs typeface="Carlito"/>
              </a:rPr>
              <a:t>https://doi.org/10.1101/2019.12.17.879304</a:t>
            </a:r>
            <a:endParaRPr sz="105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5531" y="1472946"/>
            <a:ext cx="3537585" cy="2914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635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rlito"/>
                <a:cs typeface="Carlito"/>
              </a:rPr>
              <a:t>Combinatorial </a:t>
            </a:r>
            <a:r>
              <a:rPr dirty="0" sz="1800" spc="-5">
                <a:latin typeface="Carlito"/>
                <a:cs typeface="Carlito"/>
              </a:rPr>
              <a:t>fluidic</a:t>
            </a:r>
            <a:r>
              <a:rPr dirty="0" sz="1800" spc="20">
                <a:latin typeface="Carlito"/>
                <a:cs typeface="Carlito"/>
              </a:rPr>
              <a:t> </a:t>
            </a:r>
            <a:r>
              <a:rPr dirty="0" sz="1800" spc="-10">
                <a:latin typeface="Carlito"/>
                <a:cs typeface="Carlito"/>
              </a:rPr>
              <a:t>indexing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8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spcBef>
                <a:spcPts val="111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800" spc="-5">
                <a:latin typeface="Carlito"/>
                <a:cs typeface="Carlito"/>
              </a:rPr>
              <a:t>Massive </a:t>
            </a:r>
            <a:r>
              <a:rPr dirty="0" sz="1800" spc="-10">
                <a:latin typeface="Carlito"/>
                <a:cs typeface="Carlito"/>
              </a:rPr>
              <a:t>improvement </a:t>
            </a:r>
            <a:r>
              <a:rPr dirty="0" sz="1800" spc="-5">
                <a:latin typeface="Carlito"/>
                <a:cs typeface="Carlito"/>
              </a:rPr>
              <a:t>in </a:t>
            </a:r>
            <a:r>
              <a:rPr dirty="0" sz="1800">
                <a:latin typeface="Carlito"/>
                <a:cs typeface="Carlito"/>
              </a:rPr>
              <a:t>#</a:t>
            </a:r>
            <a:r>
              <a:rPr dirty="0" sz="1800" spc="5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cells</a:t>
            </a:r>
            <a:endParaRPr sz="18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800" spc="-10">
                <a:latin typeface="Carlito"/>
                <a:cs typeface="Carlito"/>
              </a:rPr>
              <a:t>Up-front barcoding </a:t>
            </a:r>
            <a:r>
              <a:rPr dirty="0" sz="1800" spc="-5">
                <a:latin typeface="Carlito"/>
                <a:cs typeface="Carlito"/>
              </a:rPr>
              <a:t>in </a:t>
            </a:r>
            <a:r>
              <a:rPr dirty="0" sz="1800" spc="-10">
                <a:latin typeface="Carlito"/>
                <a:cs typeface="Carlito"/>
              </a:rPr>
              <a:t>plates </a:t>
            </a:r>
            <a:r>
              <a:rPr dirty="0" sz="1800" spc="-5">
                <a:latin typeface="Carlito"/>
                <a:cs typeface="Carlito"/>
              </a:rPr>
              <a:t>via</a:t>
            </a:r>
            <a:r>
              <a:rPr dirty="0" sz="1800" spc="60">
                <a:latin typeface="Carlito"/>
                <a:cs typeface="Carlito"/>
              </a:rPr>
              <a:t> </a:t>
            </a:r>
            <a:r>
              <a:rPr dirty="0" sz="1800" spc="-10">
                <a:latin typeface="Carlito"/>
                <a:cs typeface="Carlito"/>
              </a:rPr>
              <a:t>RT</a:t>
            </a:r>
            <a:endParaRPr sz="18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800" spc="-15">
                <a:latin typeface="Carlito"/>
                <a:cs typeface="Carlito"/>
              </a:rPr>
              <a:t>Swaps </a:t>
            </a:r>
            <a:r>
              <a:rPr dirty="0" sz="1800" spc="-5">
                <a:latin typeface="Carlito"/>
                <a:cs typeface="Carlito"/>
              </a:rPr>
              <a:t>chemistry of </a:t>
            </a:r>
            <a:r>
              <a:rPr dirty="0" sz="1800">
                <a:latin typeface="Carlito"/>
                <a:cs typeface="Carlito"/>
              </a:rPr>
              <a:t>10X</a:t>
            </a:r>
            <a:r>
              <a:rPr dirty="0" sz="1800" spc="-5">
                <a:latin typeface="Carlito"/>
                <a:cs typeface="Carlito"/>
              </a:rPr>
              <a:t> Genomics:</a:t>
            </a:r>
            <a:endParaRPr sz="1800">
              <a:latin typeface="Carlito"/>
              <a:cs typeface="Carlito"/>
            </a:endParaRPr>
          </a:p>
          <a:p>
            <a:pPr lvl="1" marL="756285" indent="-287020">
              <a:lnSpc>
                <a:spcPct val="100000"/>
              </a:lnSpc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dirty="0" sz="1800">
                <a:latin typeface="Carlito"/>
                <a:cs typeface="Carlito"/>
              </a:rPr>
              <a:t>Uses 10X Gel</a:t>
            </a:r>
            <a:r>
              <a:rPr dirty="0" sz="1800" spc="-10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beads</a:t>
            </a:r>
            <a:endParaRPr sz="1800">
              <a:latin typeface="Carlito"/>
              <a:cs typeface="Carlito"/>
            </a:endParaRPr>
          </a:p>
          <a:p>
            <a:pPr lvl="1" marL="756285" indent="-287020">
              <a:lnSpc>
                <a:spcPct val="100000"/>
              </a:lnSpc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dirty="0" sz="1800" spc="-10">
                <a:latin typeface="Carlito"/>
                <a:cs typeface="Carlito"/>
              </a:rPr>
              <a:t>Ligation instead </a:t>
            </a:r>
            <a:r>
              <a:rPr dirty="0" sz="1800" spc="-5">
                <a:latin typeface="Carlito"/>
                <a:cs typeface="Carlito"/>
              </a:rPr>
              <a:t>of</a:t>
            </a:r>
            <a:r>
              <a:rPr dirty="0" sz="1800" spc="-30">
                <a:latin typeface="Carlito"/>
                <a:cs typeface="Carlito"/>
              </a:rPr>
              <a:t> </a:t>
            </a:r>
            <a:r>
              <a:rPr dirty="0" sz="1800" spc="-10">
                <a:latin typeface="Carlito"/>
                <a:cs typeface="Carlito"/>
              </a:rPr>
              <a:t>RT</a:t>
            </a:r>
            <a:endParaRPr sz="1800">
              <a:latin typeface="Carlito"/>
              <a:cs typeface="Carlito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75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latin typeface="Carlito"/>
                <a:cs typeface="Carlito"/>
              </a:rPr>
              <a:t>Up </a:t>
            </a:r>
            <a:r>
              <a:rPr dirty="0" sz="1800" spc="-10">
                <a:latin typeface="Carlito"/>
                <a:cs typeface="Carlito"/>
              </a:rPr>
              <a:t>to </a:t>
            </a:r>
            <a:r>
              <a:rPr dirty="0" sz="1800" spc="-5">
                <a:latin typeface="Carlito"/>
                <a:cs typeface="Carlito"/>
              </a:rPr>
              <a:t>150,000 cells per</a:t>
            </a:r>
            <a:r>
              <a:rPr dirty="0" sz="1800" spc="5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channel</a:t>
            </a:r>
            <a:endParaRPr sz="1800">
              <a:latin typeface="Carlito"/>
              <a:cs typeface="Carlito"/>
            </a:endParaRPr>
          </a:p>
          <a:p>
            <a:pPr lvl="1" marL="756285" indent="-287020">
              <a:lnSpc>
                <a:spcPct val="100000"/>
              </a:lnSpc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dirty="0" sz="1800" spc="-5">
                <a:latin typeface="Carlito"/>
                <a:cs typeface="Carlito"/>
              </a:rPr>
              <a:t>(15X</a:t>
            </a:r>
            <a:r>
              <a:rPr dirty="0" sz="1800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increase)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757809"/>
            <a:ext cx="436435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0">
                <a:solidFill>
                  <a:srgbClr val="FF0000"/>
                </a:solidFill>
                <a:latin typeface="Carlito"/>
                <a:cs typeface="Carlito"/>
              </a:rPr>
              <a:t>G</a:t>
            </a:r>
            <a:r>
              <a:rPr dirty="0" sz="2800" spc="-10">
                <a:latin typeface="Carlito"/>
                <a:cs typeface="Carlito"/>
              </a:rPr>
              <a:t>enotyping </a:t>
            </a:r>
            <a:r>
              <a:rPr dirty="0" sz="2800" spc="-5">
                <a:latin typeface="Carlito"/>
                <a:cs typeface="Carlito"/>
              </a:rPr>
              <a:t>of</a:t>
            </a:r>
            <a:r>
              <a:rPr dirty="0" sz="2800" spc="10">
                <a:latin typeface="Carlito"/>
                <a:cs typeface="Carlito"/>
              </a:rPr>
              <a:t> </a:t>
            </a:r>
            <a:r>
              <a:rPr dirty="0" sz="2800" spc="-25">
                <a:solidFill>
                  <a:srgbClr val="FF0000"/>
                </a:solidFill>
                <a:latin typeface="Carlito"/>
                <a:cs typeface="Carlito"/>
              </a:rPr>
              <a:t>T</a:t>
            </a:r>
            <a:r>
              <a:rPr dirty="0" sz="2800" spc="-25">
                <a:latin typeface="Carlito"/>
                <a:cs typeface="Carlito"/>
              </a:rPr>
              <a:t>ranscriptomes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1480" y="1545336"/>
            <a:ext cx="8321040" cy="22006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29412" y="4102608"/>
            <a:ext cx="2142744" cy="24246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06716" y="4142232"/>
            <a:ext cx="1959999" cy="23881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183248" y="6548425"/>
            <a:ext cx="284988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i="1">
                <a:latin typeface="Carlito"/>
                <a:cs typeface="Carlito"/>
              </a:rPr>
              <a:t>Nam </a:t>
            </a:r>
            <a:r>
              <a:rPr dirty="0" sz="1400" spc="-5" i="1">
                <a:latin typeface="Carlito"/>
                <a:cs typeface="Carlito"/>
              </a:rPr>
              <a:t>et al. Nature </a:t>
            </a:r>
            <a:r>
              <a:rPr dirty="0" sz="1400" spc="-5" b="1">
                <a:solidFill>
                  <a:srgbClr val="212121"/>
                </a:solidFill>
                <a:latin typeface="Carlito"/>
                <a:cs typeface="Carlito"/>
              </a:rPr>
              <a:t>571</a:t>
            </a:r>
            <a:r>
              <a:rPr dirty="0" sz="1400" spc="-5">
                <a:solidFill>
                  <a:srgbClr val="212121"/>
                </a:solidFill>
                <a:latin typeface="Carlito"/>
                <a:cs typeface="Carlito"/>
              </a:rPr>
              <a:t>,</a:t>
            </a:r>
            <a:r>
              <a:rPr dirty="0" sz="1400" spc="-3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212121"/>
                </a:solidFill>
                <a:latin typeface="Carlito"/>
                <a:cs typeface="Carlito"/>
              </a:rPr>
              <a:t>355</a:t>
            </a:r>
            <a:r>
              <a:rPr dirty="0" sz="1400" spc="-10">
                <a:solidFill>
                  <a:srgbClr val="212121"/>
                </a:solidFill>
                <a:latin typeface="Arial"/>
                <a:cs typeface="Arial"/>
              </a:rPr>
              <a:t>–</a:t>
            </a:r>
            <a:r>
              <a:rPr dirty="0" sz="1400" spc="-10">
                <a:solidFill>
                  <a:srgbClr val="212121"/>
                </a:solidFill>
                <a:latin typeface="Carlito"/>
                <a:cs typeface="Carlito"/>
              </a:rPr>
              <a:t>360(2019)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699759" y="4177284"/>
            <a:ext cx="2343827" cy="23896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50"/>
              <a:t>D</a:t>
            </a:r>
            <a:r>
              <a:rPr dirty="0" spc="-625"/>
              <a:t>A</a:t>
            </a:r>
            <a:r>
              <a:rPr dirty="0" spc="-725"/>
              <a:t>R</a:t>
            </a:r>
            <a:r>
              <a:rPr dirty="0" spc="-565"/>
              <a:t>T</a:t>
            </a:r>
            <a:r>
              <a:rPr dirty="0" spc="-125"/>
              <a:t>-</a:t>
            </a:r>
            <a:r>
              <a:rPr dirty="0" spc="-310"/>
              <a:t>seq</a:t>
            </a:r>
          </a:p>
        </p:txBody>
      </p:sp>
      <p:sp>
        <p:nvSpPr>
          <p:cNvPr id="3" name="object 3"/>
          <p:cNvSpPr/>
          <p:nvPr/>
        </p:nvSpPr>
        <p:spPr>
          <a:xfrm>
            <a:off x="438619" y="2340864"/>
            <a:ext cx="8632277" cy="19385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87602" y="6452412"/>
            <a:ext cx="737679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solidFill>
                  <a:srgbClr val="212121"/>
                </a:solidFill>
                <a:latin typeface="Carlito"/>
                <a:cs typeface="Carlito"/>
              </a:rPr>
              <a:t>Saikia, </a:t>
            </a:r>
            <a:r>
              <a:rPr dirty="0" sz="1100">
                <a:solidFill>
                  <a:srgbClr val="212121"/>
                </a:solidFill>
                <a:latin typeface="Carlito"/>
                <a:cs typeface="Carlito"/>
              </a:rPr>
              <a:t>M., Burnham, </a:t>
            </a:r>
            <a:r>
              <a:rPr dirty="0" sz="1100" spc="-5">
                <a:solidFill>
                  <a:srgbClr val="212121"/>
                </a:solidFill>
                <a:latin typeface="Carlito"/>
                <a:cs typeface="Carlito"/>
              </a:rPr>
              <a:t>P., Keshavjee, S.H. </a:t>
            </a:r>
            <a:r>
              <a:rPr dirty="0" sz="1100" i="1">
                <a:solidFill>
                  <a:srgbClr val="212121"/>
                </a:solidFill>
                <a:latin typeface="Carlito"/>
                <a:cs typeface="Carlito"/>
              </a:rPr>
              <a:t>et </a:t>
            </a:r>
            <a:r>
              <a:rPr dirty="0" sz="1100" spc="-5" i="1">
                <a:solidFill>
                  <a:srgbClr val="212121"/>
                </a:solidFill>
                <a:latin typeface="Carlito"/>
                <a:cs typeface="Carlito"/>
              </a:rPr>
              <a:t>al. </a:t>
            </a:r>
            <a:r>
              <a:rPr dirty="0" sz="1100" spc="-5">
                <a:solidFill>
                  <a:srgbClr val="212121"/>
                </a:solidFill>
                <a:latin typeface="Carlito"/>
                <a:cs typeface="Carlito"/>
              </a:rPr>
              <a:t>Simultaneous multiplexed </a:t>
            </a:r>
            <a:r>
              <a:rPr dirty="0" sz="1100">
                <a:solidFill>
                  <a:srgbClr val="212121"/>
                </a:solidFill>
                <a:latin typeface="Carlito"/>
                <a:cs typeface="Carlito"/>
              </a:rPr>
              <a:t>amplicon </a:t>
            </a:r>
            <a:r>
              <a:rPr dirty="0" sz="1100" spc="-5">
                <a:solidFill>
                  <a:srgbClr val="212121"/>
                </a:solidFill>
                <a:latin typeface="Carlito"/>
                <a:cs typeface="Carlito"/>
              </a:rPr>
              <a:t>sequencing </a:t>
            </a:r>
            <a:r>
              <a:rPr dirty="0" sz="1100">
                <a:solidFill>
                  <a:srgbClr val="212121"/>
                </a:solidFill>
                <a:latin typeface="Carlito"/>
                <a:cs typeface="Carlito"/>
              </a:rPr>
              <a:t>and </a:t>
            </a:r>
            <a:r>
              <a:rPr dirty="0" sz="1100" spc="-5">
                <a:solidFill>
                  <a:srgbClr val="212121"/>
                </a:solidFill>
                <a:latin typeface="Carlito"/>
                <a:cs typeface="Carlito"/>
              </a:rPr>
              <a:t>transcriptome profiling </a:t>
            </a:r>
            <a:r>
              <a:rPr dirty="0" sz="1100">
                <a:solidFill>
                  <a:srgbClr val="212121"/>
                </a:solidFill>
                <a:latin typeface="Carlito"/>
                <a:cs typeface="Carlito"/>
              </a:rPr>
              <a:t>in </a:t>
            </a:r>
            <a:r>
              <a:rPr dirty="0" sz="1100" spc="-5">
                <a:solidFill>
                  <a:srgbClr val="212121"/>
                </a:solidFill>
                <a:latin typeface="Carlito"/>
                <a:cs typeface="Carlito"/>
              </a:rPr>
              <a:t>single  </a:t>
            </a:r>
            <a:r>
              <a:rPr dirty="0" sz="1100">
                <a:solidFill>
                  <a:srgbClr val="212121"/>
                </a:solidFill>
                <a:latin typeface="Carlito"/>
                <a:cs typeface="Carlito"/>
              </a:rPr>
              <a:t>cells. </a:t>
            </a:r>
            <a:r>
              <a:rPr dirty="0" sz="1100" spc="-5" i="1">
                <a:solidFill>
                  <a:srgbClr val="212121"/>
                </a:solidFill>
                <a:latin typeface="Carlito"/>
                <a:cs typeface="Carlito"/>
              </a:rPr>
              <a:t>Nat </a:t>
            </a:r>
            <a:r>
              <a:rPr dirty="0" sz="1100" i="1">
                <a:solidFill>
                  <a:srgbClr val="212121"/>
                </a:solidFill>
                <a:latin typeface="Carlito"/>
                <a:cs typeface="Carlito"/>
              </a:rPr>
              <a:t>Methods </a:t>
            </a:r>
            <a:r>
              <a:rPr dirty="0" sz="1100" b="1">
                <a:solidFill>
                  <a:srgbClr val="212121"/>
                </a:solidFill>
                <a:latin typeface="Carlito"/>
                <a:cs typeface="Carlito"/>
              </a:rPr>
              <a:t>16, </a:t>
            </a:r>
            <a:r>
              <a:rPr dirty="0" sz="1100" spc="-15">
                <a:solidFill>
                  <a:srgbClr val="212121"/>
                </a:solidFill>
                <a:latin typeface="Carlito"/>
                <a:cs typeface="Carlito"/>
              </a:rPr>
              <a:t>59</a:t>
            </a:r>
            <a:r>
              <a:rPr dirty="0" sz="1100" spc="-15">
                <a:solidFill>
                  <a:srgbClr val="212121"/>
                </a:solidFill>
                <a:latin typeface="Arial"/>
                <a:cs typeface="Arial"/>
              </a:rPr>
              <a:t>–</a:t>
            </a:r>
            <a:r>
              <a:rPr dirty="0" sz="1100" spc="-15">
                <a:solidFill>
                  <a:srgbClr val="212121"/>
                </a:solidFill>
                <a:latin typeface="Carlito"/>
                <a:cs typeface="Carlito"/>
              </a:rPr>
              <a:t>62 </a:t>
            </a:r>
            <a:r>
              <a:rPr dirty="0" sz="1100">
                <a:solidFill>
                  <a:srgbClr val="212121"/>
                </a:solidFill>
                <a:latin typeface="Carlito"/>
                <a:cs typeface="Carlito"/>
              </a:rPr>
              <a:t>(2019).</a:t>
            </a:r>
            <a:r>
              <a:rPr dirty="0" sz="1100" spc="-45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dirty="0" sz="1100" spc="-5">
                <a:solidFill>
                  <a:srgbClr val="212121"/>
                </a:solidFill>
                <a:latin typeface="Carlito"/>
                <a:cs typeface="Carlito"/>
              </a:rPr>
              <a:t>https://doi.org/10.1038/s41592-018-0259-9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7542" y="832865"/>
            <a:ext cx="7012305" cy="1392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6FAC46"/>
                </a:solidFill>
                <a:latin typeface="Carlito"/>
                <a:cs typeface="Carlito"/>
              </a:rPr>
              <a:t>D</a:t>
            </a:r>
            <a:r>
              <a:rPr dirty="0" sz="2400" spc="-10">
                <a:latin typeface="Carlito"/>
                <a:cs typeface="Carlito"/>
              </a:rPr>
              <a:t>roplet-</a:t>
            </a:r>
            <a:r>
              <a:rPr dirty="0" sz="2400" spc="-10">
                <a:solidFill>
                  <a:srgbClr val="6FAC46"/>
                </a:solidFill>
                <a:latin typeface="Carlito"/>
                <a:cs typeface="Carlito"/>
              </a:rPr>
              <a:t>A</a:t>
            </a:r>
            <a:r>
              <a:rPr dirty="0" sz="2400" spc="-10">
                <a:latin typeface="Carlito"/>
                <a:cs typeface="Carlito"/>
              </a:rPr>
              <a:t>ssisted </a:t>
            </a:r>
            <a:r>
              <a:rPr dirty="0" sz="2400">
                <a:solidFill>
                  <a:srgbClr val="6FAC46"/>
                </a:solidFill>
                <a:latin typeface="Carlito"/>
                <a:cs typeface="Carlito"/>
              </a:rPr>
              <a:t>R</a:t>
            </a:r>
            <a:r>
              <a:rPr dirty="0" sz="2400">
                <a:latin typeface="Carlito"/>
                <a:cs typeface="Carlito"/>
              </a:rPr>
              <a:t>NA </a:t>
            </a:r>
            <a:r>
              <a:rPr dirty="0" sz="2400" spc="-30">
                <a:solidFill>
                  <a:srgbClr val="6FAC46"/>
                </a:solidFill>
                <a:latin typeface="Carlito"/>
                <a:cs typeface="Carlito"/>
              </a:rPr>
              <a:t>T</a:t>
            </a:r>
            <a:r>
              <a:rPr dirty="0" sz="2400" spc="-30">
                <a:latin typeface="Carlito"/>
                <a:cs typeface="Carlito"/>
              </a:rPr>
              <a:t>argeting </a:t>
            </a:r>
            <a:r>
              <a:rPr dirty="0" sz="2400" spc="-10">
                <a:latin typeface="Carlito"/>
                <a:cs typeface="Carlito"/>
              </a:rPr>
              <a:t>by </a:t>
            </a:r>
            <a:r>
              <a:rPr dirty="0" sz="2400" spc="-5">
                <a:latin typeface="Carlito"/>
                <a:cs typeface="Carlito"/>
              </a:rPr>
              <a:t>single-cell</a:t>
            </a:r>
            <a:r>
              <a:rPr dirty="0" sz="2400" spc="-45">
                <a:latin typeface="Carlito"/>
                <a:cs typeface="Carlito"/>
              </a:rPr>
              <a:t> </a:t>
            </a:r>
            <a:r>
              <a:rPr dirty="0" sz="2400" spc="-5">
                <a:latin typeface="Carlito"/>
                <a:cs typeface="Carlito"/>
              </a:rPr>
              <a:t>sequencing</a:t>
            </a:r>
            <a:endParaRPr sz="24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800" spc="-10">
                <a:latin typeface="Carlito"/>
                <a:cs typeface="Carlito"/>
              </a:rPr>
              <a:t>Modification </a:t>
            </a:r>
            <a:r>
              <a:rPr dirty="0" sz="1800" spc="-5">
                <a:latin typeface="Carlito"/>
                <a:cs typeface="Carlito"/>
              </a:rPr>
              <a:t>of </a:t>
            </a:r>
            <a:r>
              <a:rPr dirty="0" sz="1800" spc="-10">
                <a:latin typeface="Carlito"/>
                <a:cs typeface="Carlito"/>
              </a:rPr>
              <a:t>barcoded </a:t>
            </a:r>
            <a:r>
              <a:rPr dirty="0" sz="1800" spc="-5">
                <a:latin typeface="Carlito"/>
                <a:cs typeface="Carlito"/>
              </a:rPr>
              <a:t>bead </a:t>
            </a:r>
            <a:r>
              <a:rPr dirty="0" sz="1800" spc="-10">
                <a:latin typeface="Carlito"/>
                <a:cs typeface="Carlito"/>
              </a:rPr>
              <a:t>to </a:t>
            </a:r>
            <a:r>
              <a:rPr dirty="0" sz="1800" spc="-5">
                <a:latin typeface="Carlito"/>
                <a:cs typeface="Carlito"/>
              </a:rPr>
              <a:t>prime non-poly(A)</a:t>
            </a:r>
            <a:r>
              <a:rPr dirty="0" sz="1800" spc="135">
                <a:latin typeface="Carlito"/>
                <a:cs typeface="Carlito"/>
              </a:rPr>
              <a:t> </a:t>
            </a:r>
            <a:r>
              <a:rPr dirty="0" sz="1800" spc="-10">
                <a:latin typeface="Carlito"/>
                <a:cs typeface="Carlito"/>
              </a:rPr>
              <a:t>transcripts</a:t>
            </a:r>
            <a:endParaRPr sz="18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800" spc="-20">
                <a:latin typeface="Carlito"/>
                <a:cs typeface="Carlito"/>
              </a:rPr>
              <a:t>Ligate </a:t>
            </a:r>
            <a:r>
              <a:rPr dirty="0" sz="1800" spc="-5">
                <a:latin typeface="Carlito"/>
                <a:cs typeface="Carlito"/>
              </a:rPr>
              <a:t>gene-specific </a:t>
            </a:r>
            <a:r>
              <a:rPr dirty="0" sz="1800" spc="-10">
                <a:latin typeface="Carlito"/>
                <a:cs typeface="Carlito"/>
              </a:rPr>
              <a:t>primers to </a:t>
            </a:r>
            <a:r>
              <a:rPr dirty="0" sz="1800" spc="-5">
                <a:latin typeface="Carlito"/>
                <a:cs typeface="Carlito"/>
              </a:rPr>
              <a:t>subset of oligo-dT </a:t>
            </a:r>
            <a:r>
              <a:rPr dirty="0" sz="1800" spc="-10">
                <a:latin typeface="Carlito"/>
                <a:cs typeface="Carlito"/>
              </a:rPr>
              <a:t>sites </a:t>
            </a:r>
            <a:r>
              <a:rPr dirty="0" sz="1800">
                <a:latin typeface="Carlito"/>
                <a:cs typeface="Carlito"/>
              </a:rPr>
              <a:t>via </a:t>
            </a:r>
            <a:r>
              <a:rPr dirty="0" sz="1800" spc="-5">
                <a:latin typeface="Carlito"/>
                <a:cs typeface="Carlito"/>
              </a:rPr>
              <a:t>bridge</a:t>
            </a:r>
            <a:r>
              <a:rPr dirty="0" sz="1800" spc="140">
                <a:latin typeface="Carlito"/>
                <a:cs typeface="Carlito"/>
              </a:rPr>
              <a:t> </a:t>
            </a:r>
            <a:r>
              <a:rPr dirty="0" sz="1800" spc="-10">
                <a:latin typeface="Carlito"/>
                <a:cs typeface="Carlito"/>
              </a:rPr>
              <a:t>oligo</a:t>
            </a:r>
            <a:endParaRPr sz="1800">
              <a:latin typeface="Carlito"/>
              <a:cs typeface="Carlito"/>
            </a:endParaRPr>
          </a:p>
          <a:p>
            <a:pPr lvl="1" marL="756285" indent="-287020">
              <a:lnSpc>
                <a:spcPct val="100000"/>
              </a:lnSpc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dirty="0" sz="1800" spc="-10">
                <a:latin typeface="Carlito"/>
                <a:cs typeface="Carlito"/>
              </a:rPr>
              <a:t>Careful titration </a:t>
            </a:r>
            <a:r>
              <a:rPr dirty="0" sz="1800" spc="-5">
                <a:latin typeface="Carlito"/>
                <a:cs typeface="Carlito"/>
              </a:rPr>
              <a:t>of </a:t>
            </a:r>
            <a:r>
              <a:rPr dirty="0" sz="1800" spc="-10">
                <a:latin typeface="Carlito"/>
                <a:cs typeface="Carlito"/>
              </a:rPr>
              <a:t>primers</a:t>
            </a:r>
            <a:r>
              <a:rPr dirty="0" sz="1800" spc="45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necessary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8348" y="4347971"/>
            <a:ext cx="8104616" cy="19980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459739"/>
            <a:ext cx="7256145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80">
                <a:latin typeface="Arial"/>
                <a:cs typeface="Arial"/>
              </a:rPr>
              <a:t>Multiplexing </a:t>
            </a:r>
            <a:r>
              <a:rPr dirty="0" sz="3200" spc="-210">
                <a:latin typeface="Arial"/>
                <a:cs typeface="Arial"/>
              </a:rPr>
              <a:t>Using </a:t>
            </a:r>
            <a:r>
              <a:rPr dirty="0" sz="3200" spc="-120">
                <a:latin typeface="Arial"/>
                <a:cs typeface="Arial"/>
              </a:rPr>
              <a:t>Natural </a:t>
            </a:r>
            <a:r>
              <a:rPr dirty="0" sz="3200" spc="-160">
                <a:latin typeface="Arial"/>
                <a:cs typeface="Arial"/>
              </a:rPr>
              <a:t>Genetic</a:t>
            </a:r>
            <a:r>
              <a:rPr dirty="0" sz="3200" spc="-310">
                <a:latin typeface="Arial"/>
                <a:cs typeface="Arial"/>
              </a:rPr>
              <a:t> </a:t>
            </a:r>
            <a:r>
              <a:rPr dirty="0" sz="3200" spc="-130">
                <a:latin typeface="Arial"/>
                <a:cs typeface="Arial"/>
              </a:rPr>
              <a:t>Variation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32204" y="1609344"/>
            <a:ext cx="5879592" cy="4953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07542" y="1177493"/>
            <a:ext cx="139827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85">
                <a:solidFill>
                  <a:srgbClr val="D57E45"/>
                </a:solidFill>
                <a:latin typeface="Arial"/>
                <a:cs typeface="Arial"/>
              </a:rPr>
              <a:t>D</a:t>
            </a:r>
            <a:r>
              <a:rPr dirty="0" sz="2800" spc="-229">
                <a:solidFill>
                  <a:srgbClr val="D57E45"/>
                </a:solidFill>
                <a:latin typeface="Arial"/>
                <a:cs typeface="Arial"/>
              </a:rPr>
              <a:t>e</a:t>
            </a:r>
            <a:r>
              <a:rPr dirty="0" sz="2800" spc="-135">
                <a:solidFill>
                  <a:srgbClr val="D57E45"/>
                </a:solidFill>
                <a:latin typeface="Arial"/>
                <a:cs typeface="Arial"/>
              </a:rPr>
              <a:t>m</a:t>
            </a:r>
            <a:r>
              <a:rPr dirty="0" sz="2800" spc="-100">
                <a:solidFill>
                  <a:srgbClr val="D57E45"/>
                </a:solidFill>
                <a:latin typeface="Arial"/>
                <a:cs typeface="Arial"/>
              </a:rPr>
              <a:t>u</a:t>
            </a:r>
            <a:r>
              <a:rPr dirty="0" sz="2800" spc="-125">
                <a:solidFill>
                  <a:srgbClr val="D57E45"/>
                </a:solidFill>
                <a:latin typeface="Arial"/>
                <a:cs typeface="Arial"/>
              </a:rPr>
              <a:t>xl</a:t>
            </a:r>
            <a:r>
              <a:rPr dirty="0" sz="2800" spc="-200">
                <a:solidFill>
                  <a:srgbClr val="D57E45"/>
                </a:solidFill>
                <a:latin typeface="Arial"/>
                <a:cs typeface="Arial"/>
              </a:rPr>
              <a:t>e</a:t>
            </a:r>
            <a:r>
              <a:rPr dirty="0" sz="2800" spc="140">
                <a:solidFill>
                  <a:srgbClr val="D57E45"/>
                </a:solidFill>
                <a:latin typeface="Arial"/>
                <a:cs typeface="Arial"/>
              </a:rPr>
              <a:t>t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57544" y="6562342"/>
            <a:ext cx="2731007" cy="2262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899907" y="6189065"/>
            <a:ext cx="100012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Carlito"/>
                <a:cs typeface="Carlito"/>
              </a:rPr>
              <a:t>Jimmie </a:t>
            </a:r>
            <a:r>
              <a:rPr dirty="0" sz="1400" spc="-50">
                <a:latin typeface="Carlito"/>
                <a:cs typeface="Carlito"/>
              </a:rPr>
              <a:t>Ye</a:t>
            </a:r>
            <a:r>
              <a:rPr dirty="0" sz="1400" spc="-60">
                <a:latin typeface="Carlito"/>
                <a:cs typeface="Carlito"/>
              </a:rPr>
              <a:t> </a:t>
            </a:r>
            <a:r>
              <a:rPr dirty="0" sz="1400">
                <a:latin typeface="Carlito"/>
                <a:cs typeface="Carlito"/>
              </a:rPr>
              <a:t>lab</a:t>
            </a:r>
            <a:endParaRPr sz="1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2168" y="1620011"/>
            <a:ext cx="7882128" cy="38481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958467" y="5797092"/>
            <a:ext cx="50774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rlito"/>
                <a:cs typeface="Carlito"/>
              </a:rPr>
              <a:t>~10-fold increase </a:t>
            </a:r>
            <a:r>
              <a:rPr dirty="0" sz="1800">
                <a:latin typeface="Carlito"/>
                <a:cs typeface="Carlito"/>
              </a:rPr>
              <a:t>in # </a:t>
            </a:r>
            <a:r>
              <a:rPr dirty="0" sz="1800" spc="-5">
                <a:latin typeface="Carlito"/>
                <a:cs typeface="Carlito"/>
              </a:rPr>
              <a:t>of cells </a:t>
            </a:r>
            <a:r>
              <a:rPr dirty="0" sz="1800" spc="-10">
                <a:latin typeface="Carlito"/>
                <a:cs typeface="Carlito"/>
              </a:rPr>
              <a:t>profiled </a:t>
            </a:r>
            <a:r>
              <a:rPr dirty="0" sz="1800" spc="-5">
                <a:latin typeface="Carlito"/>
                <a:cs typeface="Carlito"/>
              </a:rPr>
              <a:t>every other</a:t>
            </a:r>
            <a:r>
              <a:rPr dirty="0" sz="1800" spc="110">
                <a:latin typeface="Carlito"/>
                <a:cs typeface="Carlito"/>
              </a:rPr>
              <a:t> </a:t>
            </a:r>
            <a:r>
              <a:rPr dirty="0" sz="1800" spc="-10">
                <a:latin typeface="Carlito"/>
                <a:cs typeface="Carlito"/>
              </a:rPr>
              <a:t>year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07542" y="648080"/>
            <a:ext cx="730758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310"/>
              <a:t>The </a:t>
            </a:r>
            <a:r>
              <a:rPr dirty="0" sz="4000" spc="-290"/>
              <a:t>Rapid </a:t>
            </a:r>
            <a:r>
              <a:rPr dirty="0" sz="4000" spc="-375"/>
              <a:t>Rise </a:t>
            </a:r>
            <a:r>
              <a:rPr dirty="0" sz="4000" spc="-25"/>
              <a:t>of </a:t>
            </a:r>
            <a:r>
              <a:rPr dirty="0" sz="4000" spc="-275"/>
              <a:t>Single </a:t>
            </a:r>
            <a:r>
              <a:rPr dirty="0" sz="4000" spc="-260"/>
              <a:t>Cell</a:t>
            </a:r>
            <a:r>
              <a:rPr dirty="0" sz="4000" spc="15"/>
              <a:t> </a:t>
            </a:r>
            <a:r>
              <a:rPr dirty="0" sz="4000" spc="-204"/>
              <a:t>Biology</a:t>
            </a:r>
            <a:endParaRPr sz="40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12434" y="1207678"/>
            <a:ext cx="2978860" cy="5610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38701" y="903029"/>
            <a:ext cx="2517775" cy="3079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-10">
                <a:latin typeface="Carlito"/>
                <a:cs typeface="Carlito"/>
              </a:rPr>
              <a:t>Patient-derived</a:t>
            </a:r>
            <a:r>
              <a:rPr dirty="0" sz="1850" spc="-40">
                <a:latin typeface="Carlito"/>
                <a:cs typeface="Carlito"/>
              </a:rPr>
              <a:t> </a:t>
            </a:r>
            <a:r>
              <a:rPr dirty="0" sz="1850" spc="-10">
                <a:latin typeface="Carlito"/>
                <a:cs typeface="Carlito"/>
              </a:rPr>
              <a:t>Organoids</a:t>
            </a:r>
            <a:endParaRPr sz="185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721431" y="1768749"/>
            <a:ext cx="2376170" cy="1082040"/>
            <a:chOff x="3721431" y="1768749"/>
            <a:chExt cx="2376170" cy="1082040"/>
          </a:xfrm>
        </p:grpSpPr>
        <p:sp>
          <p:nvSpPr>
            <p:cNvPr id="5" name="object 5"/>
            <p:cNvSpPr/>
            <p:nvPr/>
          </p:nvSpPr>
          <p:spPr>
            <a:xfrm>
              <a:off x="3721431" y="1768749"/>
              <a:ext cx="132715" cy="268605"/>
            </a:xfrm>
            <a:custGeom>
              <a:avLst/>
              <a:gdLst/>
              <a:ahLst/>
              <a:cxnLst/>
              <a:rect l="l" t="t" r="r" b="b"/>
              <a:pathLst>
                <a:path w="132714" h="268605">
                  <a:moveTo>
                    <a:pt x="44163" y="135758"/>
                  </a:moveTo>
                  <a:lnTo>
                    <a:pt x="0" y="135758"/>
                  </a:lnTo>
                  <a:lnTo>
                    <a:pt x="66722" y="268208"/>
                  </a:lnTo>
                  <a:lnTo>
                    <a:pt x="121357" y="157808"/>
                  </a:lnTo>
                  <a:lnTo>
                    <a:pt x="44163" y="157808"/>
                  </a:lnTo>
                  <a:lnTo>
                    <a:pt x="44163" y="135758"/>
                  </a:lnTo>
                  <a:close/>
                </a:path>
                <a:path w="132714" h="268605">
                  <a:moveTo>
                    <a:pt x="88106" y="0"/>
                  </a:moveTo>
                  <a:lnTo>
                    <a:pt x="44163" y="0"/>
                  </a:lnTo>
                  <a:lnTo>
                    <a:pt x="44163" y="157808"/>
                  </a:lnTo>
                  <a:lnTo>
                    <a:pt x="88106" y="157808"/>
                  </a:lnTo>
                  <a:lnTo>
                    <a:pt x="88106" y="0"/>
                  </a:lnTo>
                  <a:close/>
                </a:path>
                <a:path w="132714" h="268605">
                  <a:moveTo>
                    <a:pt x="132269" y="135758"/>
                  </a:moveTo>
                  <a:lnTo>
                    <a:pt x="88106" y="135758"/>
                  </a:lnTo>
                  <a:lnTo>
                    <a:pt x="88106" y="157808"/>
                  </a:lnTo>
                  <a:lnTo>
                    <a:pt x="121357" y="157808"/>
                  </a:lnTo>
                  <a:lnTo>
                    <a:pt x="132269" y="135758"/>
                  </a:lnTo>
                  <a:close/>
                </a:path>
              </a:pathLst>
            </a:custGeom>
            <a:solidFill>
              <a:srgbClr val="DF73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471547" y="1768749"/>
              <a:ext cx="132715" cy="268605"/>
            </a:xfrm>
            <a:custGeom>
              <a:avLst/>
              <a:gdLst/>
              <a:ahLst/>
              <a:cxnLst/>
              <a:rect l="l" t="t" r="r" b="b"/>
              <a:pathLst>
                <a:path w="132714" h="268605">
                  <a:moveTo>
                    <a:pt x="44089" y="135758"/>
                  </a:moveTo>
                  <a:lnTo>
                    <a:pt x="0" y="135758"/>
                  </a:lnTo>
                  <a:lnTo>
                    <a:pt x="66722" y="268208"/>
                  </a:lnTo>
                  <a:lnTo>
                    <a:pt x="121479" y="157808"/>
                  </a:lnTo>
                  <a:lnTo>
                    <a:pt x="44089" y="157808"/>
                  </a:lnTo>
                  <a:lnTo>
                    <a:pt x="44089" y="135758"/>
                  </a:lnTo>
                  <a:close/>
                </a:path>
                <a:path w="132714" h="268605">
                  <a:moveTo>
                    <a:pt x="88253" y="0"/>
                  </a:moveTo>
                  <a:lnTo>
                    <a:pt x="44089" y="0"/>
                  </a:lnTo>
                  <a:lnTo>
                    <a:pt x="44089" y="157808"/>
                  </a:lnTo>
                  <a:lnTo>
                    <a:pt x="88253" y="157808"/>
                  </a:lnTo>
                  <a:lnTo>
                    <a:pt x="88253" y="0"/>
                  </a:lnTo>
                  <a:close/>
                </a:path>
                <a:path w="132714" h="268605">
                  <a:moveTo>
                    <a:pt x="132416" y="135758"/>
                  </a:moveTo>
                  <a:lnTo>
                    <a:pt x="88253" y="135758"/>
                  </a:lnTo>
                  <a:lnTo>
                    <a:pt x="88253" y="157808"/>
                  </a:lnTo>
                  <a:lnTo>
                    <a:pt x="121479" y="157808"/>
                  </a:lnTo>
                  <a:lnTo>
                    <a:pt x="132416" y="135758"/>
                  </a:lnTo>
                  <a:close/>
                </a:path>
              </a:pathLst>
            </a:custGeom>
            <a:solidFill>
              <a:srgbClr val="E194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214682" y="1768749"/>
              <a:ext cx="132715" cy="268605"/>
            </a:xfrm>
            <a:custGeom>
              <a:avLst/>
              <a:gdLst/>
              <a:ahLst/>
              <a:cxnLst/>
              <a:rect l="l" t="t" r="r" b="b"/>
              <a:pathLst>
                <a:path w="132714" h="268605">
                  <a:moveTo>
                    <a:pt x="43942" y="135758"/>
                  </a:moveTo>
                  <a:lnTo>
                    <a:pt x="0" y="135758"/>
                  </a:lnTo>
                  <a:lnTo>
                    <a:pt x="66061" y="268208"/>
                  </a:lnTo>
                  <a:lnTo>
                    <a:pt x="121247" y="157808"/>
                  </a:lnTo>
                  <a:lnTo>
                    <a:pt x="43942" y="157808"/>
                  </a:lnTo>
                  <a:lnTo>
                    <a:pt x="43942" y="135758"/>
                  </a:lnTo>
                  <a:close/>
                </a:path>
                <a:path w="132714" h="268605">
                  <a:moveTo>
                    <a:pt x="88106" y="0"/>
                  </a:moveTo>
                  <a:lnTo>
                    <a:pt x="43942" y="0"/>
                  </a:lnTo>
                  <a:lnTo>
                    <a:pt x="43942" y="157808"/>
                  </a:lnTo>
                  <a:lnTo>
                    <a:pt x="88106" y="157808"/>
                  </a:lnTo>
                  <a:lnTo>
                    <a:pt x="88106" y="0"/>
                  </a:lnTo>
                  <a:close/>
                </a:path>
                <a:path w="132714" h="268605">
                  <a:moveTo>
                    <a:pt x="132269" y="135758"/>
                  </a:moveTo>
                  <a:lnTo>
                    <a:pt x="88106" y="135758"/>
                  </a:lnTo>
                  <a:lnTo>
                    <a:pt x="88106" y="157808"/>
                  </a:lnTo>
                  <a:lnTo>
                    <a:pt x="121247" y="157808"/>
                  </a:lnTo>
                  <a:lnTo>
                    <a:pt x="132269" y="135758"/>
                  </a:lnTo>
                  <a:close/>
                </a:path>
              </a:pathLst>
            </a:custGeom>
            <a:solidFill>
              <a:srgbClr val="6E7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964798" y="1768749"/>
              <a:ext cx="132715" cy="268605"/>
            </a:xfrm>
            <a:custGeom>
              <a:avLst/>
              <a:gdLst/>
              <a:ahLst/>
              <a:cxnLst/>
              <a:rect l="l" t="t" r="r" b="b"/>
              <a:pathLst>
                <a:path w="132714" h="268605">
                  <a:moveTo>
                    <a:pt x="44163" y="135758"/>
                  </a:moveTo>
                  <a:lnTo>
                    <a:pt x="0" y="135758"/>
                  </a:lnTo>
                  <a:lnTo>
                    <a:pt x="66208" y="268208"/>
                  </a:lnTo>
                  <a:lnTo>
                    <a:pt x="121394" y="157808"/>
                  </a:lnTo>
                  <a:lnTo>
                    <a:pt x="44163" y="157808"/>
                  </a:lnTo>
                  <a:lnTo>
                    <a:pt x="44163" y="135758"/>
                  </a:lnTo>
                  <a:close/>
                </a:path>
                <a:path w="132714" h="268605">
                  <a:moveTo>
                    <a:pt x="88326" y="0"/>
                  </a:moveTo>
                  <a:lnTo>
                    <a:pt x="44163" y="0"/>
                  </a:lnTo>
                  <a:lnTo>
                    <a:pt x="44163" y="157808"/>
                  </a:lnTo>
                  <a:lnTo>
                    <a:pt x="88326" y="157808"/>
                  </a:lnTo>
                  <a:lnTo>
                    <a:pt x="88326" y="0"/>
                  </a:lnTo>
                  <a:close/>
                </a:path>
                <a:path w="132714" h="268605">
                  <a:moveTo>
                    <a:pt x="132416" y="135758"/>
                  </a:moveTo>
                  <a:lnTo>
                    <a:pt x="88326" y="135758"/>
                  </a:lnTo>
                  <a:lnTo>
                    <a:pt x="88326" y="157808"/>
                  </a:lnTo>
                  <a:lnTo>
                    <a:pt x="121394" y="157808"/>
                  </a:lnTo>
                  <a:lnTo>
                    <a:pt x="132416" y="135758"/>
                  </a:lnTo>
                  <a:close/>
                </a:path>
              </a:pathLst>
            </a:custGeom>
            <a:solidFill>
              <a:srgbClr val="5F99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787639" y="2040780"/>
              <a:ext cx="2249170" cy="0"/>
            </a:xfrm>
            <a:custGeom>
              <a:avLst/>
              <a:gdLst/>
              <a:ahLst/>
              <a:cxnLst/>
              <a:rect l="l" t="t" r="r" b="b"/>
              <a:pathLst>
                <a:path w="2249170" h="0">
                  <a:moveTo>
                    <a:pt x="0" y="0"/>
                  </a:moveTo>
                  <a:lnTo>
                    <a:pt x="0" y="0"/>
                  </a:lnTo>
                  <a:lnTo>
                    <a:pt x="2248878" y="0"/>
                  </a:lnTo>
                </a:path>
              </a:pathLst>
            </a:custGeom>
            <a:ln w="44156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755192" y="2044676"/>
              <a:ext cx="294005" cy="412115"/>
            </a:xfrm>
            <a:custGeom>
              <a:avLst/>
              <a:gdLst/>
              <a:ahLst/>
              <a:cxnLst/>
              <a:rect l="l" t="t" r="r" b="b"/>
              <a:pathLst>
                <a:path w="294004" h="412114">
                  <a:moveTo>
                    <a:pt x="220522" y="0"/>
                  </a:moveTo>
                  <a:lnTo>
                    <a:pt x="73336" y="0"/>
                  </a:lnTo>
                  <a:lnTo>
                    <a:pt x="73336" y="264901"/>
                  </a:lnTo>
                  <a:lnTo>
                    <a:pt x="0" y="264901"/>
                  </a:lnTo>
                  <a:lnTo>
                    <a:pt x="146672" y="411758"/>
                  </a:lnTo>
                  <a:lnTo>
                    <a:pt x="293859" y="264901"/>
                  </a:lnTo>
                  <a:lnTo>
                    <a:pt x="220522" y="264901"/>
                  </a:lnTo>
                  <a:lnTo>
                    <a:pt x="22052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755192" y="2044676"/>
              <a:ext cx="294005" cy="412115"/>
            </a:xfrm>
            <a:custGeom>
              <a:avLst/>
              <a:gdLst/>
              <a:ahLst/>
              <a:cxnLst/>
              <a:rect l="l" t="t" r="r" b="b"/>
              <a:pathLst>
                <a:path w="294004" h="412114">
                  <a:moveTo>
                    <a:pt x="220522" y="0"/>
                  </a:moveTo>
                  <a:lnTo>
                    <a:pt x="220522" y="264901"/>
                  </a:lnTo>
                  <a:lnTo>
                    <a:pt x="293859" y="264901"/>
                  </a:lnTo>
                  <a:lnTo>
                    <a:pt x="146672" y="411758"/>
                  </a:lnTo>
                  <a:lnTo>
                    <a:pt x="0" y="264901"/>
                  </a:lnTo>
                  <a:lnTo>
                    <a:pt x="73336" y="264901"/>
                  </a:lnTo>
                  <a:lnTo>
                    <a:pt x="73336" y="0"/>
                  </a:lnTo>
                  <a:lnTo>
                    <a:pt x="220522" y="0"/>
                  </a:lnTo>
                  <a:close/>
                </a:path>
              </a:pathLst>
            </a:custGeom>
            <a:ln w="711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398211" y="2334972"/>
              <a:ext cx="1022297" cy="5154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116962" y="2094879"/>
            <a:ext cx="802640" cy="27241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600">
                <a:latin typeface="Carlito"/>
                <a:cs typeface="Carlito"/>
              </a:rPr>
              <a:t>Pool</a:t>
            </a:r>
            <a:r>
              <a:rPr dirty="0" sz="1600" spc="-75">
                <a:latin typeface="Carlito"/>
                <a:cs typeface="Carlito"/>
              </a:rPr>
              <a:t> </a:t>
            </a:r>
            <a:r>
              <a:rPr dirty="0" sz="1600" spc="5">
                <a:latin typeface="Carlito"/>
                <a:cs typeface="Carlito"/>
              </a:rPr>
              <a:t>cells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449217" y="1767453"/>
            <a:ext cx="3589020" cy="1531620"/>
            <a:chOff x="2449217" y="1767453"/>
            <a:chExt cx="3589020" cy="1531620"/>
          </a:xfrm>
        </p:grpSpPr>
        <p:sp>
          <p:nvSpPr>
            <p:cNvPr id="15" name="object 15"/>
            <p:cNvSpPr/>
            <p:nvPr/>
          </p:nvSpPr>
          <p:spPr>
            <a:xfrm>
              <a:off x="2449217" y="2739107"/>
              <a:ext cx="1328536" cy="55996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507783" y="2430929"/>
              <a:ext cx="132715" cy="268605"/>
            </a:xfrm>
            <a:custGeom>
              <a:avLst/>
              <a:gdLst/>
              <a:ahLst/>
              <a:cxnLst/>
              <a:rect l="l" t="t" r="r" b="b"/>
              <a:pathLst>
                <a:path w="132714" h="268605">
                  <a:moveTo>
                    <a:pt x="44163" y="135758"/>
                  </a:moveTo>
                  <a:lnTo>
                    <a:pt x="0" y="135758"/>
                  </a:lnTo>
                  <a:lnTo>
                    <a:pt x="66796" y="268208"/>
                  </a:lnTo>
                  <a:lnTo>
                    <a:pt x="121492" y="157808"/>
                  </a:lnTo>
                  <a:lnTo>
                    <a:pt x="44163" y="157808"/>
                  </a:lnTo>
                  <a:lnTo>
                    <a:pt x="44163" y="135758"/>
                  </a:lnTo>
                  <a:close/>
                </a:path>
                <a:path w="132714" h="268605">
                  <a:moveTo>
                    <a:pt x="88326" y="0"/>
                  </a:moveTo>
                  <a:lnTo>
                    <a:pt x="44163" y="0"/>
                  </a:lnTo>
                  <a:lnTo>
                    <a:pt x="44163" y="157808"/>
                  </a:lnTo>
                  <a:lnTo>
                    <a:pt x="88326" y="157808"/>
                  </a:lnTo>
                  <a:lnTo>
                    <a:pt x="88326" y="0"/>
                  </a:lnTo>
                  <a:close/>
                </a:path>
                <a:path w="132714" h="268605">
                  <a:moveTo>
                    <a:pt x="132416" y="135758"/>
                  </a:moveTo>
                  <a:lnTo>
                    <a:pt x="88326" y="135758"/>
                  </a:lnTo>
                  <a:lnTo>
                    <a:pt x="88326" y="157808"/>
                  </a:lnTo>
                  <a:lnTo>
                    <a:pt x="121492" y="157808"/>
                  </a:lnTo>
                  <a:lnTo>
                    <a:pt x="132416" y="135758"/>
                  </a:lnTo>
                  <a:close/>
                </a:path>
              </a:pathLst>
            </a:custGeom>
            <a:solidFill>
              <a:srgbClr val="DF73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868585" y="2430929"/>
              <a:ext cx="132715" cy="268605"/>
            </a:xfrm>
            <a:custGeom>
              <a:avLst/>
              <a:gdLst/>
              <a:ahLst/>
              <a:cxnLst/>
              <a:rect l="l" t="t" r="r" b="b"/>
              <a:pathLst>
                <a:path w="132714" h="268605">
                  <a:moveTo>
                    <a:pt x="44016" y="135758"/>
                  </a:moveTo>
                  <a:lnTo>
                    <a:pt x="0" y="135758"/>
                  </a:lnTo>
                  <a:lnTo>
                    <a:pt x="66061" y="268208"/>
                  </a:lnTo>
                  <a:lnTo>
                    <a:pt x="121247" y="157808"/>
                  </a:lnTo>
                  <a:lnTo>
                    <a:pt x="44016" y="157808"/>
                  </a:lnTo>
                  <a:lnTo>
                    <a:pt x="44016" y="135758"/>
                  </a:lnTo>
                  <a:close/>
                </a:path>
                <a:path w="132714" h="268605">
                  <a:moveTo>
                    <a:pt x="88106" y="0"/>
                  </a:moveTo>
                  <a:lnTo>
                    <a:pt x="44016" y="0"/>
                  </a:lnTo>
                  <a:lnTo>
                    <a:pt x="44016" y="157808"/>
                  </a:lnTo>
                  <a:lnTo>
                    <a:pt x="88106" y="157808"/>
                  </a:lnTo>
                  <a:lnTo>
                    <a:pt x="88106" y="0"/>
                  </a:lnTo>
                  <a:close/>
                </a:path>
                <a:path w="132714" h="268605">
                  <a:moveTo>
                    <a:pt x="132269" y="135758"/>
                  </a:moveTo>
                  <a:lnTo>
                    <a:pt x="88106" y="135758"/>
                  </a:lnTo>
                  <a:lnTo>
                    <a:pt x="88106" y="157808"/>
                  </a:lnTo>
                  <a:lnTo>
                    <a:pt x="121247" y="157808"/>
                  </a:lnTo>
                  <a:lnTo>
                    <a:pt x="132269" y="135758"/>
                  </a:lnTo>
                  <a:close/>
                </a:path>
              </a:pathLst>
            </a:custGeom>
            <a:solidFill>
              <a:srgbClr val="E194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221598" y="2430929"/>
              <a:ext cx="132715" cy="268605"/>
            </a:xfrm>
            <a:custGeom>
              <a:avLst/>
              <a:gdLst/>
              <a:ahLst/>
              <a:cxnLst/>
              <a:rect l="l" t="t" r="r" b="b"/>
              <a:pathLst>
                <a:path w="132714" h="268605">
                  <a:moveTo>
                    <a:pt x="44163" y="135758"/>
                  </a:moveTo>
                  <a:lnTo>
                    <a:pt x="0" y="135758"/>
                  </a:lnTo>
                  <a:lnTo>
                    <a:pt x="66208" y="268208"/>
                  </a:lnTo>
                  <a:lnTo>
                    <a:pt x="121394" y="157808"/>
                  </a:lnTo>
                  <a:lnTo>
                    <a:pt x="44163" y="157808"/>
                  </a:lnTo>
                  <a:lnTo>
                    <a:pt x="44163" y="135758"/>
                  </a:lnTo>
                  <a:close/>
                </a:path>
                <a:path w="132714" h="268605">
                  <a:moveTo>
                    <a:pt x="88253" y="0"/>
                  </a:moveTo>
                  <a:lnTo>
                    <a:pt x="44163" y="0"/>
                  </a:lnTo>
                  <a:lnTo>
                    <a:pt x="44163" y="157808"/>
                  </a:lnTo>
                  <a:lnTo>
                    <a:pt x="88253" y="157808"/>
                  </a:lnTo>
                  <a:lnTo>
                    <a:pt x="88253" y="0"/>
                  </a:lnTo>
                  <a:close/>
                </a:path>
                <a:path w="132714" h="268605">
                  <a:moveTo>
                    <a:pt x="132416" y="135758"/>
                  </a:moveTo>
                  <a:lnTo>
                    <a:pt x="88253" y="135758"/>
                  </a:lnTo>
                  <a:lnTo>
                    <a:pt x="88253" y="157808"/>
                  </a:lnTo>
                  <a:lnTo>
                    <a:pt x="121394" y="157808"/>
                  </a:lnTo>
                  <a:lnTo>
                    <a:pt x="132416" y="135758"/>
                  </a:lnTo>
                  <a:close/>
                </a:path>
              </a:pathLst>
            </a:custGeom>
            <a:solidFill>
              <a:srgbClr val="6E7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581886" y="2430929"/>
              <a:ext cx="132715" cy="268605"/>
            </a:xfrm>
            <a:custGeom>
              <a:avLst/>
              <a:gdLst/>
              <a:ahLst/>
              <a:cxnLst/>
              <a:rect l="l" t="t" r="r" b="b"/>
              <a:pathLst>
                <a:path w="132714" h="268605">
                  <a:moveTo>
                    <a:pt x="43942" y="135758"/>
                  </a:moveTo>
                  <a:lnTo>
                    <a:pt x="0" y="135758"/>
                  </a:lnTo>
                  <a:lnTo>
                    <a:pt x="65987" y="268208"/>
                  </a:lnTo>
                  <a:lnTo>
                    <a:pt x="121234" y="157808"/>
                  </a:lnTo>
                  <a:lnTo>
                    <a:pt x="43942" y="157808"/>
                  </a:lnTo>
                  <a:lnTo>
                    <a:pt x="43942" y="135758"/>
                  </a:lnTo>
                  <a:close/>
                </a:path>
                <a:path w="132714" h="268605">
                  <a:moveTo>
                    <a:pt x="88106" y="0"/>
                  </a:moveTo>
                  <a:lnTo>
                    <a:pt x="43942" y="0"/>
                  </a:lnTo>
                  <a:lnTo>
                    <a:pt x="43942" y="157808"/>
                  </a:lnTo>
                  <a:lnTo>
                    <a:pt x="88106" y="157808"/>
                  </a:lnTo>
                  <a:lnTo>
                    <a:pt x="88106" y="0"/>
                  </a:lnTo>
                  <a:close/>
                </a:path>
                <a:path w="132714" h="268605">
                  <a:moveTo>
                    <a:pt x="132269" y="135758"/>
                  </a:moveTo>
                  <a:lnTo>
                    <a:pt x="88106" y="135758"/>
                  </a:lnTo>
                  <a:lnTo>
                    <a:pt x="88106" y="157808"/>
                  </a:lnTo>
                  <a:lnTo>
                    <a:pt x="121234" y="157808"/>
                  </a:lnTo>
                  <a:lnTo>
                    <a:pt x="132269" y="135758"/>
                  </a:lnTo>
                  <a:close/>
                </a:path>
              </a:pathLst>
            </a:custGeom>
            <a:solidFill>
              <a:srgbClr val="5F99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573991" y="1784258"/>
              <a:ext cx="1210945" cy="649605"/>
            </a:xfrm>
            <a:custGeom>
              <a:avLst/>
              <a:gdLst/>
              <a:ahLst/>
              <a:cxnLst/>
              <a:rect l="l" t="t" r="r" b="b"/>
              <a:pathLst>
                <a:path w="1210945" h="649605">
                  <a:moveTo>
                    <a:pt x="0" y="649023"/>
                  </a:moveTo>
                  <a:lnTo>
                    <a:pt x="0" y="649023"/>
                  </a:lnTo>
                  <a:lnTo>
                    <a:pt x="44163" y="625869"/>
                  </a:lnTo>
                </a:path>
                <a:path w="1210945" h="649605">
                  <a:moveTo>
                    <a:pt x="58419" y="617490"/>
                  </a:moveTo>
                  <a:lnTo>
                    <a:pt x="58419" y="617490"/>
                  </a:lnTo>
                  <a:lnTo>
                    <a:pt x="102509" y="594264"/>
                  </a:lnTo>
                </a:path>
                <a:path w="1210945" h="649605">
                  <a:moveTo>
                    <a:pt x="116985" y="586619"/>
                  </a:moveTo>
                  <a:lnTo>
                    <a:pt x="116985" y="586619"/>
                  </a:lnTo>
                  <a:lnTo>
                    <a:pt x="160560" y="562878"/>
                  </a:lnTo>
                </a:path>
                <a:path w="1210945" h="649605">
                  <a:moveTo>
                    <a:pt x="175330" y="555087"/>
                  </a:moveTo>
                  <a:lnTo>
                    <a:pt x="175330" y="555087"/>
                  </a:lnTo>
                  <a:lnTo>
                    <a:pt x="218906" y="531860"/>
                  </a:lnTo>
                </a:path>
                <a:path w="1210945" h="649605">
                  <a:moveTo>
                    <a:pt x="233896" y="523702"/>
                  </a:moveTo>
                  <a:lnTo>
                    <a:pt x="233896" y="523702"/>
                  </a:lnTo>
                  <a:lnTo>
                    <a:pt x="277472" y="500475"/>
                  </a:lnTo>
                </a:path>
                <a:path w="1210945" h="649605">
                  <a:moveTo>
                    <a:pt x="291728" y="492831"/>
                  </a:moveTo>
                  <a:lnTo>
                    <a:pt x="291728" y="492831"/>
                  </a:lnTo>
                  <a:lnTo>
                    <a:pt x="335818" y="469090"/>
                  </a:lnTo>
                </a:path>
                <a:path w="1210945" h="649605">
                  <a:moveTo>
                    <a:pt x="350294" y="461298"/>
                  </a:moveTo>
                  <a:lnTo>
                    <a:pt x="350294" y="461298"/>
                  </a:lnTo>
                  <a:lnTo>
                    <a:pt x="393869" y="438072"/>
                  </a:lnTo>
                </a:path>
                <a:path w="1210945" h="649605">
                  <a:moveTo>
                    <a:pt x="408786" y="429913"/>
                  </a:moveTo>
                  <a:lnTo>
                    <a:pt x="408786" y="429913"/>
                  </a:lnTo>
                  <a:lnTo>
                    <a:pt x="452215" y="406686"/>
                  </a:lnTo>
                </a:path>
                <a:path w="1210945" h="649605">
                  <a:moveTo>
                    <a:pt x="467205" y="399042"/>
                  </a:moveTo>
                  <a:lnTo>
                    <a:pt x="467205" y="399042"/>
                  </a:lnTo>
                  <a:lnTo>
                    <a:pt x="510781" y="375301"/>
                  </a:lnTo>
                </a:path>
                <a:path w="1210945" h="649605">
                  <a:moveTo>
                    <a:pt x="525184" y="367510"/>
                  </a:moveTo>
                  <a:lnTo>
                    <a:pt x="525184" y="367510"/>
                  </a:lnTo>
                  <a:lnTo>
                    <a:pt x="569347" y="344283"/>
                  </a:lnTo>
                </a:path>
                <a:path w="1210945" h="649605">
                  <a:moveTo>
                    <a:pt x="583603" y="336124"/>
                  </a:moveTo>
                  <a:lnTo>
                    <a:pt x="583603" y="336124"/>
                  </a:lnTo>
                  <a:lnTo>
                    <a:pt x="627693" y="312898"/>
                  </a:lnTo>
                </a:path>
                <a:path w="1210945" h="649605">
                  <a:moveTo>
                    <a:pt x="642169" y="305106"/>
                  </a:moveTo>
                  <a:lnTo>
                    <a:pt x="642169" y="305106"/>
                  </a:lnTo>
                  <a:lnTo>
                    <a:pt x="685744" y="281365"/>
                  </a:lnTo>
                </a:path>
                <a:path w="1210945" h="649605">
                  <a:moveTo>
                    <a:pt x="700514" y="273721"/>
                  </a:moveTo>
                  <a:lnTo>
                    <a:pt x="700514" y="273721"/>
                  </a:lnTo>
                  <a:lnTo>
                    <a:pt x="744090" y="249980"/>
                  </a:lnTo>
                </a:path>
                <a:path w="1210945" h="649605">
                  <a:moveTo>
                    <a:pt x="759081" y="242336"/>
                  </a:moveTo>
                  <a:lnTo>
                    <a:pt x="759081" y="242336"/>
                  </a:lnTo>
                  <a:lnTo>
                    <a:pt x="802656" y="219109"/>
                  </a:lnTo>
                </a:path>
                <a:path w="1210945" h="649605">
                  <a:moveTo>
                    <a:pt x="816912" y="211318"/>
                  </a:moveTo>
                  <a:lnTo>
                    <a:pt x="816912" y="211318"/>
                  </a:lnTo>
                  <a:lnTo>
                    <a:pt x="861002" y="187577"/>
                  </a:lnTo>
                </a:path>
                <a:path w="1210945" h="649605">
                  <a:moveTo>
                    <a:pt x="875478" y="179933"/>
                  </a:moveTo>
                  <a:lnTo>
                    <a:pt x="875478" y="179933"/>
                  </a:lnTo>
                  <a:lnTo>
                    <a:pt x="919053" y="156191"/>
                  </a:lnTo>
                </a:path>
                <a:path w="1210945" h="649605">
                  <a:moveTo>
                    <a:pt x="933823" y="148327"/>
                  </a:moveTo>
                  <a:lnTo>
                    <a:pt x="933823" y="148327"/>
                  </a:lnTo>
                  <a:lnTo>
                    <a:pt x="977399" y="125173"/>
                  </a:lnTo>
                </a:path>
                <a:path w="1210945" h="649605">
                  <a:moveTo>
                    <a:pt x="992390" y="117529"/>
                  </a:moveTo>
                  <a:lnTo>
                    <a:pt x="992390" y="117529"/>
                  </a:lnTo>
                  <a:lnTo>
                    <a:pt x="1035965" y="93788"/>
                  </a:lnTo>
                </a:path>
                <a:path w="1210945" h="649605">
                  <a:moveTo>
                    <a:pt x="1050221" y="86144"/>
                  </a:moveTo>
                  <a:lnTo>
                    <a:pt x="1050221" y="86144"/>
                  </a:lnTo>
                  <a:lnTo>
                    <a:pt x="1094311" y="62403"/>
                  </a:lnTo>
                </a:path>
                <a:path w="1210945" h="649605">
                  <a:moveTo>
                    <a:pt x="1108787" y="54538"/>
                  </a:moveTo>
                  <a:lnTo>
                    <a:pt x="1108787" y="54538"/>
                  </a:lnTo>
                  <a:lnTo>
                    <a:pt x="1152362" y="31385"/>
                  </a:lnTo>
                </a:path>
                <a:path w="1210945" h="649605">
                  <a:moveTo>
                    <a:pt x="1167279" y="23741"/>
                  </a:moveTo>
                  <a:lnTo>
                    <a:pt x="1167279" y="23741"/>
                  </a:lnTo>
                  <a:lnTo>
                    <a:pt x="1210708" y="0"/>
                  </a:lnTo>
                </a:path>
              </a:pathLst>
            </a:custGeom>
            <a:ln w="16601">
              <a:solidFill>
                <a:srgbClr val="DF736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927005" y="1798150"/>
              <a:ext cx="1623060" cy="651510"/>
            </a:xfrm>
            <a:custGeom>
              <a:avLst/>
              <a:gdLst/>
              <a:ahLst/>
              <a:cxnLst/>
              <a:rect l="l" t="t" r="r" b="b"/>
              <a:pathLst>
                <a:path w="1623060" h="651510">
                  <a:moveTo>
                    <a:pt x="0" y="651007"/>
                  </a:moveTo>
                  <a:lnTo>
                    <a:pt x="0" y="651007"/>
                  </a:lnTo>
                  <a:lnTo>
                    <a:pt x="46294" y="632779"/>
                  </a:lnTo>
                </a:path>
                <a:path w="1623060" h="651510">
                  <a:moveTo>
                    <a:pt x="61799" y="626751"/>
                  </a:moveTo>
                  <a:lnTo>
                    <a:pt x="61799" y="626751"/>
                  </a:lnTo>
                  <a:lnTo>
                    <a:pt x="107579" y="607935"/>
                  </a:lnTo>
                </a:path>
                <a:path w="1623060" h="651510">
                  <a:moveTo>
                    <a:pt x="122937" y="601908"/>
                  </a:moveTo>
                  <a:lnTo>
                    <a:pt x="122937" y="601908"/>
                  </a:lnTo>
                  <a:lnTo>
                    <a:pt x="169305" y="583165"/>
                  </a:lnTo>
                </a:path>
                <a:path w="1623060" h="651510">
                  <a:moveTo>
                    <a:pt x="184810" y="577138"/>
                  </a:moveTo>
                  <a:lnTo>
                    <a:pt x="184810" y="577138"/>
                  </a:lnTo>
                  <a:lnTo>
                    <a:pt x="230590" y="558836"/>
                  </a:lnTo>
                </a:path>
                <a:path w="1623060" h="651510">
                  <a:moveTo>
                    <a:pt x="246095" y="552882"/>
                  </a:moveTo>
                  <a:lnTo>
                    <a:pt x="246095" y="552882"/>
                  </a:lnTo>
                  <a:lnTo>
                    <a:pt x="291875" y="534065"/>
                  </a:lnTo>
                </a:path>
                <a:path w="1623060" h="651510">
                  <a:moveTo>
                    <a:pt x="307159" y="528038"/>
                  </a:moveTo>
                  <a:lnTo>
                    <a:pt x="307159" y="528038"/>
                  </a:lnTo>
                  <a:lnTo>
                    <a:pt x="353527" y="509222"/>
                  </a:lnTo>
                </a:path>
                <a:path w="1623060" h="651510">
                  <a:moveTo>
                    <a:pt x="369032" y="503195"/>
                  </a:moveTo>
                  <a:lnTo>
                    <a:pt x="369032" y="503195"/>
                  </a:lnTo>
                  <a:lnTo>
                    <a:pt x="414812" y="484966"/>
                  </a:lnTo>
                </a:path>
                <a:path w="1623060" h="651510">
                  <a:moveTo>
                    <a:pt x="430317" y="478424"/>
                  </a:moveTo>
                  <a:lnTo>
                    <a:pt x="430317" y="478424"/>
                  </a:lnTo>
                  <a:lnTo>
                    <a:pt x="476611" y="460122"/>
                  </a:lnTo>
                </a:path>
                <a:path w="1623060" h="651510">
                  <a:moveTo>
                    <a:pt x="491455" y="454169"/>
                  </a:moveTo>
                  <a:lnTo>
                    <a:pt x="491455" y="454169"/>
                  </a:lnTo>
                  <a:lnTo>
                    <a:pt x="537749" y="435352"/>
                  </a:lnTo>
                </a:path>
                <a:path w="1623060" h="651510">
                  <a:moveTo>
                    <a:pt x="553254" y="429104"/>
                  </a:moveTo>
                  <a:lnTo>
                    <a:pt x="553254" y="429104"/>
                  </a:lnTo>
                  <a:lnTo>
                    <a:pt x="599034" y="410508"/>
                  </a:lnTo>
                </a:path>
                <a:path w="1623060" h="651510">
                  <a:moveTo>
                    <a:pt x="614539" y="404334"/>
                  </a:moveTo>
                  <a:lnTo>
                    <a:pt x="614539" y="404334"/>
                  </a:lnTo>
                  <a:lnTo>
                    <a:pt x="660907" y="386253"/>
                  </a:lnTo>
                </a:path>
                <a:path w="1623060" h="651510">
                  <a:moveTo>
                    <a:pt x="675677" y="380079"/>
                  </a:moveTo>
                  <a:lnTo>
                    <a:pt x="675677" y="380079"/>
                  </a:lnTo>
                  <a:lnTo>
                    <a:pt x="722192" y="361409"/>
                  </a:lnTo>
                </a:path>
                <a:path w="1623060" h="651510">
                  <a:moveTo>
                    <a:pt x="737476" y="355235"/>
                  </a:moveTo>
                  <a:lnTo>
                    <a:pt x="737476" y="355235"/>
                  </a:lnTo>
                  <a:lnTo>
                    <a:pt x="783256" y="336418"/>
                  </a:lnTo>
                </a:path>
                <a:path w="1623060" h="651510">
                  <a:moveTo>
                    <a:pt x="798761" y="330391"/>
                  </a:moveTo>
                  <a:lnTo>
                    <a:pt x="798761" y="330391"/>
                  </a:lnTo>
                  <a:lnTo>
                    <a:pt x="845129" y="312163"/>
                  </a:lnTo>
                </a:path>
                <a:path w="1623060" h="651510">
                  <a:moveTo>
                    <a:pt x="860634" y="305621"/>
                  </a:moveTo>
                  <a:lnTo>
                    <a:pt x="860634" y="305621"/>
                  </a:lnTo>
                  <a:lnTo>
                    <a:pt x="906414" y="287393"/>
                  </a:lnTo>
                </a:path>
                <a:path w="1623060" h="651510">
                  <a:moveTo>
                    <a:pt x="921772" y="281365"/>
                  </a:moveTo>
                  <a:lnTo>
                    <a:pt x="921772" y="281365"/>
                  </a:lnTo>
                  <a:lnTo>
                    <a:pt x="967552" y="262549"/>
                  </a:lnTo>
                </a:path>
                <a:path w="1623060" h="651510">
                  <a:moveTo>
                    <a:pt x="983057" y="256522"/>
                  </a:moveTo>
                  <a:lnTo>
                    <a:pt x="983057" y="256522"/>
                  </a:lnTo>
                  <a:lnTo>
                    <a:pt x="1029352" y="237705"/>
                  </a:lnTo>
                </a:path>
                <a:path w="1623060" h="651510">
                  <a:moveTo>
                    <a:pt x="1044857" y="231678"/>
                  </a:moveTo>
                  <a:lnTo>
                    <a:pt x="1044857" y="231678"/>
                  </a:lnTo>
                  <a:lnTo>
                    <a:pt x="1090637" y="213449"/>
                  </a:lnTo>
                </a:path>
                <a:path w="1623060" h="651510">
                  <a:moveTo>
                    <a:pt x="1105995" y="207422"/>
                  </a:moveTo>
                  <a:lnTo>
                    <a:pt x="1105995" y="207422"/>
                  </a:lnTo>
                  <a:lnTo>
                    <a:pt x="1151775" y="188679"/>
                  </a:lnTo>
                </a:path>
                <a:path w="1623060" h="651510">
                  <a:moveTo>
                    <a:pt x="1167279" y="182652"/>
                  </a:moveTo>
                  <a:lnTo>
                    <a:pt x="1167279" y="182652"/>
                  </a:lnTo>
                  <a:lnTo>
                    <a:pt x="1213647" y="163836"/>
                  </a:lnTo>
                </a:path>
                <a:path w="1623060" h="651510">
                  <a:moveTo>
                    <a:pt x="1229152" y="157808"/>
                  </a:moveTo>
                  <a:lnTo>
                    <a:pt x="1229152" y="157808"/>
                  </a:lnTo>
                  <a:lnTo>
                    <a:pt x="1274932" y="139580"/>
                  </a:lnTo>
                </a:path>
                <a:path w="1623060" h="651510">
                  <a:moveTo>
                    <a:pt x="1290217" y="132818"/>
                  </a:moveTo>
                  <a:lnTo>
                    <a:pt x="1290217" y="132818"/>
                  </a:lnTo>
                  <a:lnTo>
                    <a:pt x="1336585" y="114736"/>
                  </a:lnTo>
                </a:path>
                <a:path w="1623060" h="651510">
                  <a:moveTo>
                    <a:pt x="1351502" y="108562"/>
                  </a:moveTo>
                  <a:lnTo>
                    <a:pt x="1351502" y="108562"/>
                  </a:lnTo>
                  <a:lnTo>
                    <a:pt x="1397870" y="89966"/>
                  </a:lnTo>
                </a:path>
                <a:path w="1623060" h="651510">
                  <a:moveTo>
                    <a:pt x="1413375" y="83718"/>
                  </a:moveTo>
                  <a:lnTo>
                    <a:pt x="1413375" y="83718"/>
                  </a:lnTo>
                  <a:lnTo>
                    <a:pt x="1459155" y="64902"/>
                  </a:lnTo>
                </a:path>
                <a:path w="1623060" h="651510">
                  <a:moveTo>
                    <a:pt x="1474439" y="58948"/>
                  </a:moveTo>
                  <a:lnTo>
                    <a:pt x="1474439" y="58948"/>
                  </a:lnTo>
                  <a:lnTo>
                    <a:pt x="1520807" y="40646"/>
                  </a:lnTo>
                </a:path>
                <a:path w="1623060" h="651510">
                  <a:moveTo>
                    <a:pt x="1535798" y="34619"/>
                  </a:moveTo>
                  <a:lnTo>
                    <a:pt x="1535798" y="34619"/>
                  </a:lnTo>
                  <a:lnTo>
                    <a:pt x="1582092" y="15876"/>
                  </a:lnTo>
                </a:path>
                <a:path w="1623060" h="651510">
                  <a:moveTo>
                    <a:pt x="1597597" y="9849"/>
                  </a:moveTo>
                  <a:lnTo>
                    <a:pt x="1597597" y="9849"/>
                  </a:lnTo>
                  <a:lnTo>
                    <a:pt x="1622434" y="0"/>
                  </a:lnTo>
                </a:path>
              </a:pathLst>
            </a:custGeom>
            <a:ln w="16601">
              <a:solidFill>
                <a:srgbClr val="E1941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287807" y="1783156"/>
              <a:ext cx="1981200" cy="647065"/>
            </a:xfrm>
            <a:custGeom>
              <a:avLst/>
              <a:gdLst/>
              <a:ahLst/>
              <a:cxnLst/>
              <a:rect l="l" t="t" r="r" b="b"/>
              <a:pathLst>
                <a:path w="1981200" h="647064">
                  <a:moveTo>
                    <a:pt x="0" y="646671"/>
                  </a:moveTo>
                  <a:lnTo>
                    <a:pt x="0" y="646671"/>
                  </a:lnTo>
                  <a:lnTo>
                    <a:pt x="46882" y="631897"/>
                  </a:lnTo>
                </a:path>
                <a:path w="1981200" h="647064">
                  <a:moveTo>
                    <a:pt x="62975" y="626384"/>
                  </a:moveTo>
                  <a:lnTo>
                    <a:pt x="62975" y="626384"/>
                  </a:lnTo>
                  <a:lnTo>
                    <a:pt x="109857" y="610875"/>
                  </a:lnTo>
                </a:path>
                <a:path w="1981200" h="647064">
                  <a:moveTo>
                    <a:pt x="125729" y="605950"/>
                  </a:moveTo>
                  <a:lnTo>
                    <a:pt x="125729" y="605950"/>
                  </a:lnTo>
                  <a:lnTo>
                    <a:pt x="173126" y="590441"/>
                  </a:lnTo>
                </a:path>
                <a:path w="1981200" h="647064">
                  <a:moveTo>
                    <a:pt x="188631" y="585517"/>
                  </a:moveTo>
                  <a:lnTo>
                    <a:pt x="188631" y="585517"/>
                  </a:lnTo>
                  <a:lnTo>
                    <a:pt x="236027" y="570008"/>
                  </a:lnTo>
                </a:path>
                <a:path w="1981200" h="647064">
                  <a:moveTo>
                    <a:pt x="251532" y="565083"/>
                  </a:moveTo>
                  <a:lnTo>
                    <a:pt x="251532" y="565083"/>
                  </a:lnTo>
                  <a:lnTo>
                    <a:pt x="299002" y="549574"/>
                  </a:lnTo>
                </a:path>
                <a:path w="1981200" h="647064">
                  <a:moveTo>
                    <a:pt x="314287" y="544135"/>
                  </a:moveTo>
                  <a:lnTo>
                    <a:pt x="314287" y="544135"/>
                  </a:lnTo>
                  <a:lnTo>
                    <a:pt x="361904" y="528626"/>
                  </a:lnTo>
                </a:path>
                <a:path w="1981200" h="647064">
                  <a:moveTo>
                    <a:pt x="377262" y="523702"/>
                  </a:moveTo>
                  <a:lnTo>
                    <a:pt x="377262" y="523702"/>
                  </a:lnTo>
                  <a:lnTo>
                    <a:pt x="424659" y="508193"/>
                  </a:lnTo>
                </a:path>
                <a:path w="1981200" h="647064">
                  <a:moveTo>
                    <a:pt x="440164" y="503268"/>
                  </a:moveTo>
                  <a:lnTo>
                    <a:pt x="440164" y="503268"/>
                  </a:lnTo>
                  <a:lnTo>
                    <a:pt x="487634" y="487759"/>
                  </a:lnTo>
                </a:path>
                <a:path w="1981200" h="647064">
                  <a:moveTo>
                    <a:pt x="503139" y="482834"/>
                  </a:moveTo>
                  <a:lnTo>
                    <a:pt x="503139" y="482834"/>
                  </a:lnTo>
                  <a:lnTo>
                    <a:pt x="550535" y="467473"/>
                  </a:lnTo>
                </a:path>
                <a:path w="1981200" h="647064">
                  <a:moveTo>
                    <a:pt x="566408" y="461813"/>
                  </a:moveTo>
                  <a:lnTo>
                    <a:pt x="566408" y="461813"/>
                  </a:lnTo>
                  <a:lnTo>
                    <a:pt x="613290" y="446524"/>
                  </a:lnTo>
                </a:path>
                <a:path w="1981200" h="647064">
                  <a:moveTo>
                    <a:pt x="629383" y="441379"/>
                  </a:moveTo>
                  <a:lnTo>
                    <a:pt x="629383" y="441379"/>
                  </a:lnTo>
                  <a:lnTo>
                    <a:pt x="676265" y="426091"/>
                  </a:lnTo>
                </a:path>
                <a:path w="1981200" h="647064">
                  <a:moveTo>
                    <a:pt x="692284" y="420946"/>
                  </a:moveTo>
                  <a:lnTo>
                    <a:pt x="692284" y="420946"/>
                  </a:lnTo>
                  <a:lnTo>
                    <a:pt x="739167" y="405657"/>
                  </a:lnTo>
                </a:path>
                <a:path w="1981200" h="647064">
                  <a:moveTo>
                    <a:pt x="755186" y="400733"/>
                  </a:moveTo>
                  <a:lnTo>
                    <a:pt x="755186" y="400733"/>
                  </a:lnTo>
                  <a:lnTo>
                    <a:pt x="802068" y="385224"/>
                  </a:lnTo>
                </a:path>
                <a:path w="1981200" h="647064">
                  <a:moveTo>
                    <a:pt x="817941" y="379711"/>
                  </a:moveTo>
                  <a:lnTo>
                    <a:pt x="817941" y="379711"/>
                  </a:lnTo>
                  <a:lnTo>
                    <a:pt x="864823" y="364202"/>
                  </a:lnTo>
                </a:path>
                <a:path w="1981200" h="647064">
                  <a:moveTo>
                    <a:pt x="880916" y="359278"/>
                  </a:moveTo>
                  <a:lnTo>
                    <a:pt x="880916" y="359278"/>
                  </a:lnTo>
                  <a:lnTo>
                    <a:pt x="927798" y="343769"/>
                  </a:lnTo>
                </a:path>
                <a:path w="1981200" h="647064">
                  <a:moveTo>
                    <a:pt x="943817" y="338844"/>
                  </a:moveTo>
                  <a:lnTo>
                    <a:pt x="943817" y="338844"/>
                  </a:lnTo>
                  <a:lnTo>
                    <a:pt x="991287" y="323335"/>
                  </a:lnTo>
                </a:path>
                <a:path w="1981200" h="647064">
                  <a:moveTo>
                    <a:pt x="1006792" y="318410"/>
                  </a:moveTo>
                  <a:lnTo>
                    <a:pt x="1006792" y="318410"/>
                  </a:lnTo>
                  <a:lnTo>
                    <a:pt x="1054189" y="302901"/>
                  </a:lnTo>
                </a:path>
                <a:path w="1981200" h="647064">
                  <a:moveTo>
                    <a:pt x="1069547" y="297462"/>
                  </a:moveTo>
                  <a:lnTo>
                    <a:pt x="1069547" y="297462"/>
                  </a:lnTo>
                  <a:lnTo>
                    <a:pt x="1116944" y="282468"/>
                  </a:lnTo>
                </a:path>
                <a:path w="1981200" h="647064">
                  <a:moveTo>
                    <a:pt x="1132448" y="277029"/>
                  </a:moveTo>
                  <a:lnTo>
                    <a:pt x="1132448" y="277029"/>
                  </a:lnTo>
                  <a:lnTo>
                    <a:pt x="1179919" y="261520"/>
                  </a:lnTo>
                </a:path>
                <a:path w="1981200" h="647064">
                  <a:moveTo>
                    <a:pt x="1195424" y="256595"/>
                  </a:moveTo>
                  <a:lnTo>
                    <a:pt x="1195424" y="256595"/>
                  </a:lnTo>
                  <a:lnTo>
                    <a:pt x="1242820" y="241233"/>
                  </a:lnTo>
                </a:path>
                <a:path w="1981200" h="647064">
                  <a:moveTo>
                    <a:pt x="1258178" y="236088"/>
                  </a:moveTo>
                  <a:lnTo>
                    <a:pt x="1258178" y="236088"/>
                  </a:lnTo>
                  <a:lnTo>
                    <a:pt x="1305722" y="220800"/>
                  </a:lnTo>
                </a:path>
                <a:path w="1981200" h="647064">
                  <a:moveTo>
                    <a:pt x="1321080" y="215140"/>
                  </a:moveTo>
                  <a:lnTo>
                    <a:pt x="1321080" y="215140"/>
                  </a:lnTo>
                  <a:lnTo>
                    <a:pt x="1368476" y="200366"/>
                  </a:lnTo>
                </a:path>
                <a:path w="1981200" h="647064">
                  <a:moveTo>
                    <a:pt x="1384569" y="194706"/>
                  </a:moveTo>
                  <a:lnTo>
                    <a:pt x="1384569" y="194706"/>
                  </a:lnTo>
                  <a:lnTo>
                    <a:pt x="1431451" y="179344"/>
                  </a:lnTo>
                </a:path>
                <a:path w="1981200" h="647064">
                  <a:moveTo>
                    <a:pt x="1447471" y="174420"/>
                  </a:moveTo>
                  <a:lnTo>
                    <a:pt x="1447471" y="174420"/>
                  </a:lnTo>
                  <a:lnTo>
                    <a:pt x="1494353" y="158911"/>
                  </a:lnTo>
                </a:path>
                <a:path w="1981200" h="647064">
                  <a:moveTo>
                    <a:pt x="1510225" y="153986"/>
                  </a:moveTo>
                  <a:lnTo>
                    <a:pt x="1510225" y="153986"/>
                  </a:lnTo>
                  <a:lnTo>
                    <a:pt x="1557108" y="138477"/>
                  </a:lnTo>
                </a:path>
                <a:path w="1981200" h="647064">
                  <a:moveTo>
                    <a:pt x="1573200" y="133553"/>
                  </a:moveTo>
                  <a:lnTo>
                    <a:pt x="1573200" y="133553"/>
                  </a:lnTo>
                  <a:lnTo>
                    <a:pt x="1620083" y="118044"/>
                  </a:lnTo>
                </a:path>
                <a:path w="1981200" h="647064">
                  <a:moveTo>
                    <a:pt x="1636102" y="112605"/>
                  </a:moveTo>
                  <a:lnTo>
                    <a:pt x="1636102" y="112605"/>
                  </a:lnTo>
                  <a:lnTo>
                    <a:pt x="1682984" y="97096"/>
                  </a:lnTo>
                </a:path>
                <a:path w="1981200" h="647064">
                  <a:moveTo>
                    <a:pt x="1699077" y="92171"/>
                  </a:moveTo>
                  <a:lnTo>
                    <a:pt x="1699077" y="92171"/>
                  </a:lnTo>
                  <a:lnTo>
                    <a:pt x="1745959" y="76662"/>
                  </a:lnTo>
                </a:path>
                <a:path w="1981200" h="647064">
                  <a:moveTo>
                    <a:pt x="1761832" y="71737"/>
                  </a:moveTo>
                  <a:lnTo>
                    <a:pt x="1761832" y="71737"/>
                  </a:lnTo>
                  <a:lnTo>
                    <a:pt x="1809228" y="56229"/>
                  </a:lnTo>
                </a:path>
                <a:path w="1981200" h="647064">
                  <a:moveTo>
                    <a:pt x="1824733" y="51304"/>
                  </a:moveTo>
                  <a:lnTo>
                    <a:pt x="1824733" y="51304"/>
                  </a:lnTo>
                  <a:lnTo>
                    <a:pt x="1872130" y="35795"/>
                  </a:lnTo>
                </a:path>
                <a:path w="1981200" h="647064">
                  <a:moveTo>
                    <a:pt x="1887635" y="30282"/>
                  </a:moveTo>
                  <a:lnTo>
                    <a:pt x="1887635" y="30282"/>
                  </a:lnTo>
                  <a:lnTo>
                    <a:pt x="1935105" y="14994"/>
                  </a:lnTo>
                </a:path>
                <a:path w="1981200" h="647064">
                  <a:moveTo>
                    <a:pt x="1950610" y="9849"/>
                  </a:moveTo>
                  <a:lnTo>
                    <a:pt x="1950610" y="9849"/>
                  </a:lnTo>
                  <a:lnTo>
                    <a:pt x="1980885" y="0"/>
                  </a:lnTo>
                </a:path>
              </a:pathLst>
            </a:custGeom>
            <a:ln w="16601">
              <a:solidFill>
                <a:srgbClr val="6E784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662865" y="1776026"/>
              <a:ext cx="2366645" cy="657225"/>
            </a:xfrm>
            <a:custGeom>
              <a:avLst/>
              <a:gdLst/>
              <a:ahLst/>
              <a:cxnLst/>
              <a:rect l="l" t="t" r="r" b="b"/>
              <a:pathLst>
                <a:path w="2366645" h="657225">
                  <a:moveTo>
                    <a:pt x="0" y="656740"/>
                  </a:moveTo>
                  <a:lnTo>
                    <a:pt x="0" y="656740"/>
                  </a:lnTo>
                  <a:lnTo>
                    <a:pt x="47984" y="643363"/>
                  </a:lnTo>
                </a:path>
                <a:path w="2366645" h="657225">
                  <a:moveTo>
                    <a:pt x="63489" y="639026"/>
                  </a:moveTo>
                  <a:lnTo>
                    <a:pt x="63489" y="639026"/>
                  </a:lnTo>
                  <a:lnTo>
                    <a:pt x="111473" y="625722"/>
                  </a:lnTo>
                </a:path>
                <a:path w="2366645" h="657225">
                  <a:moveTo>
                    <a:pt x="127493" y="621312"/>
                  </a:moveTo>
                  <a:lnTo>
                    <a:pt x="127493" y="621312"/>
                  </a:lnTo>
                  <a:lnTo>
                    <a:pt x="175477" y="608008"/>
                  </a:lnTo>
                </a:path>
                <a:path w="2366645" h="657225">
                  <a:moveTo>
                    <a:pt x="191350" y="603598"/>
                  </a:moveTo>
                  <a:lnTo>
                    <a:pt x="191350" y="603598"/>
                  </a:lnTo>
                  <a:lnTo>
                    <a:pt x="238820" y="589927"/>
                  </a:lnTo>
                </a:path>
                <a:path w="2366645" h="657225">
                  <a:moveTo>
                    <a:pt x="254839" y="585370"/>
                  </a:moveTo>
                  <a:lnTo>
                    <a:pt x="254839" y="585370"/>
                  </a:lnTo>
                  <a:lnTo>
                    <a:pt x="302824" y="572213"/>
                  </a:lnTo>
                </a:path>
                <a:path w="2366645" h="657225">
                  <a:moveTo>
                    <a:pt x="318843" y="567876"/>
                  </a:moveTo>
                  <a:lnTo>
                    <a:pt x="318843" y="567876"/>
                  </a:lnTo>
                  <a:lnTo>
                    <a:pt x="366827" y="554572"/>
                  </a:lnTo>
                </a:path>
                <a:path w="2366645" h="657225">
                  <a:moveTo>
                    <a:pt x="382920" y="550162"/>
                  </a:moveTo>
                  <a:lnTo>
                    <a:pt x="382920" y="550162"/>
                  </a:lnTo>
                  <a:lnTo>
                    <a:pt x="430317" y="536858"/>
                  </a:lnTo>
                </a:path>
                <a:path w="2366645" h="657225">
                  <a:moveTo>
                    <a:pt x="446410" y="532448"/>
                  </a:moveTo>
                  <a:lnTo>
                    <a:pt x="446410" y="532448"/>
                  </a:lnTo>
                  <a:lnTo>
                    <a:pt x="494321" y="519144"/>
                  </a:lnTo>
                </a:path>
                <a:path w="2366645" h="657225">
                  <a:moveTo>
                    <a:pt x="510193" y="514734"/>
                  </a:moveTo>
                  <a:lnTo>
                    <a:pt x="510193" y="514734"/>
                  </a:lnTo>
                  <a:lnTo>
                    <a:pt x="558178" y="501651"/>
                  </a:lnTo>
                </a:path>
                <a:path w="2366645" h="657225">
                  <a:moveTo>
                    <a:pt x="574270" y="497241"/>
                  </a:moveTo>
                  <a:lnTo>
                    <a:pt x="574270" y="497241"/>
                  </a:lnTo>
                  <a:lnTo>
                    <a:pt x="621667" y="483937"/>
                  </a:lnTo>
                </a:path>
                <a:path w="2366645" h="657225">
                  <a:moveTo>
                    <a:pt x="637760" y="479527"/>
                  </a:moveTo>
                  <a:lnTo>
                    <a:pt x="637760" y="479527"/>
                  </a:lnTo>
                  <a:lnTo>
                    <a:pt x="685744" y="466223"/>
                  </a:lnTo>
                </a:path>
                <a:path w="2366645" h="657225">
                  <a:moveTo>
                    <a:pt x="701764" y="461813"/>
                  </a:moveTo>
                  <a:lnTo>
                    <a:pt x="701764" y="461813"/>
                  </a:lnTo>
                  <a:lnTo>
                    <a:pt x="749748" y="448509"/>
                  </a:lnTo>
                </a:path>
                <a:path w="2366645" h="657225">
                  <a:moveTo>
                    <a:pt x="765033" y="444172"/>
                  </a:moveTo>
                  <a:lnTo>
                    <a:pt x="765033" y="444172"/>
                  </a:lnTo>
                  <a:lnTo>
                    <a:pt x="813017" y="431016"/>
                  </a:lnTo>
                </a:path>
                <a:path w="2366645" h="657225">
                  <a:moveTo>
                    <a:pt x="829110" y="426458"/>
                  </a:moveTo>
                  <a:lnTo>
                    <a:pt x="829110" y="426458"/>
                  </a:lnTo>
                  <a:lnTo>
                    <a:pt x="877094" y="413302"/>
                  </a:lnTo>
                </a:path>
                <a:path w="2366645" h="657225">
                  <a:moveTo>
                    <a:pt x="893114" y="408965"/>
                  </a:moveTo>
                  <a:lnTo>
                    <a:pt x="893114" y="408965"/>
                  </a:lnTo>
                  <a:lnTo>
                    <a:pt x="940584" y="395588"/>
                  </a:lnTo>
                </a:path>
                <a:path w="2366645" h="657225">
                  <a:moveTo>
                    <a:pt x="956603" y="391251"/>
                  </a:moveTo>
                  <a:lnTo>
                    <a:pt x="956603" y="391251"/>
                  </a:lnTo>
                  <a:lnTo>
                    <a:pt x="1004588" y="377947"/>
                  </a:lnTo>
                </a:path>
                <a:path w="2366645" h="657225">
                  <a:moveTo>
                    <a:pt x="1020460" y="373537"/>
                  </a:moveTo>
                  <a:lnTo>
                    <a:pt x="1020460" y="373537"/>
                  </a:lnTo>
                  <a:lnTo>
                    <a:pt x="1068592" y="359645"/>
                  </a:lnTo>
                </a:path>
                <a:path w="2366645" h="657225">
                  <a:moveTo>
                    <a:pt x="1084464" y="355308"/>
                  </a:moveTo>
                  <a:lnTo>
                    <a:pt x="1084464" y="355308"/>
                  </a:lnTo>
                  <a:lnTo>
                    <a:pt x="1131934" y="342152"/>
                  </a:lnTo>
                </a:path>
                <a:path w="2366645" h="657225">
                  <a:moveTo>
                    <a:pt x="1147953" y="337594"/>
                  </a:moveTo>
                  <a:lnTo>
                    <a:pt x="1147953" y="337594"/>
                  </a:lnTo>
                  <a:lnTo>
                    <a:pt x="1195938" y="324438"/>
                  </a:lnTo>
                </a:path>
                <a:path w="2366645" h="657225">
                  <a:moveTo>
                    <a:pt x="1211957" y="320101"/>
                  </a:moveTo>
                  <a:lnTo>
                    <a:pt x="1211957" y="320101"/>
                  </a:lnTo>
                  <a:lnTo>
                    <a:pt x="1259942" y="306724"/>
                  </a:lnTo>
                </a:path>
                <a:path w="2366645" h="657225">
                  <a:moveTo>
                    <a:pt x="1276035" y="302387"/>
                  </a:moveTo>
                  <a:lnTo>
                    <a:pt x="1276035" y="302387"/>
                  </a:lnTo>
                  <a:lnTo>
                    <a:pt x="1323431" y="289083"/>
                  </a:lnTo>
                </a:path>
                <a:path w="2366645" h="657225">
                  <a:moveTo>
                    <a:pt x="1339304" y="284673"/>
                  </a:moveTo>
                  <a:lnTo>
                    <a:pt x="1339304" y="284673"/>
                  </a:lnTo>
                  <a:lnTo>
                    <a:pt x="1387288" y="271516"/>
                  </a:lnTo>
                </a:path>
                <a:path w="2366645" h="657225">
                  <a:moveTo>
                    <a:pt x="1403307" y="266959"/>
                  </a:moveTo>
                  <a:lnTo>
                    <a:pt x="1403307" y="266959"/>
                  </a:lnTo>
                  <a:lnTo>
                    <a:pt x="1451292" y="253802"/>
                  </a:lnTo>
                </a:path>
                <a:path w="2366645" h="657225">
                  <a:moveTo>
                    <a:pt x="1466797" y="249465"/>
                  </a:moveTo>
                  <a:lnTo>
                    <a:pt x="1466797" y="249465"/>
                  </a:lnTo>
                  <a:lnTo>
                    <a:pt x="1514781" y="236162"/>
                  </a:lnTo>
                </a:path>
                <a:path w="2366645" h="657225">
                  <a:moveTo>
                    <a:pt x="1530874" y="231751"/>
                  </a:moveTo>
                  <a:lnTo>
                    <a:pt x="1530874" y="231751"/>
                  </a:lnTo>
                  <a:lnTo>
                    <a:pt x="1578859" y="218448"/>
                  </a:lnTo>
                </a:path>
                <a:path w="2366645" h="657225">
                  <a:moveTo>
                    <a:pt x="1594731" y="214037"/>
                  </a:moveTo>
                  <a:lnTo>
                    <a:pt x="1594731" y="214037"/>
                  </a:lnTo>
                  <a:lnTo>
                    <a:pt x="1642128" y="200734"/>
                  </a:lnTo>
                </a:path>
                <a:path w="2366645" h="657225">
                  <a:moveTo>
                    <a:pt x="1658147" y="196323"/>
                  </a:moveTo>
                  <a:lnTo>
                    <a:pt x="1658147" y="196323"/>
                  </a:lnTo>
                  <a:lnTo>
                    <a:pt x="1706132" y="183240"/>
                  </a:lnTo>
                </a:path>
                <a:path w="2366645" h="657225">
                  <a:moveTo>
                    <a:pt x="1722224" y="178683"/>
                  </a:moveTo>
                  <a:lnTo>
                    <a:pt x="1722224" y="178683"/>
                  </a:lnTo>
                  <a:lnTo>
                    <a:pt x="1770209" y="165526"/>
                  </a:lnTo>
                </a:path>
                <a:path w="2366645" h="657225">
                  <a:moveTo>
                    <a:pt x="1786228" y="161116"/>
                  </a:moveTo>
                  <a:lnTo>
                    <a:pt x="1786228" y="161116"/>
                  </a:lnTo>
                  <a:lnTo>
                    <a:pt x="1833698" y="147812"/>
                  </a:lnTo>
                </a:path>
                <a:path w="2366645" h="657225">
                  <a:moveTo>
                    <a:pt x="1849718" y="143475"/>
                  </a:moveTo>
                  <a:lnTo>
                    <a:pt x="1849718" y="143475"/>
                  </a:lnTo>
                  <a:lnTo>
                    <a:pt x="1897702" y="130098"/>
                  </a:lnTo>
                </a:path>
                <a:path w="2366645" h="657225">
                  <a:moveTo>
                    <a:pt x="1913574" y="125762"/>
                  </a:moveTo>
                  <a:lnTo>
                    <a:pt x="1913574" y="125762"/>
                  </a:lnTo>
                  <a:lnTo>
                    <a:pt x="1961559" y="112090"/>
                  </a:lnTo>
                </a:path>
                <a:path w="2366645" h="657225">
                  <a:moveTo>
                    <a:pt x="1977064" y="107533"/>
                  </a:moveTo>
                  <a:lnTo>
                    <a:pt x="1977064" y="107533"/>
                  </a:lnTo>
                  <a:lnTo>
                    <a:pt x="2025048" y="94376"/>
                  </a:lnTo>
                </a:path>
                <a:path w="2366645" h="657225">
                  <a:moveTo>
                    <a:pt x="2041068" y="89966"/>
                  </a:moveTo>
                  <a:lnTo>
                    <a:pt x="2041068" y="89966"/>
                  </a:lnTo>
                  <a:lnTo>
                    <a:pt x="2089052" y="76662"/>
                  </a:lnTo>
                </a:path>
                <a:path w="2366645" h="657225">
                  <a:moveTo>
                    <a:pt x="2105072" y="72252"/>
                  </a:moveTo>
                  <a:lnTo>
                    <a:pt x="2105072" y="72252"/>
                  </a:lnTo>
                  <a:lnTo>
                    <a:pt x="2152542" y="58948"/>
                  </a:lnTo>
                </a:path>
                <a:path w="2366645" h="657225">
                  <a:moveTo>
                    <a:pt x="2168414" y="54612"/>
                  </a:moveTo>
                  <a:lnTo>
                    <a:pt x="2168414" y="54612"/>
                  </a:lnTo>
                  <a:lnTo>
                    <a:pt x="2216399" y="41234"/>
                  </a:lnTo>
                </a:path>
                <a:path w="2366645" h="657225">
                  <a:moveTo>
                    <a:pt x="2232418" y="36898"/>
                  </a:moveTo>
                  <a:lnTo>
                    <a:pt x="2232418" y="36898"/>
                  </a:lnTo>
                  <a:lnTo>
                    <a:pt x="2280402" y="23741"/>
                  </a:lnTo>
                </a:path>
                <a:path w="2366645" h="657225">
                  <a:moveTo>
                    <a:pt x="2296495" y="19184"/>
                  </a:moveTo>
                  <a:lnTo>
                    <a:pt x="2296495" y="19184"/>
                  </a:lnTo>
                  <a:lnTo>
                    <a:pt x="2343892" y="6027"/>
                  </a:lnTo>
                </a:path>
                <a:path w="2366645" h="657225">
                  <a:moveTo>
                    <a:pt x="2359911" y="1690"/>
                  </a:moveTo>
                  <a:lnTo>
                    <a:pt x="2359911" y="1690"/>
                  </a:lnTo>
                  <a:lnTo>
                    <a:pt x="2366525" y="0"/>
                  </a:lnTo>
                </a:path>
              </a:pathLst>
            </a:custGeom>
            <a:ln w="16601">
              <a:solidFill>
                <a:srgbClr val="5F99B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5490918" y="2830428"/>
            <a:ext cx="1033780" cy="4508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dirty="0" sz="1400" spc="-10">
                <a:latin typeface="Carlito"/>
                <a:cs typeface="Carlito"/>
              </a:rPr>
              <a:t>Single,</a:t>
            </a:r>
            <a:r>
              <a:rPr dirty="0" sz="1400" spc="-70">
                <a:latin typeface="Carlito"/>
                <a:cs typeface="Carlito"/>
              </a:rPr>
              <a:t> </a:t>
            </a:r>
            <a:r>
              <a:rPr dirty="0" sz="1400" spc="-10">
                <a:latin typeface="Carlito"/>
                <a:cs typeface="Carlito"/>
              </a:rPr>
              <a:t>Shared  10X lane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766141" y="4387848"/>
            <a:ext cx="132715" cy="685165"/>
          </a:xfrm>
          <a:custGeom>
            <a:avLst/>
            <a:gdLst/>
            <a:ahLst/>
            <a:cxnLst/>
            <a:rect l="l" t="t" r="r" b="b"/>
            <a:pathLst>
              <a:path w="132714" h="685164">
                <a:moveTo>
                  <a:pt x="44163" y="552367"/>
                </a:moveTo>
                <a:lnTo>
                  <a:pt x="0" y="552367"/>
                </a:lnTo>
                <a:lnTo>
                  <a:pt x="66208" y="684818"/>
                </a:lnTo>
                <a:lnTo>
                  <a:pt x="121394" y="574418"/>
                </a:lnTo>
                <a:lnTo>
                  <a:pt x="44163" y="574418"/>
                </a:lnTo>
                <a:lnTo>
                  <a:pt x="44163" y="552367"/>
                </a:lnTo>
                <a:close/>
              </a:path>
              <a:path w="132714" h="685164">
                <a:moveTo>
                  <a:pt x="88253" y="0"/>
                </a:moveTo>
                <a:lnTo>
                  <a:pt x="44163" y="0"/>
                </a:lnTo>
                <a:lnTo>
                  <a:pt x="44163" y="574418"/>
                </a:lnTo>
                <a:lnTo>
                  <a:pt x="88253" y="574418"/>
                </a:lnTo>
                <a:lnTo>
                  <a:pt x="88253" y="0"/>
                </a:lnTo>
                <a:close/>
              </a:path>
              <a:path w="132714" h="685164">
                <a:moveTo>
                  <a:pt x="132416" y="552367"/>
                </a:moveTo>
                <a:lnTo>
                  <a:pt x="88253" y="552367"/>
                </a:lnTo>
                <a:lnTo>
                  <a:pt x="88253" y="574418"/>
                </a:lnTo>
                <a:lnTo>
                  <a:pt x="121394" y="574418"/>
                </a:lnTo>
                <a:lnTo>
                  <a:pt x="132416" y="55236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5545663" y="5221612"/>
            <a:ext cx="464184" cy="27241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600" spc="10" i="1">
                <a:solidFill>
                  <a:srgbClr val="6FAC46"/>
                </a:solidFill>
                <a:latin typeface="Carlito"/>
                <a:cs typeface="Carlito"/>
              </a:rPr>
              <a:t>V</a:t>
            </a:r>
            <a:r>
              <a:rPr dirty="0" sz="1600" spc="-5" i="1">
                <a:solidFill>
                  <a:srgbClr val="6FAC46"/>
                </a:solidFill>
                <a:latin typeface="Carlito"/>
                <a:cs typeface="Carlito"/>
              </a:rPr>
              <a:t>i</a:t>
            </a:r>
            <a:r>
              <a:rPr dirty="0" sz="1600" spc="5" i="1">
                <a:solidFill>
                  <a:srgbClr val="6FAC46"/>
                </a:solidFill>
                <a:latin typeface="Carlito"/>
                <a:cs typeface="Carlito"/>
              </a:rPr>
              <a:t>reo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636746" y="5392143"/>
            <a:ext cx="1147445" cy="302260"/>
          </a:xfrm>
          <a:prstGeom prst="rect">
            <a:avLst/>
          </a:prstGeom>
          <a:ln w="5473">
            <a:solidFill>
              <a:srgbClr val="7E7E7E"/>
            </a:solidFill>
          </a:ln>
        </p:spPr>
        <p:txBody>
          <a:bodyPr wrap="square" lIns="0" tIns="6985" rIns="0" bIns="0" rtlCol="0" vert="horz">
            <a:spAutoFit/>
          </a:bodyPr>
          <a:lstStyle/>
          <a:p>
            <a:pPr marL="52705">
              <a:lnSpc>
                <a:spcPct val="100000"/>
              </a:lnSpc>
              <a:spcBef>
                <a:spcPts val="55"/>
              </a:spcBef>
            </a:pPr>
            <a:r>
              <a:rPr dirty="0" sz="1600" spc="-10">
                <a:latin typeface="Carlito"/>
                <a:cs typeface="Carlito"/>
              </a:rPr>
              <a:t>Variant</a:t>
            </a:r>
            <a:r>
              <a:rPr dirty="0" sz="1600" spc="-35">
                <a:latin typeface="Carlito"/>
                <a:cs typeface="Carlito"/>
              </a:rPr>
              <a:t> </a:t>
            </a:r>
            <a:r>
              <a:rPr dirty="0" sz="1600" spc="5">
                <a:latin typeface="Carlito"/>
                <a:cs typeface="Carlito"/>
              </a:rPr>
              <a:t>Calls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504415" y="4964546"/>
            <a:ext cx="633730" cy="27241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600" i="1">
                <a:solidFill>
                  <a:srgbClr val="6FAC46"/>
                </a:solidFill>
                <a:latin typeface="Carlito"/>
                <a:cs typeface="Carlito"/>
              </a:rPr>
              <a:t>cellSNP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478430" y="2725084"/>
            <a:ext cx="3832860" cy="1678305"/>
            <a:chOff x="2478430" y="2725084"/>
            <a:chExt cx="3832860" cy="1678305"/>
          </a:xfrm>
        </p:grpSpPr>
        <p:sp>
          <p:nvSpPr>
            <p:cNvPr id="30" name="object 30"/>
            <p:cNvSpPr/>
            <p:nvPr/>
          </p:nvSpPr>
          <p:spPr>
            <a:xfrm>
              <a:off x="4236548" y="2725084"/>
              <a:ext cx="1257737" cy="80190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500655" y="3556760"/>
              <a:ext cx="3788410" cy="0"/>
            </a:xfrm>
            <a:custGeom>
              <a:avLst/>
              <a:gdLst/>
              <a:ahLst/>
              <a:cxnLst/>
              <a:rect l="l" t="t" r="r" b="b"/>
              <a:pathLst>
                <a:path w="3788410" h="0">
                  <a:moveTo>
                    <a:pt x="0" y="0"/>
                  </a:moveTo>
                  <a:lnTo>
                    <a:pt x="0" y="0"/>
                  </a:lnTo>
                  <a:lnTo>
                    <a:pt x="3787909" y="0"/>
                  </a:lnTo>
                </a:path>
              </a:pathLst>
            </a:custGeom>
            <a:ln w="44156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284018" y="3559994"/>
              <a:ext cx="294640" cy="831850"/>
            </a:xfrm>
            <a:custGeom>
              <a:avLst/>
              <a:gdLst/>
              <a:ahLst/>
              <a:cxnLst/>
              <a:rect l="l" t="t" r="r" b="b"/>
              <a:pathLst>
                <a:path w="294639" h="831850">
                  <a:moveTo>
                    <a:pt x="220743" y="0"/>
                  </a:moveTo>
                  <a:lnTo>
                    <a:pt x="73850" y="0"/>
                  </a:lnTo>
                  <a:lnTo>
                    <a:pt x="73850" y="684451"/>
                  </a:lnTo>
                  <a:lnTo>
                    <a:pt x="0" y="684451"/>
                  </a:lnTo>
                  <a:lnTo>
                    <a:pt x="147407" y="831675"/>
                  </a:lnTo>
                  <a:lnTo>
                    <a:pt x="294593" y="684451"/>
                  </a:lnTo>
                  <a:lnTo>
                    <a:pt x="220743" y="684451"/>
                  </a:lnTo>
                  <a:lnTo>
                    <a:pt x="220743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284018" y="3559994"/>
              <a:ext cx="294640" cy="831850"/>
            </a:xfrm>
            <a:custGeom>
              <a:avLst/>
              <a:gdLst/>
              <a:ahLst/>
              <a:cxnLst/>
              <a:rect l="l" t="t" r="r" b="b"/>
              <a:pathLst>
                <a:path w="294639" h="831850">
                  <a:moveTo>
                    <a:pt x="221257" y="0"/>
                  </a:moveTo>
                  <a:lnTo>
                    <a:pt x="221257" y="684451"/>
                  </a:lnTo>
                  <a:lnTo>
                    <a:pt x="294593" y="684451"/>
                  </a:lnTo>
                  <a:lnTo>
                    <a:pt x="147407" y="831675"/>
                  </a:lnTo>
                  <a:lnTo>
                    <a:pt x="0" y="684451"/>
                  </a:lnTo>
                  <a:lnTo>
                    <a:pt x="73850" y="684451"/>
                  </a:lnTo>
                  <a:lnTo>
                    <a:pt x="73850" y="0"/>
                  </a:lnTo>
                  <a:lnTo>
                    <a:pt x="221257" y="0"/>
                  </a:lnTo>
                  <a:close/>
                </a:path>
              </a:pathLst>
            </a:custGeom>
            <a:ln w="711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618954" y="3615268"/>
              <a:ext cx="911705" cy="7875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1435427" y="2661058"/>
            <a:ext cx="868044" cy="5010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065" marR="5080" indent="31115">
              <a:lnSpc>
                <a:spcPct val="98800"/>
              </a:lnSpc>
              <a:spcBef>
                <a:spcPts val="105"/>
              </a:spcBef>
            </a:pPr>
            <a:r>
              <a:rPr dirty="0" sz="1050" spc="-10">
                <a:latin typeface="Carlito"/>
                <a:cs typeface="Carlito"/>
              </a:rPr>
              <a:t>Barcoded Bulk  </a:t>
            </a:r>
            <a:r>
              <a:rPr dirty="0" sz="1050" spc="-5">
                <a:latin typeface="Carlito"/>
                <a:cs typeface="Carlito"/>
              </a:rPr>
              <a:t>10</a:t>
            </a:r>
            <a:r>
              <a:rPr dirty="0" sz="1050" spc="-50">
                <a:latin typeface="Carlito"/>
                <a:cs typeface="Carlito"/>
              </a:rPr>
              <a:t>X</a:t>
            </a:r>
            <a:r>
              <a:rPr dirty="0" sz="1050" spc="-5">
                <a:latin typeface="Carlito"/>
                <a:cs typeface="Carlito"/>
              </a:rPr>
              <a:t>-</a:t>
            </a:r>
            <a:r>
              <a:rPr dirty="0" sz="1050" spc="-15">
                <a:latin typeface="Carlito"/>
                <a:cs typeface="Carlito"/>
              </a:rPr>
              <a:t>c</a:t>
            </a:r>
            <a:r>
              <a:rPr dirty="0" sz="1050" spc="-5">
                <a:latin typeface="Carlito"/>
                <a:cs typeface="Carlito"/>
              </a:rPr>
              <a:t>om</a:t>
            </a:r>
            <a:r>
              <a:rPr dirty="0" sz="1050" spc="-10">
                <a:latin typeface="Carlito"/>
                <a:cs typeface="Carlito"/>
              </a:rPr>
              <a:t>p</a:t>
            </a:r>
            <a:r>
              <a:rPr dirty="0" sz="1050" spc="-15">
                <a:latin typeface="Carlito"/>
                <a:cs typeface="Carlito"/>
              </a:rPr>
              <a:t>a</a:t>
            </a:r>
            <a:r>
              <a:rPr dirty="0" sz="1050" spc="-10">
                <a:latin typeface="Carlito"/>
                <a:cs typeface="Carlito"/>
              </a:rPr>
              <a:t>ti</a:t>
            </a:r>
            <a:r>
              <a:rPr dirty="0" sz="1050" spc="-5">
                <a:latin typeface="Carlito"/>
                <a:cs typeface="Carlito"/>
              </a:rPr>
              <a:t>ble  </a:t>
            </a:r>
            <a:r>
              <a:rPr dirty="0" sz="1050" spc="-10">
                <a:latin typeface="Carlito"/>
                <a:cs typeface="Carlito"/>
              </a:rPr>
              <a:t>RNA-seq</a:t>
            </a:r>
            <a:endParaRPr sz="1050">
              <a:latin typeface="Carlito"/>
              <a:cs typeface="Carlito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898799" y="3625258"/>
            <a:ext cx="1353820" cy="1847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50" spc="-5">
                <a:latin typeface="Carlito"/>
                <a:cs typeface="Carlito"/>
              </a:rPr>
              <a:t>5% </a:t>
            </a:r>
            <a:r>
              <a:rPr dirty="0" sz="1050" spc="-10">
                <a:latin typeface="Carlito"/>
                <a:cs typeface="Carlito"/>
              </a:rPr>
              <a:t>Bulk </a:t>
            </a:r>
            <a:r>
              <a:rPr dirty="0" sz="1050" spc="-5">
                <a:latin typeface="Carlito"/>
                <a:cs typeface="Carlito"/>
              </a:rPr>
              <a:t>/ 95% </a:t>
            </a:r>
            <a:r>
              <a:rPr dirty="0" sz="1050" spc="-10">
                <a:latin typeface="Carlito"/>
                <a:cs typeface="Carlito"/>
              </a:rPr>
              <a:t>Single</a:t>
            </a:r>
            <a:r>
              <a:rPr dirty="0" sz="1050" spc="-35">
                <a:latin typeface="Carlito"/>
                <a:cs typeface="Carlito"/>
              </a:rPr>
              <a:t> </a:t>
            </a:r>
            <a:r>
              <a:rPr dirty="0" sz="1050" spc="-5">
                <a:latin typeface="Carlito"/>
                <a:cs typeface="Carlito"/>
              </a:rPr>
              <a:t>cell</a:t>
            </a:r>
            <a:endParaRPr sz="1050">
              <a:latin typeface="Carlito"/>
              <a:cs typeface="Carlito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155390" y="3871449"/>
            <a:ext cx="4568825" cy="2130425"/>
            <a:chOff x="3155390" y="3871449"/>
            <a:chExt cx="4568825" cy="2130425"/>
          </a:xfrm>
        </p:grpSpPr>
        <p:sp>
          <p:nvSpPr>
            <p:cNvPr id="38" name="object 38"/>
            <p:cNvSpPr/>
            <p:nvPr/>
          </p:nvSpPr>
          <p:spPr>
            <a:xfrm>
              <a:off x="3405306" y="3880022"/>
              <a:ext cx="404495" cy="405765"/>
            </a:xfrm>
            <a:custGeom>
              <a:avLst/>
              <a:gdLst/>
              <a:ahLst/>
              <a:cxnLst/>
              <a:rect l="l" t="t" r="r" b="b"/>
              <a:pathLst>
                <a:path w="404495" h="405764">
                  <a:moveTo>
                    <a:pt x="202446" y="0"/>
                  </a:moveTo>
                  <a:lnTo>
                    <a:pt x="155970" y="5342"/>
                  </a:lnTo>
                  <a:lnTo>
                    <a:pt x="113336" y="20565"/>
                  </a:lnTo>
                  <a:lnTo>
                    <a:pt x="75750" y="44458"/>
                  </a:lnTo>
                  <a:lnTo>
                    <a:pt x="44418" y="75814"/>
                  </a:lnTo>
                  <a:lnTo>
                    <a:pt x="20545" y="113424"/>
                  </a:lnTo>
                  <a:lnTo>
                    <a:pt x="5337" y="156079"/>
                  </a:lnTo>
                  <a:lnTo>
                    <a:pt x="0" y="202571"/>
                  </a:lnTo>
                  <a:lnTo>
                    <a:pt x="5337" y="248901"/>
                  </a:lnTo>
                  <a:lnTo>
                    <a:pt x="20545" y="291493"/>
                  </a:lnTo>
                  <a:lnTo>
                    <a:pt x="44418" y="329112"/>
                  </a:lnTo>
                  <a:lnTo>
                    <a:pt x="75750" y="360522"/>
                  </a:lnTo>
                  <a:lnTo>
                    <a:pt x="113336" y="384488"/>
                  </a:lnTo>
                  <a:lnTo>
                    <a:pt x="155970" y="399773"/>
                  </a:lnTo>
                  <a:lnTo>
                    <a:pt x="202446" y="405143"/>
                  </a:lnTo>
                  <a:lnTo>
                    <a:pt x="248723" y="399773"/>
                  </a:lnTo>
                  <a:lnTo>
                    <a:pt x="291199" y="384488"/>
                  </a:lnTo>
                  <a:lnTo>
                    <a:pt x="328665" y="360522"/>
                  </a:lnTo>
                  <a:lnTo>
                    <a:pt x="359910" y="329112"/>
                  </a:lnTo>
                  <a:lnTo>
                    <a:pt x="383726" y="291493"/>
                  </a:lnTo>
                  <a:lnTo>
                    <a:pt x="398903" y="248901"/>
                  </a:lnTo>
                  <a:lnTo>
                    <a:pt x="404230" y="202571"/>
                  </a:lnTo>
                  <a:lnTo>
                    <a:pt x="398903" y="156079"/>
                  </a:lnTo>
                  <a:lnTo>
                    <a:pt x="383726" y="113424"/>
                  </a:lnTo>
                  <a:lnTo>
                    <a:pt x="359910" y="75814"/>
                  </a:lnTo>
                  <a:lnTo>
                    <a:pt x="328665" y="44458"/>
                  </a:lnTo>
                  <a:lnTo>
                    <a:pt x="291199" y="20565"/>
                  </a:lnTo>
                  <a:lnTo>
                    <a:pt x="248723" y="5342"/>
                  </a:lnTo>
                  <a:lnTo>
                    <a:pt x="20244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405306" y="3880022"/>
              <a:ext cx="404495" cy="405765"/>
            </a:xfrm>
            <a:custGeom>
              <a:avLst/>
              <a:gdLst/>
              <a:ahLst/>
              <a:cxnLst/>
              <a:rect l="l" t="t" r="r" b="b"/>
              <a:pathLst>
                <a:path w="404495" h="405764">
                  <a:moveTo>
                    <a:pt x="0" y="202571"/>
                  </a:moveTo>
                  <a:lnTo>
                    <a:pt x="5337" y="156079"/>
                  </a:lnTo>
                  <a:lnTo>
                    <a:pt x="20545" y="113424"/>
                  </a:lnTo>
                  <a:lnTo>
                    <a:pt x="44418" y="75814"/>
                  </a:lnTo>
                  <a:lnTo>
                    <a:pt x="75750" y="44458"/>
                  </a:lnTo>
                  <a:lnTo>
                    <a:pt x="113336" y="20565"/>
                  </a:lnTo>
                  <a:lnTo>
                    <a:pt x="155970" y="5342"/>
                  </a:lnTo>
                  <a:lnTo>
                    <a:pt x="202446" y="0"/>
                  </a:lnTo>
                  <a:lnTo>
                    <a:pt x="248723" y="5342"/>
                  </a:lnTo>
                  <a:lnTo>
                    <a:pt x="291199" y="20565"/>
                  </a:lnTo>
                  <a:lnTo>
                    <a:pt x="328665" y="44458"/>
                  </a:lnTo>
                  <a:lnTo>
                    <a:pt x="359910" y="75814"/>
                  </a:lnTo>
                  <a:lnTo>
                    <a:pt x="383726" y="113424"/>
                  </a:lnTo>
                  <a:lnTo>
                    <a:pt x="398903" y="156079"/>
                  </a:lnTo>
                  <a:lnTo>
                    <a:pt x="404230" y="202571"/>
                  </a:lnTo>
                  <a:lnTo>
                    <a:pt x="398903" y="248901"/>
                  </a:lnTo>
                  <a:lnTo>
                    <a:pt x="383726" y="291493"/>
                  </a:lnTo>
                  <a:lnTo>
                    <a:pt x="359910" y="329112"/>
                  </a:lnTo>
                  <a:lnTo>
                    <a:pt x="328665" y="360522"/>
                  </a:lnTo>
                  <a:lnTo>
                    <a:pt x="291199" y="384488"/>
                  </a:lnTo>
                  <a:lnTo>
                    <a:pt x="248723" y="399773"/>
                  </a:lnTo>
                  <a:lnTo>
                    <a:pt x="202446" y="405143"/>
                  </a:lnTo>
                  <a:lnTo>
                    <a:pt x="155970" y="399773"/>
                  </a:lnTo>
                  <a:lnTo>
                    <a:pt x="113336" y="384488"/>
                  </a:lnTo>
                  <a:lnTo>
                    <a:pt x="75750" y="360522"/>
                  </a:lnTo>
                  <a:lnTo>
                    <a:pt x="44418" y="329112"/>
                  </a:lnTo>
                  <a:lnTo>
                    <a:pt x="20545" y="291493"/>
                  </a:lnTo>
                  <a:lnTo>
                    <a:pt x="5337" y="248901"/>
                  </a:lnTo>
                  <a:lnTo>
                    <a:pt x="0" y="202571"/>
                  </a:lnTo>
                  <a:close/>
                </a:path>
              </a:pathLst>
            </a:custGeom>
            <a:ln w="14412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405306" y="3880022"/>
              <a:ext cx="404495" cy="405765"/>
            </a:xfrm>
            <a:custGeom>
              <a:avLst/>
              <a:gdLst/>
              <a:ahLst/>
              <a:cxnLst/>
              <a:rect l="l" t="t" r="r" b="b"/>
              <a:pathLst>
                <a:path w="404495" h="405764">
                  <a:moveTo>
                    <a:pt x="202446" y="0"/>
                  </a:moveTo>
                  <a:lnTo>
                    <a:pt x="155970" y="5342"/>
                  </a:lnTo>
                  <a:lnTo>
                    <a:pt x="113336" y="20565"/>
                  </a:lnTo>
                  <a:lnTo>
                    <a:pt x="75750" y="44458"/>
                  </a:lnTo>
                  <a:lnTo>
                    <a:pt x="44418" y="75814"/>
                  </a:lnTo>
                  <a:lnTo>
                    <a:pt x="20545" y="113424"/>
                  </a:lnTo>
                  <a:lnTo>
                    <a:pt x="5337" y="156079"/>
                  </a:lnTo>
                  <a:lnTo>
                    <a:pt x="0" y="202571"/>
                  </a:lnTo>
                  <a:lnTo>
                    <a:pt x="5337" y="248901"/>
                  </a:lnTo>
                  <a:lnTo>
                    <a:pt x="20545" y="291493"/>
                  </a:lnTo>
                  <a:lnTo>
                    <a:pt x="44418" y="329112"/>
                  </a:lnTo>
                  <a:lnTo>
                    <a:pt x="75750" y="360522"/>
                  </a:lnTo>
                  <a:lnTo>
                    <a:pt x="113336" y="384488"/>
                  </a:lnTo>
                  <a:lnTo>
                    <a:pt x="155970" y="399773"/>
                  </a:lnTo>
                  <a:lnTo>
                    <a:pt x="202446" y="405143"/>
                  </a:lnTo>
                  <a:lnTo>
                    <a:pt x="248723" y="399773"/>
                  </a:lnTo>
                  <a:lnTo>
                    <a:pt x="291199" y="384488"/>
                  </a:lnTo>
                  <a:lnTo>
                    <a:pt x="328665" y="360522"/>
                  </a:lnTo>
                  <a:lnTo>
                    <a:pt x="359910" y="329112"/>
                  </a:lnTo>
                  <a:lnTo>
                    <a:pt x="383726" y="291493"/>
                  </a:lnTo>
                  <a:lnTo>
                    <a:pt x="398903" y="248901"/>
                  </a:lnTo>
                  <a:lnTo>
                    <a:pt x="404230" y="202571"/>
                  </a:lnTo>
                  <a:lnTo>
                    <a:pt x="202446" y="202571"/>
                  </a:lnTo>
                  <a:lnTo>
                    <a:pt x="399821" y="160234"/>
                  </a:lnTo>
                  <a:lnTo>
                    <a:pt x="384941" y="115927"/>
                  </a:lnTo>
                  <a:lnTo>
                    <a:pt x="361044" y="77171"/>
                  </a:lnTo>
                  <a:lnTo>
                    <a:pt x="329489" y="45084"/>
                  </a:lnTo>
                  <a:lnTo>
                    <a:pt x="291632" y="20782"/>
                  </a:lnTo>
                  <a:lnTo>
                    <a:pt x="248832" y="5381"/>
                  </a:lnTo>
                  <a:lnTo>
                    <a:pt x="20244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405306" y="3880022"/>
              <a:ext cx="404495" cy="405765"/>
            </a:xfrm>
            <a:custGeom>
              <a:avLst/>
              <a:gdLst/>
              <a:ahLst/>
              <a:cxnLst/>
              <a:rect l="l" t="t" r="r" b="b"/>
              <a:pathLst>
                <a:path w="404495" h="405764">
                  <a:moveTo>
                    <a:pt x="404230" y="202571"/>
                  </a:moveTo>
                  <a:lnTo>
                    <a:pt x="398903" y="248901"/>
                  </a:lnTo>
                  <a:lnTo>
                    <a:pt x="383726" y="291493"/>
                  </a:lnTo>
                  <a:lnTo>
                    <a:pt x="359910" y="329112"/>
                  </a:lnTo>
                  <a:lnTo>
                    <a:pt x="328665" y="360522"/>
                  </a:lnTo>
                  <a:lnTo>
                    <a:pt x="291199" y="384488"/>
                  </a:lnTo>
                  <a:lnTo>
                    <a:pt x="248723" y="399773"/>
                  </a:lnTo>
                  <a:lnTo>
                    <a:pt x="202446" y="405143"/>
                  </a:lnTo>
                  <a:lnTo>
                    <a:pt x="155970" y="399773"/>
                  </a:lnTo>
                  <a:lnTo>
                    <a:pt x="113336" y="384488"/>
                  </a:lnTo>
                  <a:lnTo>
                    <a:pt x="75750" y="360522"/>
                  </a:lnTo>
                  <a:lnTo>
                    <a:pt x="44418" y="329112"/>
                  </a:lnTo>
                  <a:lnTo>
                    <a:pt x="20545" y="291493"/>
                  </a:lnTo>
                  <a:lnTo>
                    <a:pt x="5337" y="248901"/>
                  </a:lnTo>
                  <a:lnTo>
                    <a:pt x="0" y="202571"/>
                  </a:lnTo>
                  <a:lnTo>
                    <a:pt x="5337" y="156079"/>
                  </a:lnTo>
                  <a:lnTo>
                    <a:pt x="20545" y="113424"/>
                  </a:lnTo>
                  <a:lnTo>
                    <a:pt x="44418" y="75814"/>
                  </a:lnTo>
                  <a:lnTo>
                    <a:pt x="75750" y="44458"/>
                  </a:lnTo>
                  <a:lnTo>
                    <a:pt x="113336" y="20565"/>
                  </a:lnTo>
                  <a:lnTo>
                    <a:pt x="155970" y="5342"/>
                  </a:lnTo>
                  <a:lnTo>
                    <a:pt x="202446" y="0"/>
                  </a:lnTo>
                  <a:lnTo>
                    <a:pt x="248832" y="5381"/>
                  </a:lnTo>
                  <a:lnTo>
                    <a:pt x="291632" y="20782"/>
                  </a:lnTo>
                  <a:lnTo>
                    <a:pt x="329489" y="45084"/>
                  </a:lnTo>
                  <a:lnTo>
                    <a:pt x="361044" y="77171"/>
                  </a:lnTo>
                  <a:lnTo>
                    <a:pt x="384941" y="115927"/>
                  </a:lnTo>
                  <a:lnTo>
                    <a:pt x="399821" y="160234"/>
                  </a:lnTo>
                  <a:lnTo>
                    <a:pt x="202446" y="202571"/>
                  </a:lnTo>
                  <a:lnTo>
                    <a:pt x="404230" y="202571"/>
                  </a:lnTo>
                  <a:close/>
                </a:path>
              </a:pathLst>
            </a:custGeom>
            <a:ln w="16601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6113349" y="4842276"/>
              <a:ext cx="1610247" cy="106006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4354048" y="4954622"/>
              <a:ext cx="1081157" cy="104688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155390" y="4402842"/>
              <a:ext cx="132715" cy="972819"/>
            </a:xfrm>
            <a:custGeom>
              <a:avLst/>
              <a:gdLst/>
              <a:ahLst/>
              <a:cxnLst/>
              <a:rect l="l" t="t" r="r" b="b"/>
              <a:pathLst>
                <a:path w="132714" h="972820">
                  <a:moveTo>
                    <a:pt x="44163" y="839834"/>
                  </a:moveTo>
                  <a:lnTo>
                    <a:pt x="0" y="839834"/>
                  </a:lnTo>
                  <a:lnTo>
                    <a:pt x="66208" y="972336"/>
                  </a:lnTo>
                  <a:lnTo>
                    <a:pt x="121361" y="861958"/>
                  </a:lnTo>
                  <a:lnTo>
                    <a:pt x="44163" y="861958"/>
                  </a:lnTo>
                  <a:lnTo>
                    <a:pt x="44163" y="839834"/>
                  </a:lnTo>
                  <a:close/>
                </a:path>
                <a:path w="132714" h="972820">
                  <a:moveTo>
                    <a:pt x="88253" y="0"/>
                  </a:moveTo>
                  <a:lnTo>
                    <a:pt x="44163" y="0"/>
                  </a:lnTo>
                  <a:lnTo>
                    <a:pt x="44163" y="861958"/>
                  </a:lnTo>
                  <a:lnTo>
                    <a:pt x="88253" y="861958"/>
                  </a:lnTo>
                  <a:lnTo>
                    <a:pt x="88253" y="0"/>
                  </a:lnTo>
                  <a:close/>
                </a:path>
                <a:path w="132714" h="972820">
                  <a:moveTo>
                    <a:pt x="132416" y="839834"/>
                  </a:moveTo>
                  <a:lnTo>
                    <a:pt x="88253" y="839834"/>
                  </a:lnTo>
                  <a:lnTo>
                    <a:pt x="88253" y="861958"/>
                  </a:lnTo>
                  <a:lnTo>
                    <a:pt x="121361" y="861958"/>
                  </a:lnTo>
                  <a:lnTo>
                    <a:pt x="132416" y="839834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 rot="19800000">
            <a:off x="2553687" y="1982554"/>
            <a:ext cx="805394" cy="133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94"/>
              </a:lnSpc>
            </a:pPr>
            <a:r>
              <a:rPr dirty="0" sz="1050">
                <a:latin typeface="Arial"/>
                <a:cs typeface="Arial"/>
              </a:rPr>
              <a:t>“</a:t>
            </a:r>
            <a:r>
              <a:rPr dirty="0" sz="1050">
                <a:latin typeface="Carlito"/>
                <a:cs typeface="Carlito"/>
              </a:rPr>
              <a:t>leftover</a:t>
            </a:r>
            <a:r>
              <a:rPr dirty="0" sz="1050" spc="-80">
                <a:latin typeface="Carlito"/>
                <a:cs typeface="Carlito"/>
              </a:rPr>
              <a:t> </a:t>
            </a:r>
            <a:r>
              <a:rPr dirty="0" sz="1050" spc="10">
                <a:latin typeface="Carlito"/>
                <a:cs typeface="Carlito"/>
              </a:rPr>
              <a:t>cells</a:t>
            </a:r>
            <a:r>
              <a:rPr dirty="0" sz="1050" spc="10">
                <a:latin typeface="Arial"/>
                <a:cs typeface="Arial"/>
              </a:rPr>
              <a:t>”</a:t>
            </a:r>
            <a:endParaRPr sz="105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938101" y="4494940"/>
            <a:ext cx="544830" cy="301625"/>
          </a:xfrm>
          <a:prstGeom prst="rect">
            <a:avLst/>
          </a:prstGeom>
          <a:solidFill>
            <a:srgbClr val="C5DFB4"/>
          </a:solidFill>
          <a:ln w="22077">
            <a:solidFill>
              <a:srgbClr val="6FAC46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48260">
              <a:lnSpc>
                <a:spcPct val="100000"/>
              </a:lnSpc>
              <a:spcBef>
                <a:spcPts val="105"/>
              </a:spcBef>
            </a:pPr>
            <a:r>
              <a:rPr dirty="0" sz="1600" spc="5">
                <a:solidFill>
                  <a:srgbClr val="385622"/>
                </a:solidFill>
                <a:latin typeface="Carlito"/>
                <a:cs typeface="Carlito"/>
              </a:rPr>
              <a:t>BULK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3213956" y="4380764"/>
            <a:ext cx="2898140" cy="1214120"/>
            <a:chOff x="3213956" y="4380764"/>
            <a:chExt cx="2898140" cy="1214120"/>
          </a:xfrm>
        </p:grpSpPr>
        <p:sp>
          <p:nvSpPr>
            <p:cNvPr id="48" name="object 48"/>
            <p:cNvSpPr/>
            <p:nvPr/>
          </p:nvSpPr>
          <p:spPr>
            <a:xfrm>
              <a:off x="3213956" y="4402842"/>
              <a:ext cx="1635125" cy="0"/>
            </a:xfrm>
            <a:custGeom>
              <a:avLst/>
              <a:gdLst/>
              <a:ahLst/>
              <a:cxnLst/>
              <a:rect l="l" t="t" r="r" b="b"/>
              <a:pathLst>
                <a:path w="1635125" h="0">
                  <a:moveTo>
                    <a:pt x="0" y="0"/>
                  </a:moveTo>
                  <a:lnTo>
                    <a:pt x="0" y="0"/>
                  </a:lnTo>
                  <a:lnTo>
                    <a:pt x="1635000" y="0"/>
                  </a:lnTo>
                </a:path>
              </a:pathLst>
            </a:custGeom>
            <a:ln w="44156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5530660" y="5462212"/>
              <a:ext cx="581025" cy="132715"/>
            </a:xfrm>
            <a:custGeom>
              <a:avLst/>
              <a:gdLst/>
              <a:ahLst/>
              <a:cxnLst/>
              <a:rect l="l" t="t" r="r" b="b"/>
              <a:pathLst>
                <a:path w="581025" h="132714">
                  <a:moveTo>
                    <a:pt x="448541" y="0"/>
                  </a:moveTo>
                  <a:lnTo>
                    <a:pt x="448541" y="132472"/>
                  </a:lnTo>
                  <a:lnTo>
                    <a:pt x="536818" y="88312"/>
                  </a:lnTo>
                  <a:lnTo>
                    <a:pt x="470659" y="88312"/>
                  </a:lnTo>
                  <a:lnTo>
                    <a:pt x="470659" y="44152"/>
                  </a:lnTo>
                  <a:lnTo>
                    <a:pt x="536814" y="44152"/>
                  </a:lnTo>
                  <a:lnTo>
                    <a:pt x="448541" y="0"/>
                  </a:lnTo>
                  <a:close/>
                </a:path>
                <a:path w="581025" h="132714">
                  <a:moveTo>
                    <a:pt x="448541" y="44152"/>
                  </a:moveTo>
                  <a:lnTo>
                    <a:pt x="0" y="44152"/>
                  </a:lnTo>
                  <a:lnTo>
                    <a:pt x="0" y="88312"/>
                  </a:lnTo>
                  <a:lnTo>
                    <a:pt x="448541" y="88312"/>
                  </a:lnTo>
                  <a:lnTo>
                    <a:pt x="448541" y="44152"/>
                  </a:lnTo>
                  <a:close/>
                </a:path>
                <a:path w="581025" h="132714">
                  <a:moveTo>
                    <a:pt x="536814" y="44152"/>
                  </a:moveTo>
                  <a:lnTo>
                    <a:pt x="470659" y="44152"/>
                  </a:lnTo>
                  <a:lnTo>
                    <a:pt x="470659" y="88312"/>
                  </a:lnTo>
                  <a:lnTo>
                    <a:pt x="536818" y="88312"/>
                  </a:lnTo>
                  <a:lnTo>
                    <a:pt x="580957" y="66232"/>
                  </a:lnTo>
                  <a:lnTo>
                    <a:pt x="536814" y="4415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3853701" y="5528445"/>
              <a:ext cx="546735" cy="0"/>
            </a:xfrm>
            <a:custGeom>
              <a:avLst/>
              <a:gdLst/>
              <a:ahLst/>
              <a:cxnLst/>
              <a:rect l="l" t="t" r="r" b="b"/>
              <a:pathLst>
                <a:path w="546735" h="0">
                  <a:moveTo>
                    <a:pt x="0" y="0"/>
                  </a:moveTo>
                  <a:lnTo>
                    <a:pt x="0" y="0"/>
                  </a:lnTo>
                  <a:lnTo>
                    <a:pt x="546126" y="0"/>
                  </a:lnTo>
                </a:path>
              </a:pathLst>
            </a:custGeom>
            <a:ln w="44156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/>
          <p:nvPr/>
        </p:nvSpPr>
        <p:spPr>
          <a:xfrm>
            <a:off x="4402032" y="4494940"/>
            <a:ext cx="963294" cy="301625"/>
          </a:xfrm>
          <a:prstGeom prst="rect">
            <a:avLst/>
          </a:prstGeom>
          <a:solidFill>
            <a:srgbClr val="B4C6E7"/>
          </a:solidFill>
          <a:ln w="22078">
            <a:solidFill>
              <a:srgbClr val="006FC0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50165">
              <a:lnSpc>
                <a:spcPct val="100000"/>
              </a:lnSpc>
              <a:spcBef>
                <a:spcPts val="105"/>
              </a:spcBef>
            </a:pPr>
            <a:r>
              <a:rPr dirty="0" sz="1600">
                <a:solidFill>
                  <a:srgbClr val="006FC0"/>
                </a:solidFill>
                <a:latin typeface="Carlito"/>
                <a:cs typeface="Carlito"/>
              </a:rPr>
              <a:t>Single</a:t>
            </a:r>
            <a:r>
              <a:rPr dirty="0" sz="1600" spc="-3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dirty="0" sz="1600" spc="5">
                <a:solidFill>
                  <a:srgbClr val="006FC0"/>
                </a:solidFill>
                <a:latin typeface="Carlito"/>
                <a:cs typeface="Carlito"/>
              </a:rPr>
              <a:t>Cell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972526" y="4559476"/>
            <a:ext cx="1704339" cy="27241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600">
                <a:latin typeface="Carlito"/>
                <a:cs typeface="Carlito"/>
              </a:rPr>
              <a:t>Unmasked </a:t>
            </a:r>
            <a:r>
              <a:rPr dirty="0" sz="1600" spc="5">
                <a:latin typeface="Carlito"/>
                <a:cs typeface="Carlito"/>
              </a:rPr>
              <a:t>Donor</a:t>
            </a:r>
            <a:r>
              <a:rPr dirty="0" sz="1600" spc="-25">
                <a:latin typeface="Carlito"/>
                <a:cs typeface="Carlito"/>
              </a:rPr>
              <a:t> </a:t>
            </a:r>
            <a:r>
              <a:rPr dirty="0" sz="1600" spc="5">
                <a:latin typeface="Carlito"/>
                <a:cs typeface="Carlito"/>
              </a:rPr>
              <a:t>ID</a:t>
            </a:r>
            <a:endParaRPr sz="1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0207" y="1795236"/>
            <a:ext cx="8723586" cy="37843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71716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235"/>
              <a:t>Perturb-Seq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98796" y="6413093"/>
            <a:ext cx="346456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5">
                <a:latin typeface="Carlito"/>
                <a:cs typeface="Carlito"/>
              </a:rPr>
              <a:t>Adamson et </a:t>
            </a:r>
            <a:r>
              <a:rPr dirty="0" sz="1350">
                <a:latin typeface="Carlito"/>
                <a:cs typeface="Carlito"/>
              </a:rPr>
              <a:t>al. </a:t>
            </a:r>
            <a:r>
              <a:rPr dirty="0" sz="1350" spc="-5">
                <a:latin typeface="Carlito"/>
                <a:cs typeface="Carlito"/>
              </a:rPr>
              <a:t>(2016). Cell 16(7),</a:t>
            </a:r>
            <a:r>
              <a:rPr dirty="0" sz="1350" spc="20">
                <a:latin typeface="Carlito"/>
                <a:cs typeface="Carlito"/>
              </a:rPr>
              <a:t> </a:t>
            </a:r>
            <a:r>
              <a:rPr dirty="0" sz="1350" spc="-10">
                <a:latin typeface="Carlito"/>
                <a:cs typeface="Carlito"/>
              </a:rPr>
              <a:t>1867</a:t>
            </a:r>
            <a:r>
              <a:rPr dirty="0" sz="1350" spc="-10">
                <a:latin typeface="Arial"/>
                <a:cs typeface="Arial"/>
              </a:rPr>
              <a:t>–</a:t>
            </a:r>
            <a:r>
              <a:rPr dirty="0" sz="1350" spc="-10">
                <a:latin typeface="Carlito"/>
                <a:cs typeface="Carlito"/>
              </a:rPr>
              <a:t>1882.e21</a:t>
            </a:r>
            <a:endParaRPr sz="13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6718" y="664101"/>
            <a:ext cx="6193790" cy="2247265"/>
            <a:chOff x="536718" y="664101"/>
            <a:chExt cx="6193790" cy="2247265"/>
          </a:xfrm>
        </p:grpSpPr>
        <p:sp>
          <p:nvSpPr>
            <p:cNvPr id="3" name="object 3"/>
            <p:cNvSpPr/>
            <p:nvPr/>
          </p:nvSpPr>
          <p:spPr>
            <a:xfrm>
              <a:off x="536718" y="664101"/>
              <a:ext cx="5905984" cy="22470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237732" y="1746504"/>
              <a:ext cx="492759" cy="323215"/>
            </a:xfrm>
            <a:custGeom>
              <a:avLst/>
              <a:gdLst/>
              <a:ahLst/>
              <a:cxnLst/>
              <a:rect l="l" t="t" r="r" b="b"/>
              <a:pathLst>
                <a:path w="492759" h="323214">
                  <a:moveTo>
                    <a:pt x="330708" y="0"/>
                  </a:moveTo>
                  <a:lnTo>
                    <a:pt x="330708" y="80772"/>
                  </a:lnTo>
                  <a:lnTo>
                    <a:pt x="0" y="80772"/>
                  </a:lnTo>
                  <a:lnTo>
                    <a:pt x="0" y="242316"/>
                  </a:lnTo>
                  <a:lnTo>
                    <a:pt x="330708" y="242316"/>
                  </a:lnTo>
                  <a:lnTo>
                    <a:pt x="330708" y="323088"/>
                  </a:lnTo>
                  <a:lnTo>
                    <a:pt x="492251" y="161544"/>
                  </a:lnTo>
                  <a:lnTo>
                    <a:pt x="330708" y="0"/>
                  </a:lnTo>
                  <a:close/>
                </a:path>
              </a:pathLst>
            </a:custGeom>
            <a:solidFill>
              <a:srgbClr val="20A0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216395" y="2484119"/>
              <a:ext cx="492759" cy="325120"/>
            </a:xfrm>
            <a:custGeom>
              <a:avLst/>
              <a:gdLst/>
              <a:ahLst/>
              <a:cxnLst/>
              <a:rect l="l" t="t" r="r" b="b"/>
              <a:pathLst>
                <a:path w="492759" h="325119">
                  <a:moveTo>
                    <a:pt x="329946" y="0"/>
                  </a:moveTo>
                  <a:lnTo>
                    <a:pt x="329946" y="81152"/>
                  </a:lnTo>
                  <a:lnTo>
                    <a:pt x="0" y="81152"/>
                  </a:lnTo>
                  <a:lnTo>
                    <a:pt x="0" y="243458"/>
                  </a:lnTo>
                  <a:lnTo>
                    <a:pt x="329946" y="243458"/>
                  </a:lnTo>
                  <a:lnTo>
                    <a:pt x="329946" y="324612"/>
                  </a:lnTo>
                  <a:lnTo>
                    <a:pt x="492251" y="162305"/>
                  </a:lnTo>
                  <a:lnTo>
                    <a:pt x="329946" y="0"/>
                  </a:lnTo>
                  <a:close/>
                </a:path>
              </a:pathLst>
            </a:custGeom>
            <a:solidFill>
              <a:srgbClr val="A885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239256" y="1008887"/>
              <a:ext cx="490855" cy="323215"/>
            </a:xfrm>
            <a:custGeom>
              <a:avLst/>
              <a:gdLst/>
              <a:ahLst/>
              <a:cxnLst/>
              <a:rect l="l" t="t" r="r" b="b"/>
              <a:pathLst>
                <a:path w="490854" h="323215">
                  <a:moveTo>
                    <a:pt x="329184" y="0"/>
                  </a:moveTo>
                  <a:lnTo>
                    <a:pt x="329184" y="80772"/>
                  </a:lnTo>
                  <a:lnTo>
                    <a:pt x="0" y="80772"/>
                  </a:lnTo>
                  <a:lnTo>
                    <a:pt x="0" y="242315"/>
                  </a:lnTo>
                  <a:lnTo>
                    <a:pt x="329184" y="242315"/>
                  </a:lnTo>
                  <a:lnTo>
                    <a:pt x="329184" y="323088"/>
                  </a:lnTo>
                  <a:lnTo>
                    <a:pt x="490727" y="161544"/>
                  </a:lnTo>
                  <a:lnTo>
                    <a:pt x="329184" y="0"/>
                  </a:lnTo>
                  <a:close/>
                </a:path>
              </a:pathLst>
            </a:custGeom>
            <a:solidFill>
              <a:srgbClr val="3A5EA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2136394" y="1741678"/>
            <a:ext cx="6161405" cy="18656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834255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20A0DD"/>
                </a:solidFill>
                <a:latin typeface="Carlito"/>
                <a:cs typeface="Carlito"/>
              </a:rPr>
              <a:t>Antibody</a:t>
            </a:r>
            <a:r>
              <a:rPr dirty="0" sz="1800" spc="-85" b="1">
                <a:solidFill>
                  <a:srgbClr val="20A0DD"/>
                </a:solidFill>
                <a:latin typeface="Carlito"/>
                <a:cs typeface="Carlito"/>
              </a:rPr>
              <a:t> </a:t>
            </a:r>
            <a:r>
              <a:rPr dirty="0" sz="1800" spc="-5" b="1">
                <a:solidFill>
                  <a:srgbClr val="20A0DD"/>
                </a:solidFill>
                <a:latin typeface="Carlito"/>
                <a:cs typeface="Carlito"/>
              </a:rPr>
              <a:t>tags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800">
              <a:latin typeface="Carlito"/>
              <a:cs typeface="Carlito"/>
            </a:endParaRPr>
          </a:p>
          <a:p>
            <a:pPr marL="4780915">
              <a:lnSpc>
                <a:spcPct val="100000"/>
              </a:lnSpc>
              <a:spcBef>
                <a:spcPts val="1450"/>
              </a:spcBef>
            </a:pPr>
            <a:r>
              <a:rPr dirty="0" sz="1800" spc="-5" b="1">
                <a:solidFill>
                  <a:srgbClr val="A885BD"/>
                </a:solidFill>
                <a:latin typeface="Carlito"/>
                <a:cs typeface="Carlito"/>
              </a:rPr>
              <a:t>Cas9</a:t>
            </a:r>
            <a:r>
              <a:rPr dirty="0" sz="1800" spc="-55" b="1">
                <a:solidFill>
                  <a:srgbClr val="A885BD"/>
                </a:solidFill>
                <a:latin typeface="Carlito"/>
                <a:cs typeface="Carlito"/>
              </a:rPr>
              <a:t> </a:t>
            </a:r>
            <a:r>
              <a:rPr dirty="0" sz="1800" spc="-10" b="1">
                <a:solidFill>
                  <a:srgbClr val="A885BD"/>
                </a:solidFill>
                <a:latin typeface="Carlito"/>
                <a:cs typeface="Carlito"/>
              </a:rPr>
              <a:t>tracrRNA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8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800" spc="-5">
                <a:latin typeface="Carlito"/>
                <a:cs typeface="Carlito"/>
              </a:rPr>
              <a:t>Multiple </a:t>
            </a:r>
            <a:r>
              <a:rPr dirty="0" sz="1800" spc="-10">
                <a:latin typeface="Carlito"/>
                <a:cs typeface="Carlito"/>
              </a:rPr>
              <a:t>RT </a:t>
            </a:r>
            <a:r>
              <a:rPr dirty="0" sz="1800" spc="-5">
                <a:latin typeface="Carlito"/>
                <a:cs typeface="Carlito"/>
              </a:rPr>
              <a:t>primer sequences per</a:t>
            </a:r>
            <a:r>
              <a:rPr dirty="0" sz="1800" spc="55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bead</a:t>
            </a:r>
            <a:endParaRPr sz="18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800" spc="-5">
                <a:latin typeface="Carlito"/>
                <a:cs typeface="Carlito"/>
              </a:rPr>
              <a:t>High efficiency </a:t>
            </a:r>
            <a:r>
              <a:rPr dirty="0" sz="1800" spc="-10">
                <a:latin typeface="Carlito"/>
                <a:cs typeface="Carlito"/>
              </a:rPr>
              <a:t>capture </a:t>
            </a:r>
            <a:r>
              <a:rPr dirty="0" sz="1800" spc="-5">
                <a:latin typeface="Carlito"/>
                <a:cs typeface="Carlito"/>
              </a:rPr>
              <a:t>of antibody </a:t>
            </a:r>
            <a:r>
              <a:rPr dirty="0" sz="1800" spc="-10">
                <a:latin typeface="Carlito"/>
                <a:cs typeface="Carlito"/>
              </a:rPr>
              <a:t>tags, </a:t>
            </a:r>
            <a:r>
              <a:rPr dirty="0" sz="1800" spc="-5">
                <a:latin typeface="Carlito"/>
                <a:cs typeface="Carlito"/>
              </a:rPr>
              <a:t>CRISPR</a:t>
            </a:r>
            <a:r>
              <a:rPr dirty="0" sz="1800" spc="70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guides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958330" y="980947"/>
            <a:ext cx="62928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3A5EAB"/>
                </a:solidFill>
                <a:latin typeface="Carlito"/>
                <a:cs typeface="Carlito"/>
              </a:rPr>
              <a:t>mRNA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63039" y="3863391"/>
            <a:ext cx="6217920" cy="27888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945254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600"/>
              <a:t>TCR/BCR</a:t>
            </a:r>
            <a:r>
              <a:rPr dirty="0" spc="-310"/>
              <a:t> </a:t>
            </a:r>
            <a:r>
              <a:rPr dirty="0" spc="-160"/>
              <a:t>Profiling</a:t>
            </a:r>
          </a:p>
        </p:txBody>
      </p:sp>
      <p:sp>
        <p:nvSpPr>
          <p:cNvPr id="3" name="object 3"/>
          <p:cNvSpPr/>
          <p:nvPr/>
        </p:nvSpPr>
        <p:spPr>
          <a:xfrm>
            <a:off x="2165648" y="1592604"/>
            <a:ext cx="4930089" cy="29824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889505" y="5598921"/>
          <a:ext cx="5312410" cy="1911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7280"/>
                <a:gridCol w="295909"/>
                <a:gridCol w="445134"/>
                <a:gridCol w="3455035"/>
              </a:tblGrid>
              <a:tr h="1783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F6898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A6A6A6"/>
                      </a:solidFill>
                      <a:prstDash val="solid"/>
                    </a:lnL>
                    <a:lnR w="1905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A2D47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FBFD8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B3D5EB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2365629" y="5781852"/>
            <a:ext cx="1555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rlito"/>
                <a:cs typeface="Carlito"/>
              </a:rPr>
              <a:t>V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82798" y="5802274"/>
            <a:ext cx="4953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8940" algn="l"/>
              </a:tabLst>
            </a:pPr>
            <a:r>
              <a:rPr dirty="0" sz="1800">
                <a:latin typeface="Carlito"/>
                <a:cs typeface="Carlito"/>
              </a:rPr>
              <a:t>D</a:t>
            </a:r>
            <a:r>
              <a:rPr dirty="0" sz="1800">
                <a:latin typeface="Carlito"/>
                <a:cs typeface="Carlito"/>
              </a:rPr>
              <a:t>	</a:t>
            </a:r>
            <a:r>
              <a:rPr dirty="0" sz="1800">
                <a:latin typeface="Carlito"/>
                <a:cs typeface="Carlito"/>
              </a:rPr>
              <a:t>J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6578" y="5802274"/>
            <a:ext cx="14795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rlito"/>
                <a:cs typeface="Carlito"/>
              </a:rPr>
              <a:t>C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99944" y="5334000"/>
            <a:ext cx="1285240" cy="241300"/>
          </a:xfrm>
          <a:custGeom>
            <a:avLst/>
            <a:gdLst/>
            <a:ahLst/>
            <a:cxnLst/>
            <a:rect l="l" t="t" r="r" b="b"/>
            <a:pathLst>
              <a:path w="1285239" h="241300">
                <a:moveTo>
                  <a:pt x="0" y="240791"/>
                </a:moveTo>
                <a:lnTo>
                  <a:pt x="1581" y="193905"/>
                </a:lnTo>
                <a:lnTo>
                  <a:pt x="5889" y="155638"/>
                </a:lnTo>
                <a:lnTo>
                  <a:pt x="12269" y="129849"/>
                </a:lnTo>
                <a:lnTo>
                  <a:pt x="20066" y="120396"/>
                </a:lnTo>
                <a:lnTo>
                  <a:pt x="622300" y="120396"/>
                </a:lnTo>
                <a:lnTo>
                  <a:pt x="630096" y="110942"/>
                </a:lnTo>
                <a:lnTo>
                  <a:pt x="636476" y="85153"/>
                </a:lnTo>
                <a:lnTo>
                  <a:pt x="640784" y="46886"/>
                </a:lnTo>
                <a:lnTo>
                  <a:pt x="642366" y="0"/>
                </a:lnTo>
                <a:lnTo>
                  <a:pt x="643947" y="46886"/>
                </a:lnTo>
                <a:lnTo>
                  <a:pt x="648255" y="85153"/>
                </a:lnTo>
                <a:lnTo>
                  <a:pt x="654635" y="110942"/>
                </a:lnTo>
                <a:lnTo>
                  <a:pt x="662432" y="120396"/>
                </a:lnTo>
                <a:lnTo>
                  <a:pt x="1264666" y="120396"/>
                </a:lnTo>
                <a:lnTo>
                  <a:pt x="1272462" y="129849"/>
                </a:lnTo>
                <a:lnTo>
                  <a:pt x="1278842" y="155638"/>
                </a:lnTo>
                <a:lnTo>
                  <a:pt x="1283150" y="193905"/>
                </a:lnTo>
                <a:lnTo>
                  <a:pt x="1284732" y="240791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413254" y="4775961"/>
            <a:ext cx="165481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381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rlito"/>
                <a:cs typeface="Carlito"/>
              </a:rPr>
              <a:t>CDR3</a:t>
            </a:r>
            <a:endParaRPr sz="18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</a:pPr>
            <a:r>
              <a:rPr dirty="0" sz="1800" spc="-35">
                <a:latin typeface="Arial"/>
                <a:cs typeface="Arial"/>
              </a:rPr>
              <a:t>“interesting</a:t>
            </a:r>
            <a:r>
              <a:rPr dirty="0" sz="1800" spc="-120">
                <a:latin typeface="Arial"/>
                <a:cs typeface="Arial"/>
              </a:rPr>
              <a:t> </a:t>
            </a:r>
            <a:r>
              <a:rPr dirty="0" sz="1800" spc="25">
                <a:latin typeface="Arial"/>
                <a:cs typeface="Arial"/>
              </a:rPr>
              <a:t>part”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732526" y="5146675"/>
            <a:ext cx="1456690" cy="450850"/>
          </a:xfrm>
          <a:custGeom>
            <a:avLst/>
            <a:gdLst/>
            <a:ahLst/>
            <a:cxnLst/>
            <a:rect l="l" t="t" r="r" b="b"/>
            <a:pathLst>
              <a:path w="1456690" h="450850">
                <a:moveTo>
                  <a:pt x="541909" y="258191"/>
                </a:moveTo>
                <a:lnTo>
                  <a:pt x="506895" y="240665"/>
                </a:lnTo>
                <a:lnTo>
                  <a:pt x="437134" y="205740"/>
                </a:lnTo>
                <a:lnTo>
                  <a:pt x="437134" y="240665"/>
                </a:lnTo>
                <a:lnTo>
                  <a:pt x="0" y="240665"/>
                </a:lnTo>
                <a:lnTo>
                  <a:pt x="0" y="275590"/>
                </a:lnTo>
                <a:lnTo>
                  <a:pt x="437134" y="275590"/>
                </a:lnTo>
                <a:lnTo>
                  <a:pt x="437134" y="310515"/>
                </a:lnTo>
                <a:lnTo>
                  <a:pt x="507060" y="275590"/>
                </a:lnTo>
                <a:lnTo>
                  <a:pt x="541909" y="258191"/>
                </a:lnTo>
                <a:close/>
              </a:path>
              <a:path w="1456690" h="450850">
                <a:moveTo>
                  <a:pt x="720217" y="52451"/>
                </a:moveTo>
                <a:lnTo>
                  <a:pt x="685203" y="34925"/>
                </a:lnTo>
                <a:lnTo>
                  <a:pt x="615442" y="0"/>
                </a:lnTo>
                <a:lnTo>
                  <a:pt x="615442" y="34925"/>
                </a:lnTo>
                <a:lnTo>
                  <a:pt x="178308" y="34925"/>
                </a:lnTo>
                <a:lnTo>
                  <a:pt x="178308" y="69850"/>
                </a:lnTo>
                <a:lnTo>
                  <a:pt x="615442" y="69850"/>
                </a:lnTo>
                <a:lnTo>
                  <a:pt x="615442" y="104775"/>
                </a:lnTo>
                <a:lnTo>
                  <a:pt x="685368" y="69850"/>
                </a:lnTo>
                <a:lnTo>
                  <a:pt x="720217" y="52451"/>
                </a:lnTo>
                <a:close/>
              </a:path>
              <a:path w="1456690" h="450850">
                <a:moveTo>
                  <a:pt x="826897" y="355727"/>
                </a:moveTo>
                <a:lnTo>
                  <a:pt x="791883" y="338201"/>
                </a:lnTo>
                <a:lnTo>
                  <a:pt x="722122" y="303276"/>
                </a:lnTo>
                <a:lnTo>
                  <a:pt x="722122" y="338201"/>
                </a:lnTo>
                <a:lnTo>
                  <a:pt x="284988" y="338201"/>
                </a:lnTo>
                <a:lnTo>
                  <a:pt x="284988" y="373126"/>
                </a:lnTo>
                <a:lnTo>
                  <a:pt x="722122" y="373126"/>
                </a:lnTo>
                <a:lnTo>
                  <a:pt x="722122" y="408051"/>
                </a:lnTo>
                <a:lnTo>
                  <a:pt x="792048" y="373126"/>
                </a:lnTo>
                <a:lnTo>
                  <a:pt x="826897" y="355727"/>
                </a:lnTo>
                <a:close/>
              </a:path>
              <a:path w="1456690" h="450850">
                <a:moveTo>
                  <a:pt x="991489" y="188087"/>
                </a:moveTo>
                <a:lnTo>
                  <a:pt x="956475" y="170561"/>
                </a:lnTo>
                <a:lnTo>
                  <a:pt x="886714" y="135636"/>
                </a:lnTo>
                <a:lnTo>
                  <a:pt x="886714" y="170561"/>
                </a:lnTo>
                <a:lnTo>
                  <a:pt x="449580" y="170561"/>
                </a:lnTo>
                <a:lnTo>
                  <a:pt x="449580" y="205486"/>
                </a:lnTo>
                <a:lnTo>
                  <a:pt x="886714" y="205486"/>
                </a:lnTo>
                <a:lnTo>
                  <a:pt x="886714" y="240411"/>
                </a:lnTo>
                <a:lnTo>
                  <a:pt x="956640" y="205486"/>
                </a:lnTo>
                <a:lnTo>
                  <a:pt x="991489" y="188087"/>
                </a:lnTo>
                <a:close/>
              </a:path>
              <a:path w="1456690" h="450850">
                <a:moveTo>
                  <a:pt x="1369441" y="52451"/>
                </a:moveTo>
                <a:lnTo>
                  <a:pt x="1334427" y="34925"/>
                </a:lnTo>
                <a:lnTo>
                  <a:pt x="1264666" y="0"/>
                </a:lnTo>
                <a:lnTo>
                  <a:pt x="1264666" y="34925"/>
                </a:lnTo>
                <a:lnTo>
                  <a:pt x="827519" y="34925"/>
                </a:lnTo>
                <a:lnTo>
                  <a:pt x="827519" y="69850"/>
                </a:lnTo>
                <a:lnTo>
                  <a:pt x="1264666" y="69850"/>
                </a:lnTo>
                <a:lnTo>
                  <a:pt x="1264666" y="104775"/>
                </a:lnTo>
                <a:lnTo>
                  <a:pt x="1334592" y="69850"/>
                </a:lnTo>
                <a:lnTo>
                  <a:pt x="1369441" y="52451"/>
                </a:lnTo>
                <a:close/>
              </a:path>
              <a:path w="1456690" h="450850">
                <a:moveTo>
                  <a:pt x="1456309" y="398399"/>
                </a:moveTo>
                <a:lnTo>
                  <a:pt x="1421295" y="380873"/>
                </a:lnTo>
                <a:lnTo>
                  <a:pt x="1351534" y="345948"/>
                </a:lnTo>
                <a:lnTo>
                  <a:pt x="1351534" y="380873"/>
                </a:lnTo>
                <a:lnTo>
                  <a:pt x="914400" y="380873"/>
                </a:lnTo>
                <a:lnTo>
                  <a:pt x="914400" y="415798"/>
                </a:lnTo>
                <a:lnTo>
                  <a:pt x="1351534" y="415798"/>
                </a:lnTo>
                <a:lnTo>
                  <a:pt x="1351534" y="450786"/>
                </a:lnTo>
                <a:lnTo>
                  <a:pt x="1421511" y="415798"/>
                </a:lnTo>
                <a:lnTo>
                  <a:pt x="1456309" y="3983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819269" y="4815585"/>
            <a:ext cx="362775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75">
                <a:solidFill>
                  <a:srgbClr val="FF0000"/>
                </a:solidFill>
                <a:latin typeface="Arial"/>
                <a:cs typeface="Arial"/>
              </a:rPr>
              <a:t>Reads </a:t>
            </a: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from 3’ 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droplet</a:t>
            </a:r>
            <a:r>
              <a:rPr dirty="0" sz="1800" spc="-15">
                <a:solidFill>
                  <a:srgbClr val="FF0000"/>
                </a:solidFill>
                <a:latin typeface="Carlito"/>
                <a:cs typeface="Carlito"/>
              </a:rPr>
              <a:t>-based</a:t>
            </a:r>
            <a:r>
              <a:rPr dirty="0" sz="1800" spc="-85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1800" spc="-5">
                <a:solidFill>
                  <a:srgbClr val="FF0000"/>
                </a:solidFill>
                <a:latin typeface="Carlito"/>
                <a:cs typeface="Carlito"/>
              </a:rPr>
              <a:t>scRNAseq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22576" y="3589131"/>
            <a:ext cx="6249907" cy="12708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4274820" y="2474722"/>
            <a:ext cx="1535430" cy="299720"/>
            <a:chOff x="4274820" y="2474722"/>
            <a:chExt cx="1535430" cy="299720"/>
          </a:xfrm>
        </p:grpSpPr>
        <p:sp>
          <p:nvSpPr>
            <p:cNvPr id="4" name="object 4"/>
            <p:cNvSpPr/>
            <p:nvPr/>
          </p:nvSpPr>
          <p:spPr>
            <a:xfrm>
              <a:off x="4274820" y="2481072"/>
              <a:ext cx="1041400" cy="287020"/>
            </a:xfrm>
            <a:custGeom>
              <a:avLst/>
              <a:gdLst/>
              <a:ahLst/>
              <a:cxnLst/>
              <a:rect l="l" t="t" r="r" b="b"/>
              <a:pathLst>
                <a:path w="1041400" h="287019">
                  <a:moveTo>
                    <a:pt x="1040891" y="0"/>
                  </a:moveTo>
                  <a:lnTo>
                    <a:pt x="0" y="0"/>
                  </a:lnTo>
                  <a:lnTo>
                    <a:pt x="0" y="286512"/>
                  </a:lnTo>
                  <a:lnTo>
                    <a:pt x="1040891" y="286512"/>
                  </a:lnTo>
                  <a:lnTo>
                    <a:pt x="1040891" y="0"/>
                  </a:lnTo>
                  <a:close/>
                </a:path>
              </a:pathLst>
            </a:custGeom>
            <a:solidFill>
              <a:srgbClr val="F78A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315712" y="2481072"/>
              <a:ext cx="487680" cy="287020"/>
            </a:xfrm>
            <a:custGeom>
              <a:avLst/>
              <a:gdLst/>
              <a:ahLst/>
              <a:cxnLst/>
              <a:rect l="l" t="t" r="r" b="b"/>
              <a:pathLst>
                <a:path w="487679" h="287019">
                  <a:moveTo>
                    <a:pt x="0" y="286512"/>
                  </a:moveTo>
                  <a:lnTo>
                    <a:pt x="284988" y="286512"/>
                  </a:lnTo>
                  <a:lnTo>
                    <a:pt x="284988" y="0"/>
                  </a:lnTo>
                  <a:lnTo>
                    <a:pt x="0" y="0"/>
                  </a:lnTo>
                  <a:lnTo>
                    <a:pt x="0" y="286512"/>
                  </a:lnTo>
                  <a:close/>
                </a:path>
                <a:path w="487679" h="287019">
                  <a:moveTo>
                    <a:pt x="289560" y="286512"/>
                  </a:moveTo>
                  <a:lnTo>
                    <a:pt x="487680" y="286512"/>
                  </a:lnTo>
                  <a:lnTo>
                    <a:pt x="487680" y="0"/>
                  </a:lnTo>
                  <a:lnTo>
                    <a:pt x="289560" y="0"/>
                  </a:lnTo>
                  <a:lnTo>
                    <a:pt x="289560" y="28651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7659116" y="2434843"/>
            <a:ext cx="4495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40">
                <a:latin typeface="Carlito"/>
                <a:cs typeface="Carlito"/>
              </a:rPr>
              <a:t>T</a:t>
            </a:r>
            <a:r>
              <a:rPr dirty="0" sz="1600" spc="-10">
                <a:latin typeface="Carlito"/>
                <a:cs typeface="Carlito"/>
              </a:rPr>
              <a:t>CR</a:t>
            </a:r>
            <a:r>
              <a:rPr dirty="0" sz="1600" spc="-5">
                <a:latin typeface="Symbol"/>
                <a:cs typeface="Symbol"/>
              </a:rPr>
              <a:t></a:t>
            </a:r>
            <a:endParaRPr sz="160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74820" y="2481072"/>
            <a:ext cx="1041400" cy="28702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381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dirty="0" sz="1200">
                <a:latin typeface="Carlito"/>
                <a:cs typeface="Carlito"/>
              </a:rPr>
              <a:t>V</a:t>
            </a:r>
            <a:r>
              <a:rPr dirty="0" sz="1200">
                <a:latin typeface="Symbol"/>
                <a:cs typeface="Symbol"/>
              </a:rPr>
              <a:t>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22061" y="2487422"/>
            <a:ext cx="272415" cy="274320"/>
          </a:xfrm>
          <a:prstGeom prst="rect">
            <a:avLst/>
          </a:prstGeom>
          <a:solidFill>
            <a:srgbClr val="A6D673"/>
          </a:solidFill>
        </p:spPr>
        <p:txBody>
          <a:bodyPr wrap="square" lIns="0" tIns="31750" rIns="0" bIns="0" rtlCol="0" vert="horz">
            <a:spAutoFit/>
          </a:bodyPr>
          <a:lstStyle/>
          <a:p>
            <a:pPr marL="29845">
              <a:lnSpc>
                <a:spcPct val="100000"/>
              </a:lnSpc>
              <a:spcBef>
                <a:spcPts val="250"/>
              </a:spcBef>
            </a:pPr>
            <a:r>
              <a:rPr dirty="0" sz="1200">
                <a:latin typeface="Carlito"/>
                <a:cs typeface="Carlito"/>
              </a:rPr>
              <a:t>D</a:t>
            </a:r>
            <a:r>
              <a:rPr dirty="0" sz="1200">
                <a:latin typeface="Symbol"/>
                <a:cs typeface="Symbol"/>
              </a:rPr>
              <a:t>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11621" y="2487422"/>
            <a:ext cx="185420" cy="274320"/>
          </a:xfrm>
          <a:prstGeom prst="rect">
            <a:avLst/>
          </a:prstGeom>
          <a:solidFill>
            <a:srgbClr val="FDFC87"/>
          </a:solidFill>
        </p:spPr>
        <p:txBody>
          <a:bodyPr wrap="square" lIns="0" tIns="31750" rIns="0" bIns="0" rtlCol="0" vert="horz">
            <a:spAutoFit/>
          </a:bodyPr>
          <a:lstStyle/>
          <a:p>
            <a:pPr marL="32384">
              <a:lnSpc>
                <a:spcPct val="100000"/>
              </a:lnSpc>
              <a:spcBef>
                <a:spcPts val="250"/>
              </a:spcBef>
            </a:pPr>
            <a:r>
              <a:rPr dirty="0" sz="1200">
                <a:latin typeface="Carlito"/>
                <a:cs typeface="Carlito"/>
              </a:rPr>
              <a:t>J</a:t>
            </a:r>
            <a:r>
              <a:rPr dirty="0" sz="1200">
                <a:latin typeface="Symbol"/>
                <a:cs typeface="Symbol"/>
              </a:rPr>
              <a:t>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03391" y="2481072"/>
            <a:ext cx="1691639" cy="287020"/>
          </a:xfrm>
          <a:prstGeom prst="rect">
            <a:avLst/>
          </a:prstGeom>
          <a:solidFill>
            <a:srgbClr val="B3D3EB"/>
          </a:solidFill>
          <a:ln w="12700">
            <a:solidFill>
              <a:srgbClr val="000000"/>
            </a:solidFill>
          </a:ln>
        </p:spPr>
        <p:txBody>
          <a:bodyPr wrap="square" lIns="0" tIns="38100" rIns="0" bIns="0" rtlCol="0" vert="horz">
            <a:spAutoFit/>
          </a:bodyPr>
          <a:lstStyle/>
          <a:p>
            <a:pPr algn="ctr" marL="16510">
              <a:lnSpc>
                <a:spcPct val="100000"/>
              </a:lnSpc>
              <a:spcBef>
                <a:spcPts val="300"/>
              </a:spcBef>
            </a:pPr>
            <a:r>
              <a:rPr dirty="0" sz="1200" spc="-5">
                <a:latin typeface="Carlito"/>
                <a:cs typeface="Carlito"/>
              </a:rPr>
              <a:t>C</a:t>
            </a:r>
            <a:r>
              <a:rPr dirty="0" sz="1200" spc="-5">
                <a:latin typeface="Symbol"/>
                <a:cs typeface="Symbol"/>
              </a:rPr>
              <a:t>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35497" y="3069716"/>
            <a:ext cx="438784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latin typeface="Carlito"/>
                <a:cs typeface="Carlito"/>
              </a:rPr>
              <a:t>~</a:t>
            </a:r>
            <a:r>
              <a:rPr dirty="0" sz="1050" spc="5">
                <a:latin typeface="Carlito"/>
                <a:cs typeface="Carlito"/>
              </a:rPr>
              <a:t>9</a:t>
            </a:r>
            <a:r>
              <a:rPr dirty="0" sz="1050">
                <a:latin typeface="Carlito"/>
                <a:cs typeface="Carlito"/>
              </a:rPr>
              <a:t>00</a:t>
            </a:r>
            <a:r>
              <a:rPr dirty="0" sz="1050" spc="-5">
                <a:latin typeface="Carlito"/>
                <a:cs typeface="Carlito"/>
              </a:rPr>
              <a:t>bp</a:t>
            </a:r>
            <a:endParaRPr sz="1050">
              <a:latin typeface="Carlito"/>
              <a:cs typeface="Carli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-6350" y="1853945"/>
            <a:ext cx="7505065" cy="3339465"/>
            <a:chOff x="-6350" y="1853945"/>
            <a:chExt cx="7505065" cy="3339465"/>
          </a:xfrm>
        </p:grpSpPr>
        <p:sp>
          <p:nvSpPr>
            <p:cNvPr id="13" name="object 13"/>
            <p:cNvSpPr/>
            <p:nvPr/>
          </p:nvSpPr>
          <p:spPr>
            <a:xfrm>
              <a:off x="4274820" y="2941319"/>
              <a:ext cx="3220720" cy="104139"/>
            </a:xfrm>
            <a:custGeom>
              <a:avLst/>
              <a:gdLst/>
              <a:ahLst/>
              <a:cxnLst/>
              <a:rect l="l" t="t" r="r" b="b"/>
              <a:pathLst>
                <a:path w="3220720" h="104139">
                  <a:moveTo>
                    <a:pt x="3220211" y="0"/>
                  </a:moveTo>
                  <a:lnTo>
                    <a:pt x="3219541" y="20151"/>
                  </a:lnTo>
                  <a:lnTo>
                    <a:pt x="3217703" y="36623"/>
                  </a:lnTo>
                  <a:lnTo>
                    <a:pt x="3214961" y="47738"/>
                  </a:lnTo>
                  <a:lnTo>
                    <a:pt x="3211576" y="51815"/>
                  </a:lnTo>
                  <a:lnTo>
                    <a:pt x="1618741" y="51815"/>
                  </a:lnTo>
                  <a:lnTo>
                    <a:pt x="1615356" y="55893"/>
                  </a:lnTo>
                  <a:lnTo>
                    <a:pt x="1612614" y="67008"/>
                  </a:lnTo>
                  <a:lnTo>
                    <a:pt x="1610776" y="83480"/>
                  </a:lnTo>
                  <a:lnTo>
                    <a:pt x="1610105" y="103631"/>
                  </a:lnTo>
                  <a:lnTo>
                    <a:pt x="1609435" y="83480"/>
                  </a:lnTo>
                  <a:lnTo>
                    <a:pt x="1607597" y="67008"/>
                  </a:lnTo>
                  <a:lnTo>
                    <a:pt x="1604855" y="55893"/>
                  </a:lnTo>
                  <a:lnTo>
                    <a:pt x="1601469" y="51815"/>
                  </a:lnTo>
                  <a:lnTo>
                    <a:pt x="8635" y="51815"/>
                  </a:lnTo>
                  <a:lnTo>
                    <a:pt x="5250" y="47738"/>
                  </a:lnTo>
                  <a:lnTo>
                    <a:pt x="2508" y="36623"/>
                  </a:lnTo>
                  <a:lnTo>
                    <a:pt x="670" y="20151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0" y="2636519"/>
              <a:ext cx="1716024" cy="23621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-6350" y="1853945"/>
              <a:ext cx="4621403" cy="333921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796239" y="531368"/>
            <a:ext cx="4773295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215"/>
              <a:t>5’-Barcoded</a:t>
            </a:r>
            <a:r>
              <a:rPr dirty="0" spc="-310"/>
              <a:t> </a:t>
            </a:r>
            <a:r>
              <a:rPr dirty="0" spc="-210"/>
              <a:t>Libraries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331847" y="5298185"/>
            <a:ext cx="596392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6060" indent="-213360">
              <a:lnSpc>
                <a:spcPct val="100000"/>
              </a:lnSpc>
              <a:spcBef>
                <a:spcPts val="100"/>
              </a:spcBef>
              <a:buChar char="•"/>
              <a:tabLst>
                <a:tab pos="225425" algn="l"/>
                <a:tab pos="226060" algn="l"/>
              </a:tabLst>
            </a:pPr>
            <a:r>
              <a:rPr dirty="0" sz="1800" spc="-75">
                <a:latin typeface="Arial"/>
                <a:cs typeface="Arial"/>
              </a:rPr>
              <a:t>Problem: standard </a:t>
            </a:r>
            <a:r>
              <a:rPr dirty="0" sz="1800" spc="-50">
                <a:latin typeface="Arial"/>
                <a:cs typeface="Arial"/>
              </a:rPr>
              <a:t>transcriptome </a:t>
            </a:r>
            <a:r>
              <a:rPr dirty="0" sz="1800" spc="-55">
                <a:latin typeface="Arial"/>
                <a:cs typeface="Arial"/>
              </a:rPr>
              <a:t>libraries </a:t>
            </a:r>
            <a:r>
              <a:rPr dirty="0" sz="1800" spc="-110">
                <a:latin typeface="Arial"/>
                <a:cs typeface="Arial"/>
              </a:rPr>
              <a:t>have </a:t>
            </a:r>
            <a:r>
              <a:rPr dirty="0" sz="1800" spc="-65">
                <a:latin typeface="Arial"/>
                <a:cs typeface="Arial"/>
              </a:rPr>
              <a:t>strong</a:t>
            </a:r>
            <a:r>
              <a:rPr dirty="0" sz="1800" spc="-15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3’</a:t>
            </a:r>
            <a:r>
              <a:rPr dirty="0" sz="1800" spc="-5">
                <a:latin typeface="Carlito"/>
                <a:cs typeface="Carlito"/>
              </a:rPr>
              <a:t>-bias</a:t>
            </a:r>
            <a:endParaRPr sz="1800">
              <a:latin typeface="Carlito"/>
              <a:cs typeface="Carlito"/>
            </a:endParaRPr>
          </a:p>
          <a:p>
            <a:pPr marL="226060" indent="-213360">
              <a:lnSpc>
                <a:spcPct val="100000"/>
              </a:lnSpc>
              <a:buChar char="•"/>
              <a:tabLst>
                <a:tab pos="225425" algn="l"/>
                <a:tab pos="226060" algn="l"/>
              </a:tabLst>
            </a:pPr>
            <a:r>
              <a:rPr dirty="0" sz="1800" spc="-245">
                <a:latin typeface="Arial"/>
                <a:cs typeface="Arial"/>
              </a:rPr>
              <a:t>CDR3 </a:t>
            </a:r>
            <a:r>
              <a:rPr dirty="0" sz="1800" spc="-75">
                <a:latin typeface="Arial"/>
                <a:cs typeface="Arial"/>
              </a:rPr>
              <a:t>mapping </a:t>
            </a:r>
            <a:r>
              <a:rPr dirty="0" sz="1800" spc="-65">
                <a:latin typeface="Arial"/>
                <a:cs typeface="Arial"/>
              </a:rPr>
              <a:t>requires </a:t>
            </a:r>
            <a:r>
              <a:rPr dirty="0" sz="1800" spc="-10">
                <a:latin typeface="Arial"/>
                <a:cs typeface="Arial"/>
              </a:rPr>
              <a:t>5’</a:t>
            </a:r>
            <a:r>
              <a:rPr dirty="0" sz="1800" spc="-10">
                <a:latin typeface="Carlito"/>
                <a:cs typeface="Carlito"/>
              </a:rPr>
              <a:t>-Barcoded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 spc="-10">
                <a:latin typeface="Carlito"/>
                <a:cs typeface="Carlito"/>
              </a:rPr>
              <a:t>library</a:t>
            </a:r>
            <a:endParaRPr sz="1800">
              <a:latin typeface="Carlito"/>
              <a:cs typeface="Carlito"/>
            </a:endParaRPr>
          </a:p>
          <a:p>
            <a:pPr marL="226060" indent="-213360">
              <a:lnSpc>
                <a:spcPct val="100000"/>
              </a:lnSpc>
              <a:buChar char="•"/>
              <a:tabLst>
                <a:tab pos="225425" algn="l"/>
                <a:tab pos="226060" algn="l"/>
              </a:tabLst>
            </a:pPr>
            <a:r>
              <a:rPr dirty="0" sz="1800" spc="-114">
                <a:latin typeface="Arial"/>
                <a:cs typeface="Arial"/>
              </a:rPr>
              <a:t>Random </a:t>
            </a:r>
            <a:r>
              <a:rPr dirty="0" sz="1800" spc="-45">
                <a:latin typeface="Arial"/>
                <a:cs typeface="Arial"/>
              </a:rPr>
              <a:t>fragmentation </a:t>
            </a:r>
            <a:r>
              <a:rPr dirty="0" sz="1800" spc="15">
                <a:latin typeface="Arial"/>
                <a:cs typeface="Arial"/>
              </a:rPr>
              <a:t>to </a:t>
            </a:r>
            <a:r>
              <a:rPr dirty="0" sz="1800" spc="-95">
                <a:latin typeface="Arial"/>
                <a:cs typeface="Arial"/>
              </a:rPr>
              <a:t>sample </a:t>
            </a:r>
            <a:r>
              <a:rPr dirty="0" sz="1800" spc="-20">
                <a:latin typeface="Arial"/>
                <a:cs typeface="Arial"/>
              </a:rPr>
              <a:t>different </a:t>
            </a:r>
            <a:r>
              <a:rPr dirty="0" sz="1800" spc="-10">
                <a:latin typeface="Arial"/>
                <a:cs typeface="Arial"/>
              </a:rPr>
              <a:t>3’</a:t>
            </a:r>
            <a:r>
              <a:rPr dirty="0" sz="1800" spc="-10">
                <a:latin typeface="Carlito"/>
                <a:cs typeface="Carlito"/>
              </a:rPr>
              <a:t>-ends </a:t>
            </a:r>
            <a:r>
              <a:rPr dirty="0" sz="1800" spc="-5">
                <a:latin typeface="Carlito"/>
                <a:cs typeface="Carlito"/>
              </a:rPr>
              <a:t>of</a:t>
            </a:r>
            <a:r>
              <a:rPr dirty="0" sz="1800" spc="-190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reads</a:t>
            </a:r>
            <a:endParaRPr sz="1800">
              <a:latin typeface="Carlito"/>
              <a:cs typeface="Carlito"/>
            </a:endParaRPr>
          </a:p>
          <a:p>
            <a:pPr marL="226060" indent="-213360">
              <a:lnSpc>
                <a:spcPct val="100000"/>
              </a:lnSpc>
              <a:buFont typeface="Arial"/>
              <a:buChar char="•"/>
              <a:tabLst>
                <a:tab pos="225425" algn="l"/>
                <a:tab pos="226060" algn="l"/>
              </a:tabLst>
            </a:pPr>
            <a:r>
              <a:rPr dirty="0" sz="1800" spc="-15">
                <a:latin typeface="Carlito"/>
                <a:cs typeface="Carlito"/>
              </a:rPr>
              <a:t>Require </a:t>
            </a:r>
            <a:r>
              <a:rPr dirty="0" sz="1800">
                <a:latin typeface="Carlito"/>
                <a:cs typeface="Carlito"/>
              </a:rPr>
              <a:t>much </a:t>
            </a:r>
            <a:r>
              <a:rPr dirty="0" sz="1800" spc="-5">
                <a:latin typeface="Carlito"/>
                <a:cs typeface="Carlito"/>
              </a:rPr>
              <a:t>longer reads (300bp) </a:t>
            </a:r>
            <a:r>
              <a:rPr dirty="0" sz="1800" spc="-10">
                <a:latin typeface="Carlito"/>
                <a:cs typeface="Carlito"/>
              </a:rPr>
              <a:t>at </a:t>
            </a:r>
            <a:r>
              <a:rPr dirty="0" sz="1800">
                <a:latin typeface="Carlito"/>
                <a:cs typeface="Carlito"/>
              </a:rPr>
              <a:t>a </a:t>
            </a:r>
            <a:r>
              <a:rPr dirty="0" sz="1800" spc="-5">
                <a:latin typeface="Carlito"/>
                <a:cs typeface="Carlito"/>
              </a:rPr>
              <a:t>depth of 5,000X </a:t>
            </a:r>
            <a:r>
              <a:rPr dirty="0" sz="1800">
                <a:latin typeface="Carlito"/>
                <a:cs typeface="Carlito"/>
              </a:rPr>
              <a:t>/</a:t>
            </a:r>
            <a:r>
              <a:rPr dirty="0" sz="1800" spc="150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cell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50002" y="1924050"/>
            <a:ext cx="33401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latin typeface="Carlito"/>
                <a:cs typeface="Carlito"/>
              </a:rPr>
              <a:t>C</a:t>
            </a:r>
            <a:r>
              <a:rPr dirty="0" sz="1100">
                <a:latin typeface="Carlito"/>
                <a:cs typeface="Carlito"/>
              </a:rPr>
              <a:t>DR3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054346" y="2212085"/>
            <a:ext cx="829310" cy="205740"/>
          </a:xfrm>
          <a:custGeom>
            <a:avLst/>
            <a:gdLst/>
            <a:ahLst/>
            <a:cxnLst/>
            <a:rect l="l" t="t" r="r" b="b"/>
            <a:pathLst>
              <a:path w="829310" h="205739">
                <a:moveTo>
                  <a:pt x="0" y="205739"/>
                </a:moveTo>
                <a:lnTo>
                  <a:pt x="1339" y="165717"/>
                </a:lnTo>
                <a:lnTo>
                  <a:pt x="5000" y="133016"/>
                </a:lnTo>
                <a:lnTo>
                  <a:pt x="10447" y="110960"/>
                </a:lnTo>
                <a:lnTo>
                  <a:pt x="17144" y="102869"/>
                </a:lnTo>
                <a:lnTo>
                  <a:pt x="397382" y="102869"/>
                </a:lnTo>
                <a:lnTo>
                  <a:pt x="404080" y="94779"/>
                </a:lnTo>
                <a:lnTo>
                  <a:pt x="409527" y="72723"/>
                </a:lnTo>
                <a:lnTo>
                  <a:pt x="413188" y="40022"/>
                </a:lnTo>
                <a:lnTo>
                  <a:pt x="414527" y="0"/>
                </a:lnTo>
                <a:lnTo>
                  <a:pt x="415867" y="40022"/>
                </a:lnTo>
                <a:lnTo>
                  <a:pt x="419528" y="72723"/>
                </a:lnTo>
                <a:lnTo>
                  <a:pt x="424975" y="94779"/>
                </a:lnTo>
                <a:lnTo>
                  <a:pt x="431673" y="102869"/>
                </a:lnTo>
                <a:lnTo>
                  <a:pt x="811911" y="102869"/>
                </a:lnTo>
                <a:lnTo>
                  <a:pt x="818608" y="110960"/>
                </a:lnTo>
                <a:lnTo>
                  <a:pt x="824055" y="133016"/>
                </a:lnTo>
                <a:lnTo>
                  <a:pt x="827716" y="165717"/>
                </a:lnTo>
                <a:lnTo>
                  <a:pt x="829055" y="205739"/>
                </a:lnTo>
              </a:path>
            </a:pathLst>
          </a:custGeom>
          <a:ln w="1905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48830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385"/>
              <a:t>10X </a:t>
            </a:r>
            <a:r>
              <a:rPr dirty="0" spc="-630"/>
              <a:t>VDJ </a:t>
            </a:r>
            <a:r>
              <a:rPr dirty="0" spc="-35"/>
              <a:t>output</a:t>
            </a:r>
            <a:r>
              <a:rPr dirty="0" spc="-335"/>
              <a:t> </a:t>
            </a:r>
            <a:r>
              <a:rPr dirty="0" spc="-254"/>
              <a:t>example</a:t>
            </a:r>
          </a:p>
        </p:txBody>
      </p:sp>
      <p:sp>
        <p:nvSpPr>
          <p:cNvPr id="3" name="object 3"/>
          <p:cNvSpPr/>
          <p:nvPr/>
        </p:nvSpPr>
        <p:spPr>
          <a:xfrm>
            <a:off x="4410650" y="1554480"/>
            <a:ext cx="2156180" cy="1415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414430" y="3359308"/>
            <a:ext cx="2138058" cy="1419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82550" y="3442715"/>
            <a:ext cx="2538747" cy="1371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82550" y="1743618"/>
            <a:ext cx="2489925" cy="1421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302255" y="1703323"/>
            <a:ext cx="17824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63040" algn="l"/>
              </a:tabLst>
            </a:pPr>
            <a:r>
              <a:rPr dirty="0" sz="1200" spc="-5">
                <a:latin typeface="Carlito"/>
                <a:cs typeface="Carlito"/>
              </a:rPr>
              <a:t>TRA	TRB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95525" y="3398011"/>
            <a:ext cx="17887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69390" algn="l"/>
              </a:tabLst>
            </a:pPr>
            <a:r>
              <a:rPr dirty="0" sz="1200" spc="-5">
                <a:latin typeface="Carlito"/>
                <a:cs typeface="Carlito"/>
              </a:rPr>
              <a:t>TRA	TRB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12747" y="5013959"/>
            <a:ext cx="5288280" cy="8138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845300" y="5325872"/>
            <a:ext cx="151130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Carlito"/>
                <a:cs typeface="Carlito"/>
              </a:rPr>
              <a:t>Example Rearranged  TCR beta</a:t>
            </a:r>
            <a:r>
              <a:rPr dirty="0" sz="1400" spc="5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chain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4071" y="5390515"/>
            <a:ext cx="823594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rlito"/>
                <a:cs typeface="Carlito"/>
              </a:rPr>
              <a:t>Inde</a:t>
            </a:r>
            <a:r>
              <a:rPr dirty="0" sz="1200" spc="5">
                <a:latin typeface="Carlito"/>
                <a:cs typeface="Carlito"/>
              </a:rPr>
              <a:t>p</a:t>
            </a:r>
            <a:r>
              <a:rPr dirty="0" sz="1200">
                <a:latin typeface="Carlito"/>
                <a:cs typeface="Carlito"/>
              </a:rPr>
              <a:t>e</a:t>
            </a:r>
            <a:r>
              <a:rPr dirty="0" sz="1200" spc="-5">
                <a:latin typeface="Carlito"/>
                <a:cs typeface="Carlito"/>
              </a:rPr>
              <a:t>n</a:t>
            </a:r>
            <a:r>
              <a:rPr dirty="0" sz="1200" spc="-10">
                <a:latin typeface="Carlito"/>
                <a:cs typeface="Carlito"/>
              </a:rPr>
              <a:t>d</a:t>
            </a:r>
            <a:r>
              <a:rPr dirty="0" sz="1200">
                <a:latin typeface="Carlito"/>
                <a:cs typeface="Carlito"/>
              </a:rPr>
              <a:t>e</a:t>
            </a:r>
            <a:r>
              <a:rPr dirty="0" sz="1200" spc="-5">
                <a:latin typeface="Carlito"/>
                <a:cs typeface="Carlito"/>
              </a:rPr>
              <a:t>n</a:t>
            </a:r>
            <a:r>
              <a:rPr dirty="0" sz="1200">
                <a:latin typeface="Carlito"/>
                <a:cs typeface="Carlito"/>
              </a:rPr>
              <a:t>t  </a:t>
            </a:r>
            <a:r>
              <a:rPr dirty="0" sz="1200" spc="-5">
                <a:latin typeface="Carlito"/>
                <a:cs typeface="Carlito"/>
              </a:rPr>
              <a:t>T-cells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21663" y="5366003"/>
            <a:ext cx="227329" cy="462280"/>
          </a:xfrm>
          <a:custGeom>
            <a:avLst/>
            <a:gdLst/>
            <a:ahLst/>
            <a:cxnLst/>
            <a:rect l="l" t="t" r="r" b="b"/>
            <a:pathLst>
              <a:path w="227330" h="462279">
                <a:moveTo>
                  <a:pt x="227076" y="461772"/>
                </a:moveTo>
                <a:lnTo>
                  <a:pt x="182868" y="460285"/>
                </a:lnTo>
                <a:lnTo>
                  <a:pt x="146780" y="456230"/>
                </a:lnTo>
                <a:lnTo>
                  <a:pt x="122455" y="450215"/>
                </a:lnTo>
                <a:lnTo>
                  <a:pt x="113538" y="442849"/>
                </a:lnTo>
                <a:lnTo>
                  <a:pt x="113538" y="249809"/>
                </a:lnTo>
                <a:lnTo>
                  <a:pt x="104614" y="242442"/>
                </a:lnTo>
                <a:lnTo>
                  <a:pt x="80281" y="236427"/>
                </a:lnTo>
                <a:lnTo>
                  <a:pt x="44191" y="232372"/>
                </a:lnTo>
                <a:lnTo>
                  <a:pt x="0" y="230886"/>
                </a:lnTo>
                <a:lnTo>
                  <a:pt x="44191" y="229399"/>
                </a:lnTo>
                <a:lnTo>
                  <a:pt x="80281" y="225344"/>
                </a:lnTo>
                <a:lnTo>
                  <a:pt x="104614" y="219329"/>
                </a:lnTo>
                <a:lnTo>
                  <a:pt x="113538" y="211963"/>
                </a:lnTo>
                <a:lnTo>
                  <a:pt x="113538" y="18923"/>
                </a:lnTo>
                <a:lnTo>
                  <a:pt x="122455" y="11572"/>
                </a:lnTo>
                <a:lnTo>
                  <a:pt x="146780" y="5556"/>
                </a:lnTo>
                <a:lnTo>
                  <a:pt x="182868" y="1492"/>
                </a:lnTo>
                <a:lnTo>
                  <a:pt x="227076" y="0"/>
                </a:lnTo>
              </a:path>
            </a:pathLst>
          </a:custGeom>
          <a:ln w="635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136775" y="1339341"/>
            <a:ext cx="46774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1800" algn="l"/>
              </a:tabLst>
            </a:pPr>
            <a:r>
              <a:rPr dirty="0" sz="1800" spc="-5">
                <a:latin typeface="Carlito"/>
                <a:cs typeface="Carlito"/>
              </a:rPr>
              <a:t>Individual </a:t>
            </a:r>
            <a:r>
              <a:rPr dirty="0" sz="1800">
                <a:latin typeface="Carlito"/>
                <a:cs typeface="Carlito"/>
              </a:rPr>
              <a:t>V /</a:t>
            </a:r>
            <a:r>
              <a:rPr dirty="0" sz="1800" spc="35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J</a:t>
            </a:r>
            <a:r>
              <a:rPr dirty="0" sz="1800" spc="5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usage	</a:t>
            </a:r>
            <a:r>
              <a:rPr dirty="0" baseline="1543" sz="2700" spc="-15">
                <a:latin typeface="Carlito"/>
                <a:cs typeface="Carlito"/>
              </a:rPr>
              <a:t>Pairwise </a:t>
            </a:r>
            <a:r>
              <a:rPr dirty="0" baseline="1543" sz="2700">
                <a:latin typeface="Carlito"/>
                <a:cs typeface="Carlito"/>
              </a:rPr>
              <a:t>V-J</a:t>
            </a:r>
            <a:r>
              <a:rPr dirty="0" baseline="1543" sz="2700" spc="-44">
                <a:latin typeface="Carlito"/>
                <a:cs typeface="Carlito"/>
              </a:rPr>
              <a:t> </a:t>
            </a:r>
            <a:r>
              <a:rPr dirty="0" baseline="1543" sz="2700" spc="-7">
                <a:latin typeface="Carlito"/>
                <a:cs typeface="Carlito"/>
              </a:rPr>
              <a:t>usage</a:t>
            </a:r>
            <a:endParaRPr baseline="1543" sz="2700">
              <a:latin typeface="Carlito"/>
              <a:cs typeface="Carlito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68365" y="6097616"/>
            <a:ext cx="5041427" cy="3168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7925" y="584369"/>
            <a:ext cx="7172561" cy="1591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40382" y="2566416"/>
            <a:ext cx="7999617" cy="2103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8387" y="897795"/>
            <a:ext cx="3085254" cy="50868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219447" y="2015997"/>
            <a:ext cx="4662805" cy="2769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Carlito"/>
                <a:cs typeface="Carlito"/>
              </a:rPr>
              <a:t>Rapid Filter </a:t>
            </a:r>
            <a:r>
              <a:rPr dirty="0" sz="1800" spc="-10" b="1">
                <a:latin typeface="Carlito"/>
                <a:cs typeface="Carlito"/>
              </a:rPr>
              <a:t>for </a:t>
            </a:r>
            <a:r>
              <a:rPr dirty="0" sz="1800" spc="-5" b="1">
                <a:latin typeface="Carlito"/>
                <a:cs typeface="Carlito"/>
              </a:rPr>
              <a:t>Neutralizing antibody</a:t>
            </a:r>
            <a:r>
              <a:rPr dirty="0" sz="1800" spc="-75" b="1">
                <a:latin typeface="Carlito"/>
                <a:cs typeface="Carlito"/>
              </a:rPr>
              <a:t> </a:t>
            </a:r>
            <a:r>
              <a:rPr dirty="0" sz="1800" spc="-10" b="1">
                <a:latin typeface="Carlito"/>
                <a:cs typeface="Carlito"/>
              </a:rPr>
              <a:t>candidates: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1800" spc="-15">
                <a:solidFill>
                  <a:srgbClr val="6FAC46"/>
                </a:solidFill>
                <a:latin typeface="Carlito"/>
                <a:cs typeface="Carlito"/>
              </a:rPr>
              <a:t>VDJ</a:t>
            </a:r>
            <a:r>
              <a:rPr dirty="0" sz="1800" spc="15">
                <a:solidFill>
                  <a:srgbClr val="6FAC46"/>
                </a:solidFill>
                <a:latin typeface="Carlito"/>
                <a:cs typeface="Carlito"/>
              </a:rPr>
              <a:t> </a:t>
            </a:r>
            <a:r>
              <a:rPr dirty="0" sz="1800" spc="-5">
                <a:solidFill>
                  <a:srgbClr val="6FAC46"/>
                </a:solidFill>
                <a:latin typeface="Carlito"/>
                <a:cs typeface="Carlito"/>
              </a:rPr>
              <a:t>sequencing:</a:t>
            </a:r>
            <a:endParaRPr sz="1800">
              <a:latin typeface="Carlito"/>
              <a:cs typeface="Carlito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55600" algn="l"/>
                <a:tab pos="356235" algn="l"/>
              </a:tabLst>
            </a:pPr>
            <a:r>
              <a:rPr dirty="0" sz="1800" spc="-5">
                <a:latin typeface="Carlito"/>
                <a:cs typeface="Carlito"/>
              </a:rPr>
              <a:t>Select only </a:t>
            </a:r>
            <a:r>
              <a:rPr dirty="0" sz="1800">
                <a:latin typeface="Carlito"/>
                <a:cs typeface="Carlito"/>
              </a:rPr>
              <a:t>IgG1 </a:t>
            </a:r>
            <a:r>
              <a:rPr dirty="0" sz="1800" spc="-5">
                <a:latin typeface="Carlito"/>
                <a:cs typeface="Carlito"/>
              </a:rPr>
              <a:t>isotypes</a:t>
            </a:r>
            <a:endParaRPr sz="1800">
              <a:latin typeface="Carlito"/>
              <a:cs typeface="Carlito"/>
            </a:endParaRPr>
          </a:p>
          <a:p>
            <a:pPr marL="355600" indent="-343535">
              <a:lnSpc>
                <a:spcPct val="100000"/>
              </a:lnSpc>
              <a:buAutoNum type="arabicPeriod"/>
              <a:tabLst>
                <a:tab pos="355600" algn="l"/>
                <a:tab pos="356235" algn="l"/>
              </a:tabLst>
            </a:pPr>
            <a:r>
              <a:rPr dirty="0" sz="1800" spc="-5">
                <a:latin typeface="Carlito"/>
                <a:cs typeface="Carlito"/>
              </a:rPr>
              <a:t>Clones with multiple observed</a:t>
            </a:r>
            <a:r>
              <a:rPr dirty="0" sz="1800" spc="20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cells</a:t>
            </a:r>
            <a:endParaRPr sz="1800">
              <a:latin typeface="Carlito"/>
              <a:cs typeface="Carlito"/>
            </a:endParaRPr>
          </a:p>
          <a:p>
            <a:pPr marL="355600" indent="-343535">
              <a:lnSpc>
                <a:spcPct val="100000"/>
              </a:lnSpc>
              <a:buAutoNum type="arabicPeriod"/>
              <a:tabLst>
                <a:tab pos="355600" algn="l"/>
                <a:tab pos="356235" algn="l"/>
              </a:tabLst>
            </a:pPr>
            <a:r>
              <a:rPr dirty="0" sz="1800" spc="-5">
                <a:latin typeface="Carlito"/>
                <a:cs typeface="Carlito"/>
              </a:rPr>
              <a:t>Clones with somatic</a:t>
            </a:r>
            <a:r>
              <a:rPr dirty="0" sz="1800" spc="-25">
                <a:latin typeface="Carlito"/>
                <a:cs typeface="Carlito"/>
              </a:rPr>
              <a:t> </a:t>
            </a:r>
            <a:r>
              <a:rPr dirty="0" sz="1800" spc="-10">
                <a:latin typeface="Carlito"/>
                <a:cs typeface="Carlito"/>
              </a:rPr>
              <a:t>hypermutation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6FAC46"/>
                </a:solidFill>
                <a:latin typeface="Carlito"/>
                <a:cs typeface="Carlito"/>
              </a:rPr>
              <a:t>Gene </a:t>
            </a:r>
            <a:r>
              <a:rPr dirty="0" sz="1800" spc="-10">
                <a:solidFill>
                  <a:srgbClr val="6FAC46"/>
                </a:solidFill>
                <a:latin typeface="Carlito"/>
                <a:cs typeface="Carlito"/>
              </a:rPr>
              <a:t>expression </a:t>
            </a:r>
            <a:r>
              <a:rPr dirty="0" sz="1800" spc="-5">
                <a:solidFill>
                  <a:srgbClr val="6FAC46"/>
                </a:solidFill>
                <a:latin typeface="Carlito"/>
                <a:cs typeface="Carlito"/>
              </a:rPr>
              <a:t>analysis</a:t>
            </a:r>
            <a:endParaRPr sz="1800">
              <a:latin typeface="Carlito"/>
              <a:cs typeface="Carlito"/>
            </a:endParaRPr>
          </a:p>
          <a:p>
            <a:pPr marL="355600" indent="-343535">
              <a:lnSpc>
                <a:spcPct val="100000"/>
              </a:lnSpc>
              <a:buAutoNum type="arabicPeriod"/>
              <a:tabLst>
                <a:tab pos="355600" algn="l"/>
                <a:tab pos="356235" algn="l"/>
              </a:tabLst>
            </a:pPr>
            <a:r>
              <a:rPr dirty="0" sz="1800" spc="-15">
                <a:latin typeface="Carlito"/>
                <a:cs typeface="Carlito"/>
              </a:rPr>
              <a:t>Exclude </a:t>
            </a:r>
            <a:r>
              <a:rPr dirty="0" sz="1800" spc="-10">
                <a:latin typeface="Carlito"/>
                <a:cs typeface="Carlito"/>
              </a:rPr>
              <a:t>exhausted </a:t>
            </a:r>
            <a:r>
              <a:rPr dirty="0" sz="1800" spc="-5">
                <a:latin typeface="Carlito"/>
                <a:cs typeface="Carlito"/>
              </a:rPr>
              <a:t>and naïve</a:t>
            </a:r>
            <a:r>
              <a:rPr dirty="0" sz="1800" spc="35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phenotypes</a:t>
            </a:r>
            <a:endParaRPr sz="1800">
              <a:latin typeface="Carlito"/>
              <a:cs typeface="Carlito"/>
            </a:endParaRPr>
          </a:p>
          <a:p>
            <a:pPr marL="355600" indent="-343535">
              <a:lnSpc>
                <a:spcPct val="100000"/>
              </a:lnSpc>
              <a:buAutoNum type="arabicPeriod"/>
              <a:tabLst>
                <a:tab pos="355600" algn="l"/>
                <a:tab pos="356235" algn="l"/>
              </a:tabLst>
            </a:pPr>
            <a:r>
              <a:rPr dirty="0" sz="1800" spc="-20">
                <a:latin typeface="Carlito"/>
                <a:cs typeface="Carlito"/>
              </a:rPr>
              <a:t>Favor </a:t>
            </a:r>
            <a:r>
              <a:rPr dirty="0" sz="1800">
                <a:latin typeface="Carlito"/>
                <a:cs typeface="Carlito"/>
              </a:rPr>
              <a:t>memory and </a:t>
            </a:r>
            <a:r>
              <a:rPr dirty="0" sz="1800" spc="-5">
                <a:latin typeface="Carlito"/>
                <a:cs typeface="Carlito"/>
              </a:rPr>
              <a:t>plasma</a:t>
            </a:r>
            <a:r>
              <a:rPr dirty="0" sz="1800" spc="-15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phenotypes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4455" y="2821000"/>
            <a:ext cx="743077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45"/>
              <a:t>Other </a:t>
            </a:r>
            <a:r>
              <a:rPr dirty="0" spc="-120"/>
              <a:t>high-throughput</a:t>
            </a:r>
            <a:r>
              <a:rPr dirty="0" spc="-375"/>
              <a:t> </a:t>
            </a:r>
            <a:r>
              <a:rPr dirty="0" spc="-130"/>
              <a:t>platforms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81190" y="1738794"/>
            <a:ext cx="6171689" cy="47219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308228"/>
            <a:ext cx="5212715" cy="1300480"/>
          </a:xfrm>
          <a:prstGeom prst="rect"/>
        </p:spPr>
        <p:txBody>
          <a:bodyPr wrap="square" lIns="0" tIns="88900" rIns="0" bIns="0" rtlCol="0" vert="horz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0"/>
              </a:spcBef>
            </a:pPr>
            <a:r>
              <a:rPr dirty="0" spc="-175"/>
              <a:t>Combinatorial</a:t>
            </a:r>
            <a:r>
              <a:rPr dirty="0" spc="-280"/>
              <a:t> </a:t>
            </a:r>
            <a:r>
              <a:rPr dirty="0" spc="-220"/>
              <a:t>Indexing  </a:t>
            </a:r>
            <a:r>
              <a:rPr dirty="0" spc="-270">
                <a:solidFill>
                  <a:srgbClr val="D57E45"/>
                </a:solidFill>
              </a:rPr>
              <a:t>Split-Seq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504938" y="5881827"/>
            <a:ext cx="13843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latin typeface="Carlito"/>
                <a:cs typeface="Carlito"/>
              </a:rPr>
              <a:t>U.</a:t>
            </a:r>
            <a:r>
              <a:rPr dirty="0" sz="1800" spc="-80">
                <a:latin typeface="Carlito"/>
                <a:cs typeface="Carlito"/>
              </a:rPr>
              <a:t> </a:t>
            </a:r>
            <a:r>
              <a:rPr dirty="0" sz="1800" spc="-15">
                <a:latin typeface="Carlito"/>
                <a:cs typeface="Carlito"/>
              </a:rPr>
              <a:t>Washington  </a:t>
            </a:r>
            <a:r>
              <a:rPr dirty="0" sz="1800" spc="-5">
                <a:latin typeface="Carlito"/>
                <a:cs typeface="Carlito"/>
              </a:rPr>
              <a:t>Seelig</a:t>
            </a:r>
            <a:r>
              <a:rPr dirty="0" sz="1800" spc="5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Lab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1856" y="1746504"/>
            <a:ext cx="8400288" cy="4334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63748" y="764539"/>
            <a:ext cx="550354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50"/>
              <a:t>Many </a:t>
            </a:r>
            <a:r>
              <a:rPr dirty="0" sz="3200" spc="-225">
                <a:solidFill>
                  <a:srgbClr val="6FAC46"/>
                </a:solidFill>
              </a:rPr>
              <a:t>Flavors </a:t>
            </a:r>
            <a:r>
              <a:rPr dirty="0" sz="3200" spc="-25"/>
              <a:t>of </a:t>
            </a:r>
            <a:r>
              <a:rPr dirty="0" sz="3200" spc="-215"/>
              <a:t>Single </a:t>
            </a:r>
            <a:r>
              <a:rPr dirty="0" sz="3200" spc="-114"/>
              <a:t>cell</a:t>
            </a:r>
            <a:r>
              <a:rPr dirty="0" sz="3200" spc="-220"/>
              <a:t> </a:t>
            </a:r>
            <a:r>
              <a:rPr dirty="0" sz="3200" spc="-190"/>
              <a:t>‘Omics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3779646" y="6328664"/>
            <a:ext cx="528701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212121"/>
                </a:solidFill>
                <a:latin typeface="Carlito"/>
                <a:cs typeface="Carlito"/>
              </a:rPr>
              <a:t>Stuart, </a:t>
            </a:r>
            <a:r>
              <a:rPr dirty="0" sz="1200" spc="-45">
                <a:solidFill>
                  <a:srgbClr val="212121"/>
                </a:solidFill>
                <a:latin typeface="Carlito"/>
                <a:cs typeface="Carlito"/>
              </a:rPr>
              <a:t>T., </a:t>
            </a:r>
            <a:r>
              <a:rPr dirty="0" sz="1200" spc="-5">
                <a:solidFill>
                  <a:srgbClr val="212121"/>
                </a:solidFill>
                <a:latin typeface="Carlito"/>
                <a:cs typeface="Carlito"/>
              </a:rPr>
              <a:t>Satija, R. </a:t>
            </a:r>
            <a:r>
              <a:rPr dirty="0" sz="1200" spc="-10">
                <a:solidFill>
                  <a:srgbClr val="212121"/>
                </a:solidFill>
                <a:latin typeface="Carlito"/>
                <a:cs typeface="Carlito"/>
              </a:rPr>
              <a:t>Integrative </a:t>
            </a:r>
            <a:r>
              <a:rPr dirty="0" sz="1200" spc="-5">
                <a:solidFill>
                  <a:srgbClr val="212121"/>
                </a:solidFill>
                <a:latin typeface="Carlito"/>
                <a:cs typeface="Carlito"/>
              </a:rPr>
              <a:t>single-cell analysis. </a:t>
            </a:r>
            <a:r>
              <a:rPr dirty="0" sz="1200" spc="-10" i="1">
                <a:solidFill>
                  <a:srgbClr val="212121"/>
                </a:solidFill>
                <a:latin typeface="Carlito"/>
                <a:cs typeface="Carlito"/>
              </a:rPr>
              <a:t>Nat </a:t>
            </a:r>
            <a:r>
              <a:rPr dirty="0" sz="1200" spc="-15" i="1">
                <a:solidFill>
                  <a:srgbClr val="212121"/>
                </a:solidFill>
                <a:latin typeface="Carlito"/>
                <a:cs typeface="Carlito"/>
              </a:rPr>
              <a:t>Rev </a:t>
            </a:r>
            <a:r>
              <a:rPr dirty="0" sz="1200" spc="-5" i="1">
                <a:solidFill>
                  <a:srgbClr val="212121"/>
                </a:solidFill>
                <a:latin typeface="Carlito"/>
                <a:cs typeface="Carlito"/>
              </a:rPr>
              <a:t>Genet </a:t>
            </a:r>
            <a:r>
              <a:rPr dirty="0" sz="1200" b="1">
                <a:solidFill>
                  <a:srgbClr val="212121"/>
                </a:solidFill>
                <a:latin typeface="Carlito"/>
                <a:cs typeface="Carlito"/>
              </a:rPr>
              <a:t>20, </a:t>
            </a:r>
            <a:r>
              <a:rPr dirty="0" sz="1200" spc="-10">
                <a:solidFill>
                  <a:srgbClr val="212121"/>
                </a:solidFill>
                <a:latin typeface="Carlito"/>
                <a:cs typeface="Carlito"/>
              </a:rPr>
              <a:t>257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–</a:t>
            </a:r>
            <a:r>
              <a:rPr dirty="0" sz="1200" spc="-10">
                <a:solidFill>
                  <a:srgbClr val="212121"/>
                </a:solidFill>
                <a:latin typeface="Carlito"/>
                <a:cs typeface="Carlito"/>
              </a:rPr>
              <a:t>272</a:t>
            </a:r>
            <a:r>
              <a:rPr dirty="0" sz="1200" spc="145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dirty="0" sz="1200" spc="-5">
                <a:solidFill>
                  <a:srgbClr val="212121"/>
                </a:solidFill>
                <a:latin typeface="Carlito"/>
                <a:cs typeface="Carlito"/>
              </a:rPr>
              <a:t>(2019).</a:t>
            </a:r>
            <a:endParaRPr sz="12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solidFill>
                  <a:srgbClr val="212121"/>
                </a:solidFill>
                <a:latin typeface="Carlito"/>
                <a:cs typeface="Carlito"/>
              </a:rPr>
              <a:t>https://doi.org/10.1038/s41576-019-0093-7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8005" y="298680"/>
            <a:ext cx="2280815" cy="13472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8431" y="3730752"/>
            <a:ext cx="2468880" cy="480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69314" y="3783838"/>
            <a:ext cx="94361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solidFill>
                  <a:srgbClr val="FFFFFF"/>
                </a:solidFill>
                <a:latin typeface="Carlito"/>
                <a:cs typeface="Carlito"/>
              </a:rPr>
              <a:t>WT</a:t>
            </a:r>
            <a:r>
              <a:rPr dirty="0" sz="2100" spc="-9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100">
                <a:solidFill>
                  <a:srgbClr val="FFFFFF"/>
                </a:solidFill>
                <a:latin typeface="Carlito"/>
                <a:cs typeface="Carlito"/>
              </a:rPr>
              <a:t>Mini</a:t>
            </a:r>
            <a:endParaRPr sz="21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37559" y="3485388"/>
            <a:ext cx="2468880" cy="4800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375530" y="3536442"/>
            <a:ext cx="39370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solidFill>
                  <a:srgbClr val="FFFFFF"/>
                </a:solidFill>
                <a:latin typeface="Carlito"/>
                <a:cs typeface="Carlito"/>
              </a:rPr>
              <a:t>WT</a:t>
            </a:r>
            <a:endParaRPr sz="21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68211" y="3238500"/>
            <a:ext cx="2470404" cy="4785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970268" y="3288919"/>
            <a:ext cx="106680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solidFill>
                  <a:srgbClr val="FFFFFF"/>
                </a:solidFill>
                <a:latin typeface="Carlito"/>
                <a:cs typeface="Carlito"/>
              </a:rPr>
              <a:t>WT</a:t>
            </a:r>
            <a:r>
              <a:rPr dirty="0" sz="2100" spc="-9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100">
                <a:solidFill>
                  <a:srgbClr val="FFFFFF"/>
                </a:solidFill>
                <a:latin typeface="Carlito"/>
                <a:cs typeface="Carlito"/>
              </a:rPr>
              <a:t>Mega</a:t>
            </a:r>
            <a:endParaRPr sz="2100">
              <a:latin typeface="Carlito"/>
              <a:cs typeface="Carlito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762880" y="1740153"/>
            <a:ext cx="3718560" cy="985519"/>
          </a:xfrm>
          <a:prstGeom prst="rect"/>
        </p:spPr>
        <p:txBody>
          <a:bodyPr wrap="square" lIns="0" tIns="66040" rIns="0" bIns="0" rtlCol="0" vert="horz">
            <a:spAutoFit/>
          </a:bodyPr>
          <a:lstStyle/>
          <a:p>
            <a:pPr marL="12700" marR="5080" indent="912494">
              <a:lnSpc>
                <a:spcPts val="3600"/>
              </a:lnSpc>
              <a:spcBef>
                <a:spcPts val="520"/>
              </a:spcBef>
            </a:pPr>
            <a:r>
              <a:rPr dirty="0" sz="3300" spc="-114">
                <a:solidFill>
                  <a:srgbClr val="252525"/>
                </a:solidFill>
                <a:latin typeface="Carlito"/>
                <a:cs typeface="Carlito"/>
              </a:rPr>
              <a:t>Evercode</a:t>
            </a:r>
            <a:r>
              <a:rPr dirty="0" sz="3300" spc="-114">
                <a:solidFill>
                  <a:srgbClr val="252525"/>
                </a:solidFill>
              </a:rPr>
              <a:t>™  </a:t>
            </a:r>
            <a:r>
              <a:rPr dirty="0" sz="3300">
                <a:solidFill>
                  <a:srgbClr val="252525"/>
                </a:solidFill>
                <a:latin typeface="Carlito"/>
                <a:cs typeface="Carlito"/>
              </a:rPr>
              <a:t>Whole</a:t>
            </a:r>
            <a:r>
              <a:rPr dirty="0" sz="3300" spc="-9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3300" spc="-5">
                <a:solidFill>
                  <a:srgbClr val="252525"/>
                </a:solidFill>
                <a:latin typeface="Carlito"/>
                <a:cs typeface="Carlito"/>
              </a:rPr>
              <a:t>Transcriptome</a:t>
            </a:r>
            <a:endParaRPr sz="33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4994" y="3925934"/>
            <a:ext cx="1490980" cy="1292225"/>
          </a:xfrm>
          <a:prstGeom prst="rect">
            <a:avLst/>
          </a:prstGeom>
        </p:spPr>
        <p:txBody>
          <a:bodyPr wrap="square" lIns="0" tIns="3200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520"/>
              </a:spcBef>
            </a:pPr>
            <a:r>
              <a:rPr dirty="0" sz="4050" spc="-5">
                <a:solidFill>
                  <a:srgbClr val="252525"/>
                </a:solidFill>
                <a:latin typeface="Carlito"/>
                <a:cs typeface="Carlito"/>
              </a:rPr>
              <a:t>&lt;10k</a:t>
            </a:r>
            <a:r>
              <a:rPr dirty="0" sz="4050" spc="-58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5">
                <a:solidFill>
                  <a:srgbClr val="252525"/>
                </a:solidFill>
                <a:latin typeface="Carlito"/>
                <a:cs typeface="Carlito"/>
              </a:rPr>
              <a:t>cells</a:t>
            </a:r>
            <a:endParaRPr sz="18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  <a:spcBef>
                <a:spcPts val="895"/>
              </a:spcBef>
            </a:pPr>
            <a:r>
              <a:rPr dirty="0" sz="1500" spc="-5">
                <a:solidFill>
                  <a:srgbClr val="252525"/>
                </a:solidFill>
                <a:latin typeface="Carlito"/>
                <a:cs typeface="Carlito"/>
              </a:rPr>
              <a:t>1-12</a:t>
            </a:r>
            <a:r>
              <a:rPr dirty="0" sz="150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500" spc="-5">
                <a:solidFill>
                  <a:srgbClr val="252525"/>
                </a:solidFill>
                <a:latin typeface="Carlito"/>
                <a:cs typeface="Carlito"/>
              </a:rPr>
              <a:t>samples</a:t>
            </a:r>
            <a:endParaRPr sz="15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23405" y="3431904"/>
            <a:ext cx="2353945" cy="1292225"/>
          </a:xfrm>
          <a:prstGeom prst="rect">
            <a:avLst/>
          </a:prstGeom>
        </p:spPr>
        <p:txBody>
          <a:bodyPr wrap="square" lIns="0" tIns="3200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520"/>
              </a:spcBef>
            </a:pPr>
            <a:r>
              <a:rPr dirty="0" sz="4050" spc="-5">
                <a:solidFill>
                  <a:srgbClr val="252525"/>
                </a:solidFill>
                <a:latin typeface="Carlito"/>
                <a:cs typeface="Carlito"/>
              </a:rPr>
              <a:t>100k-1M</a:t>
            </a:r>
            <a:r>
              <a:rPr dirty="0" sz="4050" spc="-57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5">
                <a:solidFill>
                  <a:srgbClr val="252525"/>
                </a:solidFill>
                <a:latin typeface="Carlito"/>
                <a:cs typeface="Carlito"/>
              </a:rPr>
              <a:t>cells</a:t>
            </a:r>
            <a:endParaRPr sz="18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  <a:spcBef>
                <a:spcPts val="895"/>
              </a:spcBef>
            </a:pPr>
            <a:r>
              <a:rPr dirty="0" sz="1500" spc="-5">
                <a:solidFill>
                  <a:srgbClr val="252525"/>
                </a:solidFill>
                <a:latin typeface="Carlito"/>
                <a:cs typeface="Carlito"/>
              </a:rPr>
              <a:t>1-96</a:t>
            </a:r>
            <a:r>
              <a:rPr dirty="0" sz="1500" spc="1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500" spc="-5">
                <a:solidFill>
                  <a:srgbClr val="252525"/>
                </a:solidFill>
                <a:latin typeface="Carlito"/>
                <a:cs typeface="Carlito"/>
              </a:rPr>
              <a:t>samples</a:t>
            </a:r>
            <a:endParaRPr sz="15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59226" y="3680104"/>
            <a:ext cx="2407285" cy="1290955"/>
          </a:xfrm>
          <a:prstGeom prst="rect">
            <a:avLst/>
          </a:prstGeom>
        </p:spPr>
        <p:txBody>
          <a:bodyPr wrap="square" lIns="0" tIns="3187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510"/>
              </a:spcBef>
            </a:pPr>
            <a:r>
              <a:rPr dirty="0" sz="4050" spc="-5">
                <a:solidFill>
                  <a:srgbClr val="252525"/>
                </a:solidFill>
                <a:latin typeface="Carlito"/>
                <a:cs typeface="Carlito"/>
              </a:rPr>
              <a:t>10k-100k</a:t>
            </a:r>
            <a:r>
              <a:rPr dirty="0" sz="4050" spc="-58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800" spc="-5">
                <a:solidFill>
                  <a:srgbClr val="252525"/>
                </a:solidFill>
                <a:latin typeface="Carlito"/>
                <a:cs typeface="Carlito"/>
              </a:rPr>
              <a:t>cells</a:t>
            </a:r>
            <a:endParaRPr sz="1800">
              <a:latin typeface="Carlito"/>
              <a:cs typeface="Carlito"/>
            </a:endParaRPr>
          </a:p>
          <a:p>
            <a:pPr algn="ctr" marL="1270">
              <a:lnSpc>
                <a:spcPct val="100000"/>
              </a:lnSpc>
              <a:spcBef>
                <a:spcPts val="890"/>
              </a:spcBef>
            </a:pPr>
            <a:r>
              <a:rPr dirty="0" sz="1500" spc="-10">
                <a:solidFill>
                  <a:srgbClr val="252525"/>
                </a:solidFill>
                <a:latin typeface="Carlito"/>
                <a:cs typeface="Carlito"/>
              </a:rPr>
              <a:t>1-48</a:t>
            </a:r>
            <a:r>
              <a:rPr dirty="0" sz="1500" spc="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sz="1500" spc="-5">
                <a:solidFill>
                  <a:srgbClr val="252525"/>
                </a:solidFill>
                <a:latin typeface="Carlito"/>
                <a:cs typeface="Carlito"/>
              </a:rPr>
              <a:t>samples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05384" y="1655064"/>
            <a:ext cx="8333740" cy="1239520"/>
            <a:chOff x="405384" y="1655064"/>
            <a:chExt cx="8333740" cy="1239520"/>
          </a:xfrm>
        </p:grpSpPr>
        <p:sp>
          <p:nvSpPr>
            <p:cNvPr id="13" name="object 13"/>
            <p:cNvSpPr/>
            <p:nvPr/>
          </p:nvSpPr>
          <p:spPr>
            <a:xfrm>
              <a:off x="405384" y="2827020"/>
              <a:ext cx="8333740" cy="67310"/>
            </a:xfrm>
            <a:custGeom>
              <a:avLst/>
              <a:gdLst/>
              <a:ahLst/>
              <a:cxnLst/>
              <a:rect l="l" t="t" r="r" b="b"/>
              <a:pathLst>
                <a:path w="8333740" h="67310">
                  <a:moveTo>
                    <a:pt x="8333232" y="0"/>
                  </a:moveTo>
                  <a:lnTo>
                    <a:pt x="0" y="0"/>
                  </a:lnTo>
                  <a:lnTo>
                    <a:pt x="0" y="67055"/>
                  </a:lnTo>
                  <a:lnTo>
                    <a:pt x="8333232" y="67055"/>
                  </a:lnTo>
                  <a:lnTo>
                    <a:pt x="8333232" y="0"/>
                  </a:lnTo>
                  <a:close/>
                </a:path>
              </a:pathLst>
            </a:custGeom>
            <a:solidFill>
              <a:srgbClr val="811A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59307" y="1655064"/>
              <a:ext cx="3854196" cy="122681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5463" y="1978151"/>
            <a:ext cx="7053071" cy="3608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308228"/>
            <a:ext cx="5212715" cy="1300480"/>
          </a:xfrm>
          <a:prstGeom prst="rect"/>
        </p:spPr>
        <p:txBody>
          <a:bodyPr wrap="square" lIns="0" tIns="88900" rIns="0" bIns="0" rtlCol="0" vert="horz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0"/>
              </a:spcBef>
            </a:pPr>
            <a:r>
              <a:rPr dirty="0" spc="-175"/>
              <a:t>Combinatorial</a:t>
            </a:r>
            <a:r>
              <a:rPr dirty="0" spc="-280"/>
              <a:t> </a:t>
            </a:r>
            <a:r>
              <a:rPr dirty="0" spc="-220"/>
              <a:t>Indexing  </a:t>
            </a:r>
            <a:r>
              <a:rPr dirty="0" spc="-335">
                <a:solidFill>
                  <a:srgbClr val="D57E45"/>
                </a:solidFill>
              </a:rPr>
              <a:t>sci-Seq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504938" y="5881827"/>
            <a:ext cx="13843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latin typeface="Carlito"/>
                <a:cs typeface="Carlito"/>
              </a:rPr>
              <a:t>U.</a:t>
            </a:r>
            <a:r>
              <a:rPr dirty="0" sz="1800" spc="-80">
                <a:latin typeface="Carlito"/>
                <a:cs typeface="Carlito"/>
              </a:rPr>
              <a:t> </a:t>
            </a:r>
            <a:r>
              <a:rPr dirty="0" sz="1800" spc="-15">
                <a:latin typeface="Carlito"/>
                <a:cs typeface="Carlito"/>
              </a:rPr>
              <a:t>Washington  </a:t>
            </a:r>
            <a:r>
              <a:rPr dirty="0" sz="1800" spc="-10">
                <a:latin typeface="Carlito"/>
                <a:cs typeface="Carlito"/>
              </a:rPr>
              <a:t>Shendure</a:t>
            </a:r>
            <a:r>
              <a:rPr dirty="0" sz="1800" spc="-5">
                <a:latin typeface="Carlito"/>
                <a:cs typeface="Carlito"/>
              </a:rPr>
              <a:t> Lab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33535" y="3948684"/>
            <a:ext cx="5902374" cy="1658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259704" y="5797702"/>
            <a:ext cx="2999105" cy="10375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61976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0000"/>
                </a:solidFill>
                <a:latin typeface="Carlito"/>
                <a:cs typeface="Carlito"/>
              </a:rPr>
              <a:t>Labor </a:t>
            </a:r>
            <a:r>
              <a:rPr dirty="0" sz="1800" spc="-10">
                <a:solidFill>
                  <a:srgbClr val="FF0000"/>
                </a:solidFill>
                <a:latin typeface="Carlito"/>
                <a:cs typeface="Carlito"/>
              </a:rPr>
              <a:t>intensive  </a:t>
            </a:r>
            <a:r>
              <a:rPr dirty="0" sz="1800" spc="-70">
                <a:solidFill>
                  <a:srgbClr val="FF0000"/>
                </a:solidFill>
                <a:latin typeface="Arial"/>
                <a:cs typeface="Arial"/>
              </a:rPr>
              <a:t>Significant 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‘boot</a:t>
            </a:r>
            <a:r>
              <a:rPr dirty="0" sz="1800" spc="-15">
                <a:solidFill>
                  <a:srgbClr val="FF0000"/>
                </a:solidFill>
                <a:latin typeface="Carlito"/>
                <a:cs typeface="Carlito"/>
              </a:rPr>
              <a:t>-</a:t>
            </a:r>
            <a:r>
              <a:rPr dirty="0" sz="1800" spc="-15">
                <a:solidFill>
                  <a:srgbClr val="FF0000"/>
                </a:solidFill>
                <a:latin typeface="Arial"/>
                <a:cs typeface="Arial"/>
              </a:rPr>
              <a:t>up’ </a:t>
            </a:r>
            <a:r>
              <a:rPr dirty="0" sz="1800" spc="-85">
                <a:solidFill>
                  <a:srgbClr val="FF0000"/>
                </a:solidFill>
                <a:latin typeface="Arial"/>
                <a:cs typeface="Arial"/>
              </a:rPr>
              <a:t>cost  </a:t>
            </a:r>
            <a:r>
              <a:rPr dirty="0" sz="1800" spc="-5">
                <a:solidFill>
                  <a:srgbClr val="FF0000"/>
                </a:solidFill>
                <a:latin typeface="Carlito"/>
                <a:cs typeface="Carlito"/>
              </a:rPr>
              <a:t>Significant </a:t>
            </a:r>
            <a:r>
              <a:rPr dirty="0" sz="1800" spc="-10">
                <a:solidFill>
                  <a:srgbClr val="FF0000"/>
                </a:solidFill>
                <a:latin typeface="Carlito"/>
                <a:cs typeface="Carlito"/>
              </a:rPr>
              <a:t>validation</a:t>
            </a:r>
            <a:r>
              <a:rPr dirty="0" sz="1800" spc="-2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0000"/>
                </a:solidFill>
                <a:latin typeface="Carlito"/>
                <a:cs typeface="Carlito"/>
              </a:rPr>
              <a:t>cost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200" spc="-5" i="1">
                <a:solidFill>
                  <a:srgbClr val="FF0000"/>
                </a:solidFill>
                <a:latin typeface="Carlito"/>
                <a:cs typeface="Carlito"/>
              </a:rPr>
              <a:t>Who can afford that </a:t>
            </a:r>
            <a:r>
              <a:rPr dirty="0" sz="1200" i="1">
                <a:solidFill>
                  <a:srgbClr val="FF0000"/>
                </a:solidFill>
                <a:latin typeface="Carlito"/>
                <a:cs typeface="Carlito"/>
              </a:rPr>
              <a:t>much </a:t>
            </a:r>
            <a:r>
              <a:rPr dirty="0" sz="1200" spc="-5" i="1">
                <a:solidFill>
                  <a:srgbClr val="FF0000"/>
                </a:solidFill>
                <a:latin typeface="Carlito"/>
                <a:cs typeface="Carlito"/>
              </a:rPr>
              <a:t>sequencing,</a:t>
            </a:r>
            <a:r>
              <a:rPr dirty="0" sz="1200" spc="-65" i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1200" spc="-10" i="1">
                <a:solidFill>
                  <a:srgbClr val="FF0000"/>
                </a:solidFill>
                <a:latin typeface="Carlito"/>
                <a:cs typeface="Carlito"/>
              </a:rPr>
              <a:t>anyway?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66825" y="5927547"/>
            <a:ext cx="255841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00AF50"/>
                </a:solidFill>
                <a:latin typeface="Carlito"/>
                <a:cs typeface="Carlito"/>
              </a:rPr>
              <a:t>Enormously</a:t>
            </a:r>
            <a:r>
              <a:rPr dirty="0" sz="1800" spc="-15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dirty="0" sz="1800" spc="-5">
                <a:solidFill>
                  <a:srgbClr val="00AF50"/>
                </a:solidFill>
                <a:latin typeface="Carlito"/>
                <a:cs typeface="Carlito"/>
              </a:rPr>
              <a:t>scalable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00AF50"/>
                </a:solidFill>
                <a:latin typeface="Carlito"/>
                <a:cs typeface="Carlito"/>
              </a:rPr>
              <a:t>Can achieve </a:t>
            </a:r>
            <a:r>
              <a:rPr dirty="0" sz="1800">
                <a:solidFill>
                  <a:srgbClr val="00AF50"/>
                </a:solidFill>
                <a:latin typeface="Carlito"/>
                <a:cs typeface="Carlito"/>
              </a:rPr>
              <a:t>&lt;$0.01 </a:t>
            </a:r>
            <a:r>
              <a:rPr dirty="0" sz="1800" spc="-5">
                <a:solidFill>
                  <a:srgbClr val="00AF50"/>
                </a:solidFill>
                <a:latin typeface="Carlito"/>
                <a:cs typeface="Carlito"/>
              </a:rPr>
              <a:t>per</a:t>
            </a:r>
            <a:r>
              <a:rPr dirty="0" sz="1800" spc="-3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dirty="0" sz="1800" spc="-5">
                <a:solidFill>
                  <a:srgbClr val="00AF50"/>
                </a:solidFill>
                <a:latin typeface="Carlito"/>
                <a:cs typeface="Carlito"/>
              </a:rPr>
              <a:t>cell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06064" y="1818259"/>
            <a:ext cx="20993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rlito"/>
                <a:cs typeface="Carlito"/>
              </a:rPr>
              <a:t>96 x 96 = 9,216 ÷ 10 = </a:t>
            </a:r>
            <a:r>
              <a:rPr dirty="0" sz="1200" spc="-5">
                <a:latin typeface="Carlito"/>
                <a:cs typeface="Carlito"/>
              </a:rPr>
              <a:t>~921</a:t>
            </a:r>
            <a:r>
              <a:rPr dirty="0" sz="1200" spc="5">
                <a:latin typeface="Carlito"/>
                <a:cs typeface="Carlito"/>
              </a:rPr>
              <a:t> </a:t>
            </a:r>
            <a:r>
              <a:rPr dirty="0" sz="1200" spc="-5">
                <a:latin typeface="Carlito"/>
                <a:cs typeface="Carlito"/>
              </a:rPr>
              <a:t>cells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06064" y="2550033"/>
            <a:ext cx="23018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rlito"/>
                <a:cs typeface="Carlito"/>
              </a:rPr>
              <a:t>96 x 384 = 36,864 ÷ 10 = ~3,684 </a:t>
            </a:r>
            <a:r>
              <a:rPr dirty="0" sz="1200" spc="-5">
                <a:latin typeface="Carlito"/>
                <a:cs typeface="Carlito"/>
              </a:rPr>
              <a:t>cells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06064" y="3281553"/>
            <a:ext cx="24587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rlito"/>
                <a:cs typeface="Carlito"/>
              </a:rPr>
              <a:t>384 x 384 = 147,456 ÷ 10 = 14,746</a:t>
            </a:r>
            <a:r>
              <a:rPr dirty="0" sz="1200" spc="15">
                <a:latin typeface="Carlito"/>
                <a:cs typeface="Carlito"/>
              </a:rPr>
              <a:t> </a:t>
            </a:r>
            <a:r>
              <a:rPr dirty="0" sz="1200" spc="-5">
                <a:latin typeface="Carlito"/>
                <a:cs typeface="Carlito"/>
              </a:rPr>
              <a:t>cells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24840" y="1578863"/>
            <a:ext cx="984448" cy="7269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728216" y="2357627"/>
            <a:ext cx="996714" cy="7269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23644" y="3136392"/>
            <a:ext cx="996714" cy="7269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24840" y="3136392"/>
            <a:ext cx="996714" cy="7269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24840" y="2357627"/>
            <a:ext cx="984448" cy="7269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23644" y="1578863"/>
            <a:ext cx="984448" cy="7269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07542" y="332958"/>
            <a:ext cx="4424680" cy="1274445"/>
          </a:xfrm>
          <a:prstGeom prst="rect"/>
        </p:spPr>
        <p:txBody>
          <a:bodyPr wrap="square" lIns="0" tIns="3270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75"/>
              </a:spcBef>
            </a:pPr>
            <a:r>
              <a:rPr dirty="0" sz="4000" spc="-160"/>
              <a:t>Combinatorial</a:t>
            </a:r>
            <a:r>
              <a:rPr dirty="0" sz="4000" spc="-275"/>
              <a:t> </a:t>
            </a:r>
            <a:r>
              <a:rPr dirty="0" sz="4000" spc="-295"/>
              <a:t>Scaling</a:t>
            </a:r>
            <a:endParaRPr sz="4000"/>
          </a:p>
          <a:p>
            <a:pPr marL="95250">
              <a:lnSpc>
                <a:spcPct val="100000"/>
              </a:lnSpc>
              <a:spcBef>
                <a:spcPts val="875"/>
              </a:spcBef>
              <a:tabLst>
                <a:tab pos="1195070" algn="l"/>
              </a:tabLst>
            </a:pPr>
            <a:r>
              <a:rPr dirty="0" sz="1400" spc="-10">
                <a:latin typeface="Carlito"/>
                <a:cs typeface="Carlito"/>
              </a:rPr>
              <a:t>Round </a:t>
            </a:r>
            <a:r>
              <a:rPr dirty="0" sz="1400">
                <a:latin typeface="Carlito"/>
                <a:cs typeface="Carlito"/>
              </a:rPr>
              <a:t>1	</a:t>
            </a:r>
            <a:r>
              <a:rPr dirty="0" sz="1400" spc="-10">
                <a:latin typeface="Carlito"/>
                <a:cs typeface="Carlito"/>
              </a:rPr>
              <a:t>Round</a:t>
            </a:r>
            <a:r>
              <a:rPr dirty="0" sz="1400" spc="-20">
                <a:latin typeface="Carlito"/>
                <a:cs typeface="Carlito"/>
              </a:rPr>
              <a:t> </a:t>
            </a:r>
            <a:r>
              <a:rPr dirty="0" sz="1400">
                <a:latin typeface="Carlito"/>
                <a:cs typeface="Carlito"/>
              </a:rPr>
              <a:t>2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92039" y="1925777"/>
            <a:ext cx="3534410" cy="1123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800" spc="-80">
                <a:latin typeface="Carlito"/>
                <a:cs typeface="Carlito"/>
              </a:rPr>
              <a:t>To </a:t>
            </a:r>
            <a:r>
              <a:rPr dirty="0" sz="1800" spc="-15">
                <a:latin typeface="Carlito"/>
                <a:cs typeface="Carlito"/>
              </a:rPr>
              <a:t>avoid </a:t>
            </a:r>
            <a:r>
              <a:rPr dirty="0" sz="1800" spc="-10">
                <a:latin typeface="Carlito"/>
                <a:cs typeface="Carlito"/>
              </a:rPr>
              <a:t>random </a:t>
            </a:r>
            <a:r>
              <a:rPr dirty="0" sz="1800" spc="-5">
                <a:latin typeface="Carlito"/>
                <a:cs typeface="Carlito"/>
              </a:rPr>
              <a:t>sampling of same  </a:t>
            </a:r>
            <a:r>
              <a:rPr dirty="0" sz="1800" spc="-10">
                <a:latin typeface="Carlito"/>
                <a:cs typeface="Carlito"/>
              </a:rPr>
              <a:t>barcode combinations, </a:t>
            </a:r>
            <a:r>
              <a:rPr dirty="0" sz="1800" spc="-5">
                <a:latin typeface="Carlito"/>
                <a:cs typeface="Carlito"/>
              </a:rPr>
              <a:t>use </a:t>
            </a:r>
            <a:r>
              <a:rPr dirty="0" sz="1800">
                <a:latin typeface="Carlito"/>
                <a:cs typeface="Carlito"/>
              </a:rPr>
              <a:t>~10%  </a:t>
            </a:r>
            <a:r>
              <a:rPr dirty="0" sz="1800" spc="-5">
                <a:latin typeface="Carlito"/>
                <a:cs typeface="Carlito"/>
              </a:rPr>
              <a:t>of </a:t>
            </a:r>
            <a:r>
              <a:rPr dirty="0" sz="1800" spc="-10">
                <a:latin typeface="Carlito"/>
                <a:cs typeface="Carlito"/>
              </a:rPr>
              <a:t>total theoretical combinations  </a:t>
            </a:r>
            <a:r>
              <a:rPr dirty="0" sz="1800">
                <a:latin typeface="Carlito"/>
                <a:cs typeface="Carlito"/>
              </a:rPr>
              <a:t>as</a:t>
            </a:r>
            <a:r>
              <a:rPr dirty="0" sz="1800" spc="-5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input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3568" y="262127"/>
            <a:ext cx="5669280" cy="16627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10916" y="2834597"/>
            <a:ext cx="3464000" cy="33620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1172" y="2281554"/>
            <a:ext cx="12471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6FAC46"/>
                </a:solidFill>
                <a:latin typeface="Carlito"/>
                <a:cs typeface="Carlito"/>
              </a:rPr>
              <a:t>sci-RNA-seq3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43320" y="2454216"/>
            <a:ext cx="4400476" cy="37726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704969" y="6208877"/>
            <a:ext cx="33750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212121"/>
                </a:solidFill>
                <a:latin typeface="Carlito"/>
                <a:cs typeface="Carlito"/>
              </a:rPr>
              <a:t>2,058,652 single-cell</a:t>
            </a:r>
            <a:r>
              <a:rPr dirty="0" sz="1800" spc="15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12121"/>
                </a:solidFill>
                <a:latin typeface="Carlito"/>
                <a:cs typeface="Carlito"/>
              </a:rPr>
              <a:t>transcriptomes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81702" y="2071496"/>
            <a:ext cx="29940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rlito"/>
                <a:cs typeface="Carlito"/>
              </a:rPr>
              <a:t>Mouse </a:t>
            </a:r>
            <a:r>
              <a:rPr dirty="0" sz="1800" spc="-5">
                <a:latin typeface="Carlito"/>
                <a:cs typeface="Carlito"/>
              </a:rPr>
              <a:t>embryonic</a:t>
            </a:r>
            <a:r>
              <a:rPr dirty="0" sz="1800" spc="-45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development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04259" y="2119883"/>
            <a:ext cx="4483608" cy="38526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573023" y="359663"/>
            <a:ext cx="6437630" cy="1760220"/>
            <a:chOff x="573023" y="359663"/>
            <a:chExt cx="6437630" cy="1760220"/>
          </a:xfrm>
        </p:grpSpPr>
        <p:sp>
          <p:nvSpPr>
            <p:cNvPr id="4" name="object 4"/>
            <p:cNvSpPr/>
            <p:nvPr/>
          </p:nvSpPr>
          <p:spPr>
            <a:xfrm>
              <a:off x="625487" y="359663"/>
              <a:ext cx="6384709" cy="13700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73023" y="1662683"/>
              <a:ext cx="5295900" cy="4572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312216" y="2491867"/>
            <a:ext cx="3341370" cy="2312670"/>
          </a:xfrm>
          <a:prstGeom prst="rect">
            <a:avLst/>
          </a:prstGeom>
        </p:spPr>
        <p:txBody>
          <a:bodyPr wrap="square" lIns="0" tIns="161290" rIns="0" bIns="0" rtlCol="0" vert="horz">
            <a:spAutoFit/>
          </a:bodyPr>
          <a:lstStyle/>
          <a:p>
            <a:pPr marL="575945">
              <a:lnSpc>
                <a:spcPct val="100000"/>
              </a:lnSpc>
              <a:spcBef>
                <a:spcPts val="1270"/>
              </a:spcBef>
            </a:pPr>
            <a:r>
              <a:rPr dirty="0" sz="1800" spc="-5">
                <a:solidFill>
                  <a:srgbClr val="6FAC46"/>
                </a:solidFill>
                <a:latin typeface="Carlito"/>
                <a:cs typeface="Carlito"/>
              </a:rPr>
              <a:t>sci-RNA-seq3</a:t>
            </a:r>
            <a:endParaRPr sz="1800">
              <a:latin typeface="Carlito"/>
              <a:cs typeface="Carlito"/>
            </a:endParaRPr>
          </a:p>
          <a:p>
            <a:pPr marL="663575" marR="1735455">
              <a:lnSpc>
                <a:spcPct val="100000"/>
              </a:lnSpc>
              <a:spcBef>
                <a:spcPts val="1170"/>
              </a:spcBef>
            </a:pPr>
            <a:r>
              <a:rPr dirty="0" sz="1800">
                <a:latin typeface="Carlito"/>
                <a:cs typeface="Carlito"/>
              </a:rPr>
              <a:t>&gt; 4M</a:t>
            </a:r>
            <a:r>
              <a:rPr dirty="0" sz="1800" spc="-90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cells  </a:t>
            </a:r>
            <a:r>
              <a:rPr dirty="0" sz="1800">
                <a:latin typeface="Carlito"/>
                <a:cs typeface="Carlito"/>
              </a:rPr>
              <a:t>15</a:t>
            </a:r>
            <a:r>
              <a:rPr dirty="0" sz="1800" spc="-50">
                <a:latin typeface="Carlito"/>
                <a:cs typeface="Carlito"/>
              </a:rPr>
              <a:t> </a:t>
            </a:r>
            <a:r>
              <a:rPr dirty="0" sz="1800" spc="-15">
                <a:latin typeface="Carlito"/>
                <a:cs typeface="Carlito"/>
              </a:rPr>
              <a:t>organs</a:t>
            </a:r>
            <a:endParaRPr sz="1800">
              <a:latin typeface="Carlito"/>
              <a:cs typeface="Carlito"/>
            </a:endParaRPr>
          </a:p>
          <a:p>
            <a:pPr marL="663575">
              <a:lnSpc>
                <a:spcPct val="100000"/>
              </a:lnSpc>
            </a:pPr>
            <a:r>
              <a:rPr dirty="0" sz="1800">
                <a:latin typeface="Carlito"/>
                <a:cs typeface="Carlito"/>
              </a:rPr>
              <a:t>110</a:t>
            </a:r>
            <a:r>
              <a:rPr dirty="0" sz="1800" spc="-5">
                <a:latin typeface="Carlito"/>
                <a:cs typeface="Carlito"/>
              </a:rPr>
              <a:t> samples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u="heavy" sz="18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5"/>
              </a:rPr>
              <a:t>https://descartes.brotmanbaty.org/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012314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465"/>
              <a:t>Seq</a:t>
            </a:r>
            <a:r>
              <a:rPr dirty="0" spc="-125"/>
              <a:t>-</a:t>
            </a:r>
            <a:r>
              <a:rPr dirty="0" spc="-434"/>
              <a:t>W</a:t>
            </a:r>
            <a:r>
              <a:rPr dirty="0" spc="-100"/>
              <a:t>ell</a:t>
            </a:r>
          </a:p>
        </p:txBody>
      </p:sp>
      <p:sp>
        <p:nvSpPr>
          <p:cNvPr id="3" name="object 3"/>
          <p:cNvSpPr/>
          <p:nvPr/>
        </p:nvSpPr>
        <p:spPr>
          <a:xfrm>
            <a:off x="194553" y="2983861"/>
            <a:ext cx="8900808" cy="33073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294121" y="6361582"/>
            <a:ext cx="366649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212121"/>
                </a:solidFill>
                <a:latin typeface="Carlito"/>
                <a:cs typeface="Carlito"/>
              </a:rPr>
              <a:t>Gierahn </a:t>
            </a:r>
            <a:r>
              <a:rPr dirty="0" sz="1400" spc="-10">
                <a:solidFill>
                  <a:srgbClr val="212121"/>
                </a:solidFill>
                <a:latin typeface="Carlito"/>
                <a:cs typeface="Carlito"/>
              </a:rPr>
              <a:t>et </a:t>
            </a:r>
            <a:r>
              <a:rPr dirty="0" sz="1400">
                <a:solidFill>
                  <a:srgbClr val="212121"/>
                </a:solidFill>
                <a:latin typeface="Carlito"/>
                <a:cs typeface="Carlito"/>
              </a:rPr>
              <a:t>al. </a:t>
            </a:r>
            <a:r>
              <a:rPr dirty="0" sz="1400" spc="-5" i="1">
                <a:solidFill>
                  <a:srgbClr val="212121"/>
                </a:solidFill>
                <a:latin typeface="Carlito"/>
                <a:cs typeface="Carlito"/>
              </a:rPr>
              <a:t>Nature Methods </a:t>
            </a:r>
            <a:r>
              <a:rPr dirty="0" sz="1400" spc="-5" b="1">
                <a:solidFill>
                  <a:srgbClr val="212121"/>
                </a:solidFill>
                <a:latin typeface="Carlito"/>
                <a:cs typeface="Carlito"/>
              </a:rPr>
              <a:t>14</a:t>
            </a:r>
            <a:r>
              <a:rPr dirty="0" sz="1400" spc="-5">
                <a:solidFill>
                  <a:srgbClr val="212121"/>
                </a:solidFill>
                <a:latin typeface="Carlito"/>
                <a:cs typeface="Carlito"/>
              </a:rPr>
              <a:t>, </a:t>
            </a:r>
            <a:r>
              <a:rPr dirty="0" sz="1400" spc="-15">
                <a:solidFill>
                  <a:srgbClr val="212121"/>
                </a:solidFill>
                <a:latin typeface="Carlito"/>
                <a:cs typeface="Carlito"/>
              </a:rPr>
              <a:t>395</a:t>
            </a:r>
            <a:r>
              <a:rPr dirty="0" sz="1400" spc="-15">
                <a:solidFill>
                  <a:srgbClr val="212121"/>
                </a:solidFill>
                <a:latin typeface="Arial"/>
                <a:cs typeface="Arial"/>
              </a:rPr>
              <a:t>–</a:t>
            </a:r>
            <a:r>
              <a:rPr dirty="0" sz="1400" spc="-15">
                <a:solidFill>
                  <a:srgbClr val="212121"/>
                </a:solidFill>
                <a:latin typeface="Carlito"/>
                <a:cs typeface="Carlito"/>
              </a:rPr>
              <a:t>398</a:t>
            </a:r>
            <a:r>
              <a:rPr dirty="0" sz="1400" spc="45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dirty="0" sz="1400" spc="-5">
                <a:solidFill>
                  <a:srgbClr val="212121"/>
                </a:solidFill>
                <a:latin typeface="Carlito"/>
                <a:cs typeface="Carlito"/>
              </a:rPr>
              <a:t>(2017)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62044" y="160020"/>
            <a:ext cx="4844796" cy="2569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35076" y="1386586"/>
            <a:ext cx="3512820" cy="9994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14"/>
              </a:lnSpc>
              <a:spcBef>
                <a:spcPts val="95"/>
              </a:spcBef>
            </a:pPr>
            <a:r>
              <a:rPr dirty="0" sz="1600" spc="-5">
                <a:solidFill>
                  <a:srgbClr val="212121"/>
                </a:solidFill>
                <a:latin typeface="Carlito"/>
                <a:cs typeface="Carlito"/>
              </a:rPr>
              <a:t>PDMS </a:t>
            </a:r>
            <a:r>
              <a:rPr dirty="0" sz="1600" spc="-20">
                <a:solidFill>
                  <a:srgbClr val="212121"/>
                </a:solidFill>
                <a:latin typeface="Carlito"/>
                <a:cs typeface="Carlito"/>
              </a:rPr>
              <a:t>array </a:t>
            </a:r>
            <a:r>
              <a:rPr dirty="0" sz="1600" spc="-5">
                <a:solidFill>
                  <a:srgbClr val="212121"/>
                </a:solidFill>
                <a:latin typeface="Carlito"/>
                <a:cs typeface="Carlito"/>
              </a:rPr>
              <a:t>of </a:t>
            </a:r>
            <a:r>
              <a:rPr dirty="0" sz="1600" spc="-35">
                <a:solidFill>
                  <a:srgbClr val="212121"/>
                </a:solidFill>
                <a:latin typeface="DejaVu Sans"/>
                <a:cs typeface="DejaVu Sans"/>
              </a:rPr>
              <a:t>∼</a:t>
            </a:r>
            <a:r>
              <a:rPr dirty="0" sz="1600" spc="-35">
                <a:solidFill>
                  <a:srgbClr val="212121"/>
                </a:solidFill>
                <a:latin typeface="Carlito"/>
                <a:cs typeface="Carlito"/>
              </a:rPr>
              <a:t>86,000 </a:t>
            </a:r>
            <a:r>
              <a:rPr dirty="0" sz="1600" spc="-5">
                <a:solidFill>
                  <a:srgbClr val="212121"/>
                </a:solidFill>
                <a:latin typeface="Carlito"/>
                <a:cs typeface="Carlito"/>
              </a:rPr>
              <a:t>subnanoliter</a:t>
            </a:r>
            <a:r>
              <a:rPr dirty="0" sz="1600" spc="45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dirty="0" sz="1600" spc="-5">
                <a:solidFill>
                  <a:srgbClr val="212121"/>
                </a:solidFill>
                <a:latin typeface="Carlito"/>
                <a:cs typeface="Carlito"/>
              </a:rPr>
              <a:t>wells</a:t>
            </a:r>
            <a:endParaRPr sz="1600">
              <a:latin typeface="Carlito"/>
              <a:cs typeface="Carlito"/>
            </a:endParaRPr>
          </a:p>
          <a:p>
            <a:pPr marL="12700">
              <a:lnSpc>
                <a:spcPts val="1914"/>
              </a:lnSpc>
            </a:pPr>
            <a:r>
              <a:rPr dirty="0" sz="1600" spc="-10">
                <a:solidFill>
                  <a:srgbClr val="212121"/>
                </a:solidFill>
                <a:latin typeface="Carlito"/>
                <a:cs typeface="Carlito"/>
              </a:rPr>
              <a:t>Sized to </a:t>
            </a:r>
            <a:r>
              <a:rPr dirty="0" sz="1600" spc="-5">
                <a:solidFill>
                  <a:srgbClr val="212121"/>
                </a:solidFill>
                <a:latin typeface="Carlito"/>
                <a:cs typeface="Carlito"/>
              </a:rPr>
              <a:t>fit 1 bead per</a:t>
            </a:r>
            <a:r>
              <a:rPr dirty="0" sz="160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dirty="0" sz="1600" spc="-5">
                <a:solidFill>
                  <a:srgbClr val="212121"/>
                </a:solidFill>
                <a:latin typeface="Carlito"/>
                <a:cs typeface="Carlito"/>
              </a:rPr>
              <a:t>well</a:t>
            </a:r>
            <a:endParaRPr sz="1600">
              <a:latin typeface="Carlito"/>
              <a:cs typeface="Carlito"/>
            </a:endParaRPr>
          </a:p>
          <a:p>
            <a:pPr marL="12700" marR="929640">
              <a:lnSpc>
                <a:spcPct val="100000"/>
              </a:lnSpc>
              <a:spcBef>
                <a:spcPts val="5"/>
              </a:spcBef>
            </a:pPr>
            <a:r>
              <a:rPr dirty="0" sz="1600" spc="-10">
                <a:solidFill>
                  <a:srgbClr val="212121"/>
                </a:solidFill>
                <a:latin typeface="Carlito"/>
                <a:cs typeface="Carlito"/>
              </a:rPr>
              <a:t>Drop-Seq </a:t>
            </a:r>
            <a:r>
              <a:rPr dirty="0" sz="1600" spc="-5">
                <a:solidFill>
                  <a:srgbClr val="212121"/>
                </a:solidFill>
                <a:latin typeface="Carlito"/>
                <a:cs typeface="Carlito"/>
              </a:rPr>
              <a:t>style </a:t>
            </a:r>
            <a:r>
              <a:rPr dirty="0" sz="1600" spc="-15">
                <a:solidFill>
                  <a:srgbClr val="212121"/>
                </a:solidFill>
                <a:latin typeface="Carlito"/>
                <a:cs typeface="Carlito"/>
              </a:rPr>
              <a:t>barcoded </a:t>
            </a:r>
            <a:r>
              <a:rPr dirty="0" sz="1600" spc="-5">
                <a:solidFill>
                  <a:srgbClr val="212121"/>
                </a:solidFill>
                <a:latin typeface="Carlito"/>
                <a:cs typeface="Carlito"/>
              </a:rPr>
              <a:t>beads  Sealed chamber </a:t>
            </a:r>
            <a:r>
              <a:rPr dirty="0" sz="1600" spc="-15">
                <a:solidFill>
                  <a:srgbClr val="212121"/>
                </a:solidFill>
                <a:latin typeface="Carlito"/>
                <a:cs typeface="Carlito"/>
              </a:rPr>
              <a:t>for </a:t>
            </a:r>
            <a:r>
              <a:rPr dirty="0" sz="1600" spc="-5">
                <a:solidFill>
                  <a:srgbClr val="212121"/>
                </a:solidFill>
                <a:latin typeface="Carlito"/>
                <a:cs typeface="Carlito"/>
              </a:rPr>
              <a:t>each</a:t>
            </a:r>
            <a:r>
              <a:rPr dirty="0" sz="1600" spc="15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dirty="0" sz="1600" spc="-5">
                <a:solidFill>
                  <a:srgbClr val="212121"/>
                </a:solidFill>
                <a:latin typeface="Carlito"/>
                <a:cs typeface="Carlito"/>
              </a:rPr>
              <a:t>cell</a:t>
            </a:r>
            <a:endParaRPr sz="1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4236" y="545591"/>
            <a:ext cx="8270875" cy="6092825"/>
            <a:chOff x="364236" y="545591"/>
            <a:chExt cx="8270875" cy="6092825"/>
          </a:xfrm>
        </p:grpSpPr>
        <p:sp>
          <p:nvSpPr>
            <p:cNvPr id="3" name="object 3"/>
            <p:cNvSpPr/>
            <p:nvPr/>
          </p:nvSpPr>
          <p:spPr>
            <a:xfrm>
              <a:off x="585215" y="1858724"/>
              <a:ext cx="7197852" cy="477931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64236" y="816863"/>
              <a:ext cx="1784604" cy="25100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369819" y="704087"/>
              <a:ext cx="2997708" cy="79400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637276" y="545591"/>
              <a:ext cx="2997707" cy="10820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5586" y="1941389"/>
            <a:ext cx="5165211" cy="4240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96696" y="635508"/>
            <a:ext cx="6704587" cy="1054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830773" y="2787339"/>
            <a:ext cx="2825615" cy="2534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183884" y="5498998"/>
            <a:ext cx="23253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3360" marR="5080" indent="-201295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rlito"/>
                <a:cs typeface="Carlito"/>
              </a:rPr>
              <a:t>400,000 single cells </a:t>
            </a:r>
            <a:r>
              <a:rPr dirty="0" sz="1800" spc="-15">
                <a:latin typeface="Carlito"/>
                <a:cs typeface="Carlito"/>
              </a:rPr>
              <a:t>from  </a:t>
            </a:r>
            <a:r>
              <a:rPr dirty="0" sz="1800" spc="-5">
                <a:latin typeface="Carlito"/>
                <a:cs typeface="Carlito"/>
              </a:rPr>
              <a:t>major </a:t>
            </a:r>
            <a:r>
              <a:rPr dirty="0" sz="1800">
                <a:latin typeface="Carlito"/>
                <a:cs typeface="Carlito"/>
              </a:rPr>
              <a:t>mouse</a:t>
            </a:r>
            <a:r>
              <a:rPr dirty="0" sz="1800" spc="-15">
                <a:latin typeface="Carlito"/>
                <a:cs typeface="Carlito"/>
              </a:rPr>
              <a:t> organs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58660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250"/>
              <a:t>Array-based</a:t>
            </a:r>
            <a:r>
              <a:rPr dirty="0" spc="-325"/>
              <a:t> </a:t>
            </a:r>
            <a:r>
              <a:rPr dirty="0" spc="-145"/>
              <a:t>formats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01752" y="1690116"/>
            <a:ext cx="8842375" cy="4380230"/>
            <a:chOff x="301752" y="1690116"/>
            <a:chExt cx="8842375" cy="4380230"/>
          </a:xfrm>
        </p:grpSpPr>
        <p:sp>
          <p:nvSpPr>
            <p:cNvPr id="4" name="object 4"/>
            <p:cNvSpPr/>
            <p:nvPr/>
          </p:nvSpPr>
          <p:spPr>
            <a:xfrm>
              <a:off x="301752" y="1690116"/>
              <a:ext cx="3810000" cy="1905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784092" y="1815084"/>
              <a:ext cx="5359908" cy="42550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68858" y="3961257"/>
            <a:ext cx="3102610" cy="1946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rlito"/>
                <a:cs typeface="Carlito"/>
              </a:rPr>
              <a:t>Cell </a:t>
            </a:r>
            <a:r>
              <a:rPr dirty="0" sz="1800">
                <a:latin typeface="Carlito"/>
                <a:cs typeface="Carlito"/>
              </a:rPr>
              <a:t>/ </a:t>
            </a:r>
            <a:r>
              <a:rPr dirty="0" sz="1800" spc="-10">
                <a:latin typeface="Carlito"/>
                <a:cs typeface="Carlito"/>
              </a:rPr>
              <a:t>reagent</a:t>
            </a:r>
            <a:r>
              <a:rPr dirty="0" sz="1800" spc="5">
                <a:latin typeface="Carlito"/>
                <a:cs typeface="Carlito"/>
              </a:rPr>
              <a:t> </a:t>
            </a:r>
            <a:r>
              <a:rPr dirty="0" sz="1800" spc="-20">
                <a:latin typeface="Carlito"/>
                <a:cs typeface="Carlito"/>
              </a:rPr>
              <a:t>arrayers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Carlito"/>
              <a:cs typeface="Carlito"/>
            </a:endParaRPr>
          </a:p>
          <a:p>
            <a:pPr marL="12700" marR="845819">
              <a:lnSpc>
                <a:spcPct val="100000"/>
              </a:lnSpc>
            </a:pPr>
            <a:r>
              <a:rPr dirty="0" sz="1800" spc="-5">
                <a:latin typeface="Carlito"/>
                <a:cs typeface="Carlito"/>
              </a:rPr>
              <a:t>Eg. Scienion </a:t>
            </a:r>
            <a:r>
              <a:rPr dirty="0" sz="1800" spc="-15">
                <a:latin typeface="Carlito"/>
                <a:cs typeface="Carlito"/>
              </a:rPr>
              <a:t>sciFlexarray  </a:t>
            </a:r>
            <a:r>
              <a:rPr dirty="0" sz="1800" spc="-5">
                <a:latin typeface="Carlito"/>
                <a:cs typeface="Carlito"/>
              </a:rPr>
              <a:t>Scienion</a:t>
            </a:r>
            <a:r>
              <a:rPr dirty="0" sz="1800" spc="15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cellenONE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1800" spc="-10">
                <a:latin typeface="Carlito"/>
                <a:cs typeface="Carlito"/>
              </a:rPr>
              <a:t>Custom workflows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Carlito"/>
                <a:cs typeface="Carlito"/>
              </a:rPr>
              <a:t>Imaging-based </a:t>
            </a:r>
            <a:r>
              <a:rPr dirty="0" sz="1800" spc="-5">
                <a:latin typeface="Carlito"/>
                <a:cs typeface="Carlito"/>
              </a:rPr>
              <a:t>sorting </a:t>
            </a:r>
            <a:r>
              <a:rPr dirty="0" sz="1800">
                <a:latin typeface="Carlito"/>
                <a:cs typeface="Carlito"/>
              </a:rPr>
              <a:t>/</a:t>
            </a:r>
            <a:r>
              <a:rPr dirty="0" sz="1800" spc="-45">
                <a:latin typeface="Carlito"/>
                <a:cs typeface="Carlito"/>
              </a:rPr>
              <a:t> </a:t>
            </a:r>
            <a:r>
              <a:rPr dirty="0" sz="1800" spc="-10">
                <a:latin typeface="Carlito"/>
                <a:cs typeface="Carlito"/>
              </a:rPr>
              <a:t>rejection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32432" y="1615439"/>
            <a:ext cx="5279390" cy="3382010"/>
          </a:xfrm>
          <a:custGeom>
            <a:avLst/>
            <a:gdLst/>
            <a:ahLst/>
            <a:cxnLst/>
            <a:rect l="l" t="t" r="r" b="b"/>
            <a:pathLst>
              <a:path w="5279390" h="3382010">
                <a:moveTo>
                  <a:pt x="5279136" y="0"/>
                </a:moveTo>
                <a:lnTo>
                  <a:pt x="0" y="0"/>
                </a:lnTo>
                <a:lnTo>
                  <a:pt x="0" y="3381755"/>
                </a:lnTo>
                <a:lnTo>
                  <a:pt x="5279136" y="3381755"/>
                </a:lnTo>
                <a:lnTo>
                  <a:pt x="5279136" y="0"/>
                </a:lnTo>
                <a:close/>
              </a:path>
            </a:pathLst>
          </a:custGeom>
          <a:solidFill>
            <a:srgbClr val="312C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32432" y="1615439"/>
            <a:ext cx="5279390" cy="3382010"/>
          </a:xfrm>
          <a:prstGeom prst="rect"/>
          <a:ln w="12700">
            <a:solidFill>
              <a:srgbClr val="2E528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4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800">
              <a:latin typeface="Times New Roman"/>
              <a:cs typeface="Times New Roman"/>
            </a:endParaRPr>
          </a:p>
          <a:p>
            <a:pPr marL="1177925" marR="1170305" indent="320040">
              <a:lnSpc>
                <a:spcPct val="100000"/>
              </a:lnSpc>
            </a:pPr>
            <a:r>
              <a:rPr dirty="0" sz="4000" spc="-5">
                <a:solidFill>
                  <a:srgbClr val="FFFFFF"/>
                </a:solidFill>
                <a:latin typeface="Palladio Uralic"/>
                <a:cs typeface="Palladio Uralic"/>
              </a:rPr>
              <a:t>The Other  Nucleic</a:t>
            </a:r>
            <a:r>
              <a:rPr dirty="0" sz="4000" spc="-95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dirty="0" sz="4000" spc="-5">
                <a:solidFill>
                  <a:srgbClr val="FFFFFF"/>
                </a:solidFill>
                <a:latin typeface="Palladio Uralic"/>
                <a:cs typeface="Palladio Uralic"/>
              </a:rPr>
              <a:t>Acid</a:t>
            </a:r>
            <a:endParaRPr sz="4000">
              <a:latin typeface="Palladio Uralic"/>
              <a:cs typeface="Palladio Ural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40608" y="1847214"/>
            <a:ext cx="2414904" cy="16061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08888" y="309372"/>
            <a:ext cx="7249795" cy="5576570"/>
            <a:chOff x="1008888" y="309372"/>
            <a:chExt cx="7249795" cy="5576570"/>
          </a:xfrm>
        </p:grpSpPr>
        <p:sp>
          <p:nvSpPr>
            <p:cNvPr id="3" name="object 3"/>
            <p:cNvSpPr/>
            <p:nvPr/>
          </p:nvSpPr>
          <p:spPr>
            <a:xfrm>
              <a:off x="1008888" y="1679447"/>
              <a:ext cx="7249667" cy="42062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20140" y="309372"/>
              <a:ext cx="897635" cy="177850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2705480" y="6192418"/>
            <a:ext cx="585914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120">
                <a:latin typeface="Carlito"/>
                <a:cs typeface="Carlito"/>
              </a:rPr>
              <a:t>Zue</a:t>
            </a:r>
            <a:r>
              <a:rPr dirty="0" sz="1350" spc="-120">
                <a:latin typeface="Arial"/>
                <a:cs typeface="Arial"/>
              </a:rPr>
              <a:t>…Ren </a:t>
            </a:r>
            <a:r>
              <a:rPr dirty="0" sz="1350" spc="-60">
                <a:latin typeface="Arial"/>
                <a:cs typeface="Arial"/>
              </a:rPr>
              <a:t>(2020) </a:t>
            </a:r>
            <a:r>
              <a:rPr dirty="0" sz="1350" i="1">
                <a:latin typeface="Carlito"/>
                <a:cs typeface="Carlito"/>
              </a:rPr>
              <a:t>Nature Methods</a:t>
            </a:r>
            <a:r>
              <a:rPr dirty="0" sz="1350">
                <a:latin typeface="Carlito"/>
                <a:cs typeface="Carlito"/>
              </a:rPr>
              <a:t>. DOI:</a:t>
            </a:r>
            <a:r>
              <a:rPr dirty="0" sz="1350" spc="90">
                <a:latin typeface="Carlito"/>
                <a:cs typeface="Carlito"/>
              </a:rPr>
              <a:t> </a:t>
            </a:r>
            <a:r>
              <a:rPr dirty="0" sz="1350" spc="-5">
                <a:latin typeface="Carlito"/>
                <a:cs typeface="Carlito"/>
              </a:rPr>
              <a:t>https://doi.org/10.1038/s41592-019-0691-5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63748" y="764539"/>
            <a:ext cx="488188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50"/>
              <a:t>Many </a:t>
            </a:r>
            <a:r>
              <a:rPr dirty="0" sz="3200" spc="-225">
                <a:solidFill>
                  <a:srgbClr val="6FAC46"/>
                </a:solidFill>
              </a:rPr>
              <a:t>Flavors </a:t>
            </a:r>
            <a:r>
              <a:rPr dirty="0" sz="3200" spc="-25"/>
              <a:t>of </a:t>
            </a:r>
            <a:r>
              <a:rPr dirty="0" sz="3200"/>
              <a:t>Multi-</a:t>
            </a:r>
            <a:r>
              <a:rPr dirty="0" sz="3200" spc="-300"/>
              <a:t> </a:t>
            </a:r>
            <a:r>
              <a:rPr dirty="0" sz="3200" spc="-190"/>
              <a:t>‘Omics</a:t>
            </a:r>
            <a:endParaRPr sz="32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244856"/>
            <a:ext cx="686625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90"/>
              <a:t>10X </a:t>
            </a:r>
            <a:r>
              <a:rPr dirty="0" spc="-290"/>
              <a:t>Genomics </a:t>
            </a:r>
            <a:r>
              <a:rPr dirty="0" spc="-300"/>
              <a:t>Single </a:t>
            </a:r>
            <a:r>
              <a:rPr dirty="0" spc="-280"/>
              <a:t>Cell</a:t>
            </a:r>
            <a:r>
              <a:rPr dirty="0" spc="45"/>
              <a:t> </a:t>
            </a:r>
            <a:r>
              <a:rPr dirty="0" spc="-755"/>
              <a:t>ATAC</a:t>
            </a:r>
          </a:p>
        </p:txBody>
      </p:sp>
      <p:sp>
        <p:nvSpPr>
          <p:cNvPr id="3" name="object 3"/>
          <p:cNvSpPr/>
          <p:nvPr/>
        </p:nvSpPr>
        <p:spPr>
          <a:xfrm>
            <a:off x="91379" y="1417198"/>
            <a:ext cx="8882046" cy="9741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5463" y="2835070"/>
            <a:ext cx="8704208" cy="31404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83802" y="1101852"/>
            <a:ext cx="3806899" cy="3756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244856"/>
            <a:ext cx="686625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90"/>
              <a:t>10X </a:t>
            </a:r>
            <a:r>
              <a:rPr dirty="0" spc="-290"/>
              <a:t>Genomics </a:t>
            </a:r>
            <a:r>
              <a:rPr dirty="0" spc="-300"/>
              <a:t>Single </a:t>
            </a:r>
            <a:r>
              <a:rPr dirty="0" spc="-280"/>
              <a:t>Cell</a:t>
            </a:r>
            <a:r>
              <a:rPr dirty="0" spc="45"/>
              <a:t> </a:t>
            </a:r>
            <a:r>
              <a:rPr dirty="0" spc="-755"/>
              <a:t>ATAC</a:t>
            </a:r>
          </a:p>
        </p:txBody>
      </p:sp>
      <p:sp>
        <p:nvSpPr>
          <p:cNvPr id="4" name="object 4"/>
          <p:cNvSpPr/>
          <p:nvPr/>
        </p:nvSpPr>
        <p:spPr>
          <a:xfrm>
            <a:off x="984342" y="4980081"/>
            <a:ext cx="7114454" cy="15610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865" y="1646001"/>
            <a:ext cx="9095134" cy="35171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244856"/>
            <a:ext cx="556006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90"/>
              <a:t>10X </a:t>
            </a:r>
            <a:r>
              <a:rPr dirty="0" spc="-290"/>
              <a:t>Genomics</a:t>
            </a:r>
            <a:r>
              <a:rPr dirty="0" spc="-80"/>
              <a:t> </a:t>
            </a:r>
            <a:r>
              <a:rPr dirty="0" spc="-65"/>
              <a:t>Multiome</a:t>
            </a:r>
          </a:p>
        </p:txBody>
      </p:sp>
      <p:sp>
        <p:nvSpPr>
          <p:cNvPr id="3" name="object 3"/>
          <p:cNvSpPr/>
          <p:nvPr/>
        </p:nvSpPr>
        <p:spPr>
          <a:xfrm>
            <a:off x="1999028" y="1128244"/>
            <a:ext cx="5184061" cy="21326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089914" y="3546347"/>
            <a:ext cx="4642099" cy="30459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14503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705"/>
              <a:t>A</a:t>
            </a:r>
            <a:r>
              <a:rPr dirty="0" spc="-730"/>
              <a:t>S</a:t>
            </a:r>
            <a:r>
              <a:rPr dirty="0" spc="-580"/>
              <a:t>A</a:t>
            </a:r>
            <a:r>
              <a:rPr dirty="0" spc="-575"/>
              <a:t>P</a:t>
            </a:r>
            <a:r>
              <a:rPr dirty="0" spc="-125"/>
              <a:t>-</a:t>
            </a:r>
            <a:r>
              <a:rPr dirty="0" spc="-310"/>
              <a:t>seq</a:t>
            </a:r>
          </a:p>
        </p:txBody>
      </p:sp>
      <p:sp>
        <p:nvSpPr>
          <p:cNvPr id="3" name="object 3"/>
          <p:cNvSpPr/>
          <p:nvPr/>
        </p:nvSpPr>
        <p:spPr>
          <a:xfrm>
            <a:off x="195202" y="1402080"/>
            <a:ext cx="8735295" cy="2487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493" y="3960876"/>
            <a:ext cx="4152329" cy="26395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659248" y="6667296"/>
            <a:ext cx="436499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5">
                <a:latin typeface="Carlito"/>
                <a:cs typeface="Carlito"/>
              </a:rPr>
              <a:t>Mimitou </a:t>
            </a:r>
            <a:r>
              <a:rPr dirty="0" sz="1050">
                <a:latin typeface="Carlito"/>
                <a:cs typeface="Carlito"/>
              </a:rPr>
              <a:t>et al. </a:t>
            </a:r>
            <a:r>
              <a:rPr dirty="0" sz="1050" spc="-5">
                <a:latin typeface="Carlito"/>
                <a:cs typeface="Carlito"/>
              </a:rPr>
              <a:t>bioRxiv </a:t>
            </a:r>
            <a:r>
              <a:rPr dirty="0" sz="1050">
                <a:latin typeface="Carlito"/>
                <a:cs typeface="Carlito"/>
              </a:rPr>
              <a:t>(2020) t </a:t>
            </a:r>
            <a:r>
              <a:rPr dirty="0" sz="1050" spc="-5">
                <a:latin typeface="Carlito"/>
                <a:cs typeface="Carlito"/>
              </a:rPr>
              <a:t>doi:</a:t>
            </a:r>
            <a:r>
              <a:rPr dirty="0" sz="1050" spc="20">
                <a:latin typeface="Carlito"/>
                <a:cs typeface="Carlito"/>
              </a:rPr>
              <a:t> </a:t>
            </a:r>
            <a:r>
              <a:rPr dirty="0" sz="1050" spc="-5">
                <a:latin typeface="Carlito"/>
                <a:cs typeface="Carlito"/>
              </a:rPr>
              <a:t>https://doi.org/10.1101/2020.09.08.286914</a:t>
            </a:r>
            <a:endParaRPr sz="10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88277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00"/>
              <a:t>sci-ATAC</a:t>
            </a:r>
          </a:p>
        </p:txBody>
      </p:sp>
      <p:sp>
        <p:nvSpPr>
          <p:cNvPr id="3" name="object 3"/>
          <p:cNvSpPr/>
          <p:nvPr/>
        </p:nvSpPr>
        <p:spPr>
          <a:xfrm>
            <a:off x="3360032" y="3105911"/>
            <a:ext cx="2725578" cy="2560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95462" y="782067"/>
            <a:ext cx="2345044" cy="4835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24611" y="6120384"/>
            <a:ext cx="8497625" cy="3962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9437" y="1469136"/>
            <a:ext cx="2449856" cy="28832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928364" y="969644"/>
            <a:ext cx="1630680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latin typeface="Carlito"/>
                <a:cs typeface="Carlito"/>
              </a:rPr>
              <a:t>Round</a:t>
            </a:r>
            <a:r>
              <a:rPr dirty="0" sz="1600" spc="10" b="1">
                <a:latin typeface="Carlito"/>
                <a:cs typeface="Carlito"/>
              </a:rPr>
              <a:t> </a:t>
            </a:r>
            <a:r>
              <a:rPr dirty="0" sz="1600" spc="-5" b="1">
                <a:latin typeface="Carlito"/>
                <a:cs typeface="Carlito"/>
              </a:rPr>
              <a:t>1:</a:t>
            </a:r>
            <a:endParaRPr sz="160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</a:pPr>
            <a:r>
              <a:rPr dirty="0" sz="1600" spc="-10">
                <a:latin typeface="Carlito"/>
                <a:cs typeface="Carlito"/>
              </a:rPr>
              <a:t>Internally </a:t>
            </a:r>
            <a:r>
              <a:rPr dirty="0" sz="1600" spc="-15">
                <a:latin typeface="Carlito"/>
                <a:cs typeface="Carlito"/>
              </a:rPr>
              <a:t>Barcoded  </a:t>
            </a:r>
            <a:r>
              <a:rPr dirty="0" sz="1600" spc="-40">
                <a:latin typeface="Carlito"/>
                <a:cs typeface="Carlito"/>
              </a:rPr>
              <a:t>Tn5</a:t>
            </a:r>
            <a:r>
              <a:rPr dirty="0" sz="1600" spc="-25">
                <a:latin typeface="Carlito"/>
                <a:cs typeface="Carlito"/>
              </a:rPr>
              <a:t> </a:t>
            </a:r>
            <a:r>
              <a:rPr dirty="0" sz="1600" spc="-10">
                <a:latin typeface="Carlito"/>
                <a:cs typeface="Carlito"/>
              </a:rPr>
              <a:t>transposomes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28364" y="1945386"/>
            <a:ext cx="185483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latin typeface="Carlito"/>
                <a:cs typeface="Carlito"/>
              </a:rPr>
              <a:t>Round</a:t>
            </a:r>
            <a:r>
              <a:rPr dirty="0" sz="1600" spc="10" b="1">
                <a:latin typeface="Carlito"/>
                <a:cs typeface="Carlito"/>
              </a:rPr>
              <a:t> </a:t>
            </a:r>
            <a:r>
              <a:rPr dirty="0" sz="1600" spc="-5" b="1">
                <a:latin typeface="Carlito"/>
                <a:cs typeface="Carlito"/>
              </a:rPr>
              <a:t>2:</a:t>
            </a:r>
            <a:endParaRPr sz="16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1600" spc="-15">
                <a:latin typeface="Carlito"/>
                <a:cs typeface="Carlito"/>
              </a:rPr>
              <a:t>Barcoded </a:t>
            </a:r>
            <a:r>
              <a:rPr dirty="0" sz="1600" spc="-5">
                <a:latin typeface="Carlito"/>
                <a:cs typeface="Carlito"/>
              </a:rPr>
              <a:t>PCR</a:t>
            </a:r>
            <a:r>
              <a:rPr dirty="0" sz="1600" spc="25">
                <a:latin typeface="Carlito"/>
                <a:cs typeface="Carlito"/>
              </a:rPr>
              <a:t> </a:t>
            </a:r>
            <a:r>
              <a:rPr dirty="0" sz="1600" spc="-15">
                <a:latin typeface="Carlito"/>
                <a:cs typeface="Carlito"/>
              </a:rPr>
              <a:t>primers</a:t>
            </a:r>
            <a:endParaRPr sz="1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50063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700"/>
              <a:t>SHAR</a:t>
            </a:r>
            <a:r>
              <a:rPr dirty="0" spc="-695"/>
              <a:t>E</a:t>
            </a:r>
            <a:r>
              <a:rPr dirty="0" spc="-125"/>
              <a:t>-</a:t>
            </a:r>
            <a:r>
              <a:rPr dirty="0" spc="-465"/>
              <a:t>Seq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58060" y="6485026"/>
            <a:ext cx="610044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5B606B"/>
                </a:solidFill>
                <a:latin typeface="Carlito"/>
                <a:cs typeface="Carlito"/>
              </a:rPr>
              <a:t>Ma </a:t>
            </a:r>
            <a:r>
              <a:rPr dirty="0" sz="1400" spc="-10">
                <a:solidFill>
                  <a:srgbClr val="5B606B"/>
                </a:solidFill>
                <a:latin typeface="Carlito"/>
                <a:cs typeface="Carlito"/>
              </a:rPr>
              <a:t>et </a:t>
            </a:r>
            <a:r>
              <a:rPr dirty="0" sz="1400">
                <a:solidFill>
                  <a:srgbClr val="5B606B"/>
                </a:solidFill>
                <a:latin typeface="Carlito"/>
                <a:cs typeface="Carlito"/>
              </a:rPr>
              <a:t>al. Cell</a:t>
            </a:r>
            <a:r>
              <a:rPr dirty="0" sz="1400">
                <a:solidFill>
                  <a:srgbClr val="0070BB"/>
                </a:solidFill>
                <a:latin typeface="Carlito"/>
                <a:cs typeface="Carlito"/>
              </a:rPr>
              <a:t>. </a:t>
            </a:r>
            <a:r>
              <a:rPr dirty="0" sz="1400" spc="-5">
                <a:solidFill>
                  <a:srgbClr val="5B606B"/>
                </a:solidFill>
                <a:latin typeface="Carlito"/>
                <a:cs typeface="Carlito"/>
              </a:rPr>
              <a:t>2020 Oct 20;S0092-8674(20)31253-8.</a:t>
            </a:r>
            <a:r>
              <a:rPr dirty="0" sz="1400" spc="160">
                <a:solidFill>
                  <a:srgbClr val="5B606B"/>
                </a:solidFill>
                <a:latin typeface="Carlito"/>
                <a:cs typeface="Carlito"/>
              </a:rPr>
              <a:t> </a:t>
            </a:r>
            <a:r>
              <a:rPr dirty="0" sz="1400" spc="-5">
                <a:solidFill>
                  <a:srgbClr val="5B606B"/>
                </a:solidFill>
                <a:latin typeface="Carlito"/>
                <a:cs typeface="Carlito"/>
              </a:rPr>
              <a:t>doi:10.1016/j.cell.2020.09.056.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85693" y="2394204"/>
            <a:ext cx="2130418" cy="3764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2953555" y="309372"/>
            <a:ext cx="6096000" cy="5922645"/>
            <a:chOff x="2953555" y="309372"/>
            <a:chExt cx="6096000" cy="5922645"/>
          </a:xfrm>
        </p:grpSpPr>
        <p:sp>
          <p:nvSpPr>
            <p:cNvPr id="6" name="object 6"/>
            <p:cNvSpPr/>
            <p:nvPr/>
          </p:nvSpPr>
          <p:spPr>
            <a:xfrm>
              <a:off x="2953555" y="2232660"/>
              <a:ext cx="3311608" cy="39989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916167" y="2202179"/>
              <a:ext cx="361315" cy="2082164"/>
            </a:xfrm>
            <a:custGeom>
              <a:avLst/>
              <a:gdLst/>
              <a:ahLst/>
              <a:cxnLst/>
              <a:rect l="l" t="t" r="r" b="b"/>
              <a:pathLst>
                <a:path w="361314" h="2082164">
                  <a:moveTo>
                    <a:pt x="361188" y="0"/>
                  </a:moveTo>
                  <a:lnTo>
                    <a:pt x="0" y="0"/>
                  </a:lnTo>
                  <a:lnTo>
                    <a:pt x="0" y="2081784"/>
                  </a:lnTo>
                  <a:lnTo>
                    <a:pt x="361188" y="2081784"/>
                  </a:lnTo>
                  <a:lnTo>
                    <a:pt x="3611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353811" y="309372"/>
              <a:ext cx="3695699" cy="20299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806602" y="1549146"/>
            <a:ext cx="463296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800" spc="-5">
                <a:latin typeface="Carlito"/>
                <a:cs typeface="Carlito"/>
              </a:rPr>
              <a:t>Same-cell</a:t>
            </a:r>
            <a:r>
              <a:rPr dirty="0" sz="1800">
                <a:latin typeface="Carlito"/>
                <a:cs typeface="Carlito"/>
              </a:rPr>
              <a:t> </a:t>
            </a:r>
            <a:r>
              <a:rPr dirty="0" sz="1800" spc="-40">
                <a:latin typeface="Carlito"/>
                <a:cs typeface="Carlito"/>
              </a:rPr>
              <a:t>scRNA/ATAC</a:t>
            </a:r>
            <a:endParaRPr sz="18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800" spc="-10">
                <a:latin typeface="Carlito"/>
                <a:cs typeface="Carlito"/>
              </a:rPr>
              <a:t>Combinatorial </a:t>
            </a:r>
            <a:r>
              <a:rPr dirty="0" sz="1800" spc="-5">
                <a:latin typeface="Carlito"/>
                <a:cs typeface="Carlito"/>
              </a:rPr>
              <a:t>split-pool </a:t>
            </a:r>
            <a:r>
              <a:rPr dirty="0" sz="1800" spc="-10">
                <a:latin typeface="Carlito"/>
                <a:cs typeface="Carlito"/>
              </a:rPr>
              <a:t>barcoding </a:t>
            </a:r>
            <a:r>
              <a:rPr dirty="0" sz="1800" spc="-5">
                <a:latin typeface="Carlito"/>
                <a:cs typeface="Carlito"/>
              </a:rPr>
              <a:t>of</a:t>
            </a:r>
            <a:r>
              <a:rPr dirty="0" sz="1800" spc="75">
                <a:latin typeface="Carlito"/>
                <a:cs typeface="Carlito"/>
              </a:rPr>
              <a:t> </a:t>
            </a:r>
            <a:r>
              <a:rPr dirty="0" sz="1800" spc="-15">
                <a:latin typeface="Carlito"/>
                <a:cs typeface="Carlito"/>
              </a:rPr>
              <a:t>adapters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47586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680"/>
              <a:t>SNAR</a:t>
            </a:r>
            <a:r>
              <a:rPr dirty="0" spc="-675"/>
              <a:t>E</a:t>
            </a:r>
            <a:r>
              <a:rPr dirty="0" spc="-125"/>
              <a:t>-</a:t>
            </a:r>
            <a:r>
              <a:rPr dirty="0" spc="-310"/>
              <a:t>seq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1287780"/>
            <a:ext cx="9143999" cy="23088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646165" y="6442354"/>
            <a:ext cx="337312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latin typeface="Carlito"/>
                <a:cs typeface="Carlito"/>
              </a:rPr>
              <a:t>Chen </a:t>
            </a:r>
            <a:r>
              <a:rPr dirty="0" sz="1400" spc="-10">
                <a:latin typeface="Carlito"/>
                <a:cs typeface="Carlito"/>
              </a:rPr>
              <a:t>et </a:t>
            </a:r>
            <a:r>
              <a:rPr dirty="0" sz="1400">
                <a:latin typeface="Carlito"/>
                <a:cs typeface="Carlito"/>
              </a:rPr>
              <a:t>al. </a:t>
            </a:r>
            <a:r>
              <a:rPr dirty="0" sz="1400" spc="-5" i="1">
                <a:latin typeface="Carlito"/>
                <a:cs typeface="Carlito"/>
              </a:rPr>
              <a:t>bioRxiv </a:t>
            </a:r>
            <a:r>
              <a:rPr dirty="0" sz="1400" spc="-5">
                <a:latin typeface="Carlito"/>
                <a:cs typeface="Carlito"/>
              </a:rPr>
              <a:t>(</a:t>
            </a:r>
            <a:r>
              <a:rPr dirty="0" sz="1400" spc="-5" b="1">
                <a:latin typeface="Carlito"/>
                <a:cs typeface="Carlito"/>
              </a:rPr>
              <a:t>2019</a:t>
            </a:r>
            <a:r>
              <a:rPr dirty="0" sz="1400" spc="-5">
                <a:latin typeface="Carlito"/>
                <a:cs typeface="Carlito"/>
              </a:rPr>
              <a:t>)</a:t>
            </a:r>
            <a:r>
              <a:rPr dirty="0" sz="1400" spc="5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doi:10.1101/692608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93321" y="3756965"/>
            <a:ext cx="2992210" cy="26008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95665" y="3786432"/>
            <a:ext cx="2928634" cy="25991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17667" y="6594754"/>
            <a:ext cx="372872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latin typeface="Carlito"/>
                <a:cs typeface="Carlito"/>
              </a:rPr>
              <a:t>Navin </a:t>
            </a:r>
            <a:r>
              <a:rPr dirty="0" sz="1400" spc="-10">
                <a:latin typeface="Carlito"/>
                <a:cs typeface="Carlito"/>
              </a:rPr>
              <a:t>et </a:t>
            </a:r>
            <a:r>
              <a:rPr dirty="0" sz="1400">
                <a:latin typeface="Carlito"/>
                <a:cs typeface="Carlito"/>
              </a:rPr>
              <a:t>al. </a:t>
            </a:r>
            <a:r>
              <a:rPr dirty="0" sz="1400" spc="-5" i="1">
                <a:latin typeface="Carlito"/>
                <a:cs typeface="Carlito"/>
              </a:rPr>
              <a:t>Nature </a:t>
            </a:r>
            <a:r>
              <a:rPr dirty="0" sz="1400" spc="-5">
                <a:latin typeface="Carlito"/>
                <a:cs typeface="Carlito"/>
              </a:rPr>
              <a:t>(</a:t>
            </a:r>
            <a:r>
              <a:rPr dirty="0" sz="1400" spc="-5" b="1">
                <a:latin typeface="Carlito"/>
                <a:cs typeface="Carlito"/>
              </a:rPr>
              <a:t>2011</a:t>
            </a:r>
            <a:r>
              <a:rPr dirty="0" sz="1400" spc="-5">
                <a:latin typeface="Carlito"/>
                <a:cs typeface="Carlito"/>
              </a:rPr>
              <a:t>) </a:t>
            </a:r>
            <a:r>
              <a:rPr dirty="0" sz="1400">
                <a:latin typeface="Carlito"/>
                <a:cs typeface="Carlito"/>
              </a:rPr>
              <a:t>Apr </a:t>
            </a:r>
            <a:r>
              <a:rPr dirty="0" sz="1400" spc="-5">
                <a:latin typeface="Carlito"/>
                <a:cs typeface="Carlito"/>
              </a:rPr>
              <a:t>7; </a:t>
            </a:r>
            <a:r>
              <a:rPr dirty="0" sz="1400" spc="-10">
                <a:latin typeface="Carlito"/>
                <a:cs typeface="Carlito"/>
              </a:rPr>
              <a:t>472(7341):</a:t>
            </a:r>
            <a:r>
              <a:rPr dirty="0" sz="1400" spc="75">
                <a:latin typeface="Carlito"/>
                <a:cs typeface="Carlito"/>
              </a:rPr>
              <a:t> </a:t>
            </a:r>
            <a:r>
              <a:rPr dirty="0" sz="1400" spc="-20">
                <a:latin typeface="Carlito"/>
                <a:cs typeface="Carlito"/>
              </a:rPr>
              <a:t>90</a:t>
            </a:r>
            <a:r>
              <a:rPr dirty="0" sz="1400" spc="-20">
                <a:latin typeface="Arial"/>
                <a:cs typeface="Arial"/>
              </a:rPr>
              <a:t>–</a:t>
            </a:r>
            <a:r>
              <a:rPr dirty="0" sz="1400" spc="-20">
                <a:latin typeface="Carlito"/>
                <a:cs typeface="Carlito"/>
              </a:rPr>
              <a:t>94.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33344" y="751331"/>
            <a:ext cx="5844539" cy="4075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208782" y="576833"/>
            <a:ext cx="109791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Carlito"/>
                <a:cs typeface="Carlito"/>
              </a:rPr>
              <a:t>Primary</a:t>
            </a:r>
            <a:r>
              <a:rPr dirty="0" sz="1400" spc="-65">
                <a:latin typeface="Carlito"/>
                <a:cs typeface="Carlito"/>
              </a:rPr>
              <a:t> </a:t>
            </a:r>
            <a:r>
              <a:rPr dirty="0" sz="1400" spc="-25">
                <a:latin typeface="Carlito"/>
                <a:cs typeface="Carlito"/>
              </a:rPr>
              <a:t>Tumor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16192" y="576833"/>
            <a:ext cx="118618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latin typeface="Carlito"/>
                <a:cs typeface="Carlito"/>
              </a:rPr>
              <a:t>Liver</a:t>
            </a:r>
            <a:r>
              <a:rPr dirty="0" sz="1400" spc="-70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Metastasis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60654" y="2225125"/>
            <a:ext cx="8740140" cy="4307205"/>
            <a:chOff x="260654" y="2225125"/>
            <a:chExt cx="8740140" cy="4307205"/>
          </a:xfrm>
        </p:grpSpPr>
        <p:sp>
          <p:nvSpPr>
            <p:cNvPr id="7" name="object 7"/>
            <p:cNvSpPr/>
            <p:nvPr/>
          </p:nvSpPr>
          <p:spPr>
            <a:xfrm>
              <a:off x="3227832" y="4826508"/>
              <a:ext cx="5772931" cy="17053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60654" y="2225125"/>
              <a:ext cx="2836095" cy="332521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628648" y="2443988"/>
            <a:ext cx="88391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rlito"/>
                <a:cs typeface="Carlito"/>
              </a:rPr>
              <a:t>Flow</a:t>
            </a:r>
            <a:r>
              <a:rPr dirty="0" sz="1800" spc="-65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sort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47622" y="4820539"/>
            <a:ext cx="1149985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Carlito"/>
                <a:cs typeface="Carlito"/>
              </a:rPr>
              <a:t>Low</a:t>
            </a:r>
            <a:r>
              <a:rPr dirty="0" sz="1600" spc="-50">
                <a:latin typeface="Carlito"/>
                <a:cs typeface="Carlito"/>
              </a:rPr>
              <a:t> </a:t>
            </a:r>
            <a:r>
              <a:rPr dirty="0" sz="1600" spc="-15">
                <a:latin typeface="Carlito"/>
                <a:cs typeface="Carlito"/>
              </a:rPr>
              <a:t>coverage  </a:t>
            </a:r>
            <a:r>
              <a:rPr dirty="0" sz="1600" spc="-10">
                <a:latin typeface="Carlito"/>
                <a:cs typeface="Carlito"/>
              </a:rPr>
              <a:t>sequencing  (6% per</a:t>
            </a:r>
            <a:r>
              <a:rPr dirty="0" sz="1600" spc="-5">
                <a:latin typeface="Carlito"/>
                <a:cs typeface="Carlito"/>
              </a:rPr>
              <a:t> cell)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19811" y="417025"/>
            <a:ext cx="2245360" cy="1205230"/>
          </a:xfrm>
          <a:prstGeom prst="rect"/>
        </p:spPr>
        <p:txBody>
          <a:bodyPr wrap="square" lIns="0" tIns="136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dirty="0" sz="2800" spc="-10">
                <a:solidFill>
                  <a:srgbClr val="D57E45"/>
                </a:solidFill>
                <a:latin typeface="Carlito"/>
                <a:cs typeface="Carlito"/>
              </a:rPr>
              <a:t>Single </a:t>
            </a:r>
            <a:r>
              <a:rPr dirty="0" sz="2800" spc="-5">
                <a:solidFill>
                  <a:srgbClr val="D57E45"/>
                </a:solidFill>
                <a:latin typeface="Carlito"/>
                <a:cs typeface="Carlito"/>
              </a:rPr>
              <a:t>cell</a:t>
            </a:r>
            <a:r>
              <a:rPr dirty="0" sz="2800" spc="-25">
                <a:solidFill>
                  <a:srgbClr val="D57E45"/>
                </a:solidFill>
                <a:latin typeface="Carlito"/>
                <a:cs typeface="Carlito"/>
              </a:rPr>
              <a:t> </a:t>
            </a:r>
            <a:r>
              <a:rPr dirty="0" sz="2800" spc="-10">
                <a:solidFill>
                  <a:srgbClr val="D57E45"/>
                </a:solidFill>
                <a:latin typeface="Carlito"/>
                <a:cs typeface="Carlito"/>
              </a:rPr>
              <a:t>CNV</a:t>
            </a:r>
            <a:endParaRPr sz="2800">
              <a:latin typeface="Carlito"/>
              <a:cs typeface="Carlito"/>
            </a:endParaRPr>
          </a:p>
          <a:p>
            <a:pPr marL="894080" marR="5080" indent="-872490">
              <a:lnSpc>
                <a:spcPct val="100000"/>
              </a:lnSpc>
              <a:spcBef>
                <a:spcPts val="630"/>
              </a:spcBef>
            </a:pPr>
            <a:r>
              <a:rPr dirty="0" sz="1800" spc="-5">
                <a:latin typeface="Carlito"/>
                <a:cs typeface="Carlito"/>
              </a:rPr>
              <a:t>Nick Navin, </a:t>
            </a:r>
            <a:r>
              <a:rPr dirty="0" sz="1800" spc="-20">
                <a:latin typeface="Carlito"/>
                <a:cs typeface="Carlito"/>
              </a:rPr>
              <a:t>Mike </a:t>
            </a:r>
            <a:r>
              <a:rPr dirty="0" sz="1800" spc="-5">
                <a:latin typeface="Carlito"/>
                <a:cs typeface="Carlito"/>
              </a:rPr>
              <a:t>Wigler  CSHL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332" y="1378177"/>
            <a:ext cx="8838792" cy="42054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71957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95"/>
              <a:t>Droplet-based </a:t>
            </a:r>
            <a:r>
              <a:rPr dirty="0" spc="-300"/>
              <a:t>Single </a:t>
            </a:r>
            <a:r>
              <a:rPr dirty="0" spc="-280"/>
              <a:t>Cell</a:t>
            </a:r>
            <a:r>
              <a:rPr dirty="0" spc="-225"/>
              <a:t> </a:t>
            </a:r>
            <a:r>
              <a:rPr dirty="0" spc="-565"/>
              <a:t>CNV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16805" y="0"/>
            <a:ext cx="7827194" cy="68579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596" y="2792933"/>
            <a:ext cx="7160895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390"/>
              <a:t>Single </a:t>
            </a:r>
            <a:r>
              <a:rPr dirty="0" sz="5400" spc="-365"/>
              <a:t>Cell</a:t>
            </a:r>
            <a:r>
              <a:rPr dirty="0" sz="5400" spc="-400"/>
              <a:t> </a:t>
            </a:r>
            <a:r>
              <a:rPr dirty="0" sz="5400" spc="-320"/>
              <a:t>Transcriptomics</a:t>
            </a:r>
            <a:endParaRPr sz="54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345" y="1481867"/>
            <a:ext cx="5189789" cy="2205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71957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95"/>
              <a:t>Droplet-based </a:t>
            </a:r>
            <a:r>
              <a:rPr dirty="0" spc="-300"/>
              <a:t>Single </a:t>
            </a:r>
            <a:r>
              <a:rPr dirty="0" spc="-280"/>
              <a:t>Cell</a:t>
            </a:r>
            <a:r>
              <a:rPr dirty="0" spc="-225"/>
              <a:t> </a:t>
            </a:r>
            <a:r>
              <a:rPr dirty="0" spc="-565"/>
              <a:t>CNV</a:t>
            </a:r>
          </a:p>
        </p:txBody>
      </p:sp>
      <p:sp>
        <p:nvSpPr>
          <p:cNvPr id="4" name="object 4"/>
          <p:cNvSpPr/>
          <p:nvPr/>
        </p:nvSpPr>
        <p:spPr>
          <a:xfrm>
            <a:off x="1499635" y="3933614"/>
            <a:ext cx="7231358" cy="24412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91183" y="4849977"/>
            <a:ext cx="274319" cy="1908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81000" y="4091940"/>
            <a:ext cx="594024" cy="7863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123694" y="5493511"/>
            <a:ext cx="947419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rlito"/>
                <a:cs typeface="Carlito"/>
              </a:rPr>
              <a:t>Barcoded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latin typeface="Carlito"/>
                <a:cs typeface="Carlito"/>
              </a:rPr>
              <a:t>Gel</a:t>
            </a:r>
            <a:r>
              <a:rPr dirty="0" sz="1800" spc="-7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Beads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00369" y="1883740"/>
            <a:ext cx="2286000" cy="575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rlito"/>
                <a:cs typeface="Carlito"/>
              </a:rPr>
              <a:t>Deproteinized, </a:t>
            </a:r>
            <a:r>
              <a:rPr dirty="0" sz="1800" spc="-5">
                <a:latin typeface="Carlito"/>
                <a:cs typeface="Carlito"/>
              </a:rPr>
              <a:t>lysed</a:t>
            </a:r>
            <a:r>
              <a:rPr dirty="0" sz="1800" spc="-20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cell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latin typeface="Carlito"/>
                <a:cs typeface="Carlito"/>
              </a:rPr>
              <a:t>w/DNA </a:t>
            </a:r>
            <a:r>
              <a:rPr dirty="0" sz="1800" spc="-10">
                <a:latin typeface="Carlito"/>
                <a:cs typeface="Carlito"/>
              </a:rPr>
              <a:t>trapped </a:t>
            </a:r>
            <a:r>
              <a:rPr dirty="0" sz="1800" spc="-5">
                <a:latin typeface="Carlito"/>
                <a:cs typeface="Carlito"/>
              </a:rPr>
              <a:t>in</a:t>
            </a:r>
            <a:r>
              <a:rPr dirty="0" sz="1800" spc="5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bead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00370" y="384047"/>
            <a:ext cx="4050681" cy="2395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322685" y="2981054"/>
            <a:ext cx="4989417" cy="3625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49580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85"/>
              <a:t>Mission </a:t>
            </a:r>
            <a:r>
              <a:rPr dirty="0" spc="-250"/>
              <a:t>Bio</a:t>
            </a:r>
            <a:r>
              <a:rPr dirty="0" spc="-320"/>
              <a:t> </a:t>
            </a:r>
            <a:r>
              <a:rPr dirty="0" spc="-250"/>
              <a:t>Tapestri</a:t>
            </a:r>
          </a:p>
        </p:txBody>
      </p:sp>
      <p:sp>
        <p:nvSpPr>
          <p:cNvPr id="3" name="object 3"/>
          <p:cNvSpPr/>
          <p:nvPr/>
        </p:nvSpPr>
        <p:spPr>
          <a:xfrm>
            <a:off x="629412" y="2852927"/>
            <a:ext cx="3014472" cy="2401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12691" y="2796169"/>
            <a:ext cx="4102608" cy="25320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07542" y="1415618"/>
            <a:ext cx="430974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Carlito"/>
                <a:cs typeface="Carlito"/>
              </a:rPr>
              <a:t>DNA-focused microfluidic</a:t>
            </a:r>
            <a:r>
              <a:rPr dirty="0" sz="2400" spc="-25">
                <a:latin typeface="Carlito"/>
                <a:cs typeface="Carlito"/>
              </a:rPr>
              <a:t> </a:t>
            </a:r>
            <a:r>
              <a:rPr dirty="0" sz="2400" spc="-15">
                <a:latin typeface="Carlito"/>
                <a:cs typeface="Carlito"/>
              </a:rPr>
              <a:t>platform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2400" spc="-15">
                <a:latin typeface="Carlito"/>
                <a:cs typeface="Carlito"/>
              </a:rPr>
              <a:t>For </a:t>
            </a:r>
            <a:r>
              <a:rPr dirty="0" sz="2400" spc="-5">
                <a:latin typeface="Carlito"/>
                <a:cs typeface="Carlito"/>
              </a:rPr>
              <a:t>SNV </a:t>
            </a:r>
            <a:r>
              <a:rPr dirty="0" sz="2400">
                <a:latin typeface="Carlito"/>
                <a:cs typeface="Carlito"/>
              </a:rPr>
              <a:t>&amp;</a:t>
            </a:r>
            <a:r>
              <a:rPr dirty="0" sz="2400" spc="-25">
                <a:latin typeface="Carlito"/>
                <a:cs typeface="Carlito"/>
              </a:rPr>
              <a:t> </a:t>
            </a:r>
            <a:r>
              <a:rPr dirty="0" sz="2400" spc="-5">
                <a:latin typeface="Carlito"/>
                <a:cs typeface="Carlito"/>
              </a:rPr>
              <a:t>CNV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33830" y="1959905"/>
            <a:ext cx="4731956" cy="3232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28753" y="1488947"/>
            <a:ext cx="2872889" cy="2389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6636" y="4098035"/>
            <a:ext cx="2872834" cy="24841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49580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85"/>
              <a:t>Mission </a:t>
            </a:r>
            <a:r>
              <a:rPr dirty="0" spc="-250"/>
              <a:t>Bio</a:t>
            </a:r>
            <a:r>
              <a:rPr dirty="0" spc="-320"/>
              <a:t> </a:t>
            </a:r>
            <a:r>
              <a:rPr dirty="0" spc="-250"/>
              <a:t>Tapestri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5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2022-11-09T01:12:52Z</dcterms:created>
  <dcterms:modified xsi:type="dcterms:W3CDTF">2022-11-09T01:12:52Z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2022-11-09T00:00:00Z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2022-11-09T00:00:00Z</vt:filetime>
  </property>
</Properties>
</file>